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3" r:id="rId3"/>
    <p:sldId id="256" r:id="rId4"/>
    <p:sldId id="276" r:id="rId5"/>
    <p:sldId id="277" r:id="rId6"/>
    <p:sldId id="278" r:id="rId7"/>
    <p:sldId id="279" r:id="rId8"/>
    <p:sldId id="280" r:id="rId9"/>
    <p:sldId id="282" r:id="rId10"/>
    <p:sldId id="257" r:id="rId11"/>
    <p:sldId id="261" r:id="rId12"/>
    <p:sldId id="258" r:id="rId13"/>
    <p:sldId id="262" r:id="rId14"/>
    <p:sldId id="259" r:id="rId15"/>
    <p:sldId id="260" r:id="rId16"/>
    <p:sldId id="263" r:id="rId17"/>
    <p:sldId id="264" r:id="rId18"/>
    <p:sldId id="265" r:id="rId19"/>
    <p:sldId id="266" r:id="rId20"/>
    <p:sldId id="268" r:id="rId21"/>
    <p:sldId id="281" r:id="rId22"/>
    <p:sldId id="269" r:id="rId23"/>
    <p:sldId id="285" r:id="rId24"/>
    <p:sldId id="284" r:id="rId25"/>
    <p:sldId id="270" r:id="rId26"/>
    <p:sldId id="273" r:id="rId27"/>
    <p:sldId id="274" r:id="rId28"/>
    <p:sldId id="275" r:id="rId29"/>
    <p:sldId id="271"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КК" initials="К"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33FF"/>
    <a:srgbClr val="9CB5FC"/>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53" d="100"/>
          <a:sy n="53" d="100"/>
        </p:scale>
        <p:origin x="-13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alpha val="46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6.jpeg"/><Relationship Id="rId1"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GIF"/><Relationship Id="rId1"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6.jpe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9.png"/><Relationship Id="rId3" Type="http://schemas.microsoft.com/office/2007/relationships/media" Target="file:///C:\Users\User\Desktop\1%20&#1086;&#1082;&#1090;&#1103;&#1073;&#1088;&#1103;\9%20&#1082;&#1083;%20Family%20matters\9%20Spotlight%20Family%20Matters\02%20-%20Unit%202b.%20Ex.%204b,%20p.%2028.mp3" TargetMode="External"/><Relationship Id="rId2" Type="http://schemas.openxmlformats.org/officeDocument/2006/relationships/audio" Target="file:///C:\Users\User\Desktop\1%20&#1086;&#1082;&#1090;&#1103;&#1073;&#1088;&#1103;\9%20&#1082;&#1083;%20Family%20matters\9%20Spotlight%20Family%20Matters\02%20-%20Unit%202b.%20Ex.%204b,%20p.%2028.mp3" TargetMode="External"/><Relationship Id="rId1" Type="http://schemas.openxmlformats.org/officeDocument/2006/relationships/image" Target="../media/image28.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0.png"/><Relationship Id="rId2" Type="http://schemas.microsoft.com/office/2007/relationships/media" Target="file:///C:\Documents%20and%20Settings\26\&#1056;&#1072;&#1073;&#1086;&#1095;&#1080;&#1081;%20&#1089;&#1090;&#1086;&#1083;\&#1089;&#1077;&#1084;&#1100;&#1103;\&#1040;&#1091;&#1076;&#1080;&#1086;%2033.wma" TargetMode="External"/><Relationship Id="rId1" Type="http://schemas.openxmlformats.org/officeDocument/2006/relationships/audio" Target="file:///C:\Documents%20and%20Settings\26\&#1056;&#1072;&#1073;&#1086;&#1095;&#1080;&#1081;%20&#1089;&#1090;&#1086;&#1083;\&#1089;&#1077;&#1084;&#1100;&#1103;\&#1040;&#1091;&#1076;&#1080;&#1086;%2033.wma"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wmf"/></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wmf"/><Relationship Id="rId1" Type="http://schemas.openxmlformats.org/officeDocument/2006/relationships/image" Target="../media/image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2656"/>
            <a:ext cx="4139952" cy="6120680"/>
          </a:xfrm>
        </p:spPr>
        <p:txBody>
          <a:bodyPr>
            <a:noAutofit/>
          </a:bodyPr>
          <a:lstStyle/>
          <a:p>
            <a:r>
              <a:rPr lang="en-US" sz="2000" i="1" dirty="0">
                <a:latin typeface="Agency FB" pitchFamily="34" charset="0"/>
              </a:rPr>
              <a:t>- The people in the picture are sitting at a table enjoying a meal. They may be in a restaurant. They seem to be a family. The mother and the daughter are talking and smiling, so they must be happy and the father and the son are listening, so they must be interested in what is being said.</a:t>
            </a:r>
            <a:endParaRPr lang="ru-RU" sz="2000" dirty="0"/>
          </a:p>
        </p:txBody>
      </p:sp>
      <p:pic>
        <p:nvPicPr>
          <p:cNvPr id="1026" name="Picture 2"/>
          <p:cNvPicPr>
            <a:picLocks noGrp="1" noChangeAspect="1" noChangeArrowheads="1"/>
          </p:cNvPicPr>
          <p:nvPr>
            <p:ph idx="1"/>
          </p:nvPr>
        </p:nvPicPr>
        <p:blipFill>
          <a:blip r:embed="rId1" cstate="print"/>
          <a:srcRect/>
          <a:stretch>
            <a:fillRect/>
          </a:stretch>
        </p:blipFill>
        <p:spPr bwMode="auto">
          <a:xfrm>
            <a:off x="4139952" y="764704"/>
            <a:ext cx="5004048" cy="43651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42852"/>
            <a:ext cx="8229600" cy="1143000"/>
          </a:xfrm>
        </p:spPr>
        <p:txBody>
          <a:bodyPr>
            <a:noAutofit/>
          </a:bodyPr>
          <a:lstStyle/>
          <a:p>
            <a:r>
              <a:rPr lang="en-US" sz="9600" b="1" dirty="0" smtClean="0"/>
              <a:t>?????</a:t>
            </a:r>
            <a:endParaRPr lang="ru-RU" sz="9600" b="1" dirty="0"/>
          </a:p>
        </p:txBody>
      </p:sp>
      <p:pic>
        <p:nvPicPr>
          <p:cNvPr id="4" name="Содержимое 3" descr="90717_conflict.jpg"/>
          <p:cNvPicPr>
            <a:picLocks noGrp="1" noChangeAspect="1"/>
          </p:cNvPicPr>
          <p:nvPr>
            <p:ph idx="1"/>
          </p:nvPr>
        </p:nvPicPr>
        <p:blipFill>
          <a:blip r:embed="rId1" cstate="print"/>
          <a:stretch>
            <a:fillRect/>
          </a:stretch>
        </p:blipFill>
        <p:spPr>
          <a:xfrm>
            <a:off x="0" y="1214422"/>
            <a:ext cx="4405311" cy="33039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descr="vozrastnyie-ramki-pubertata-460x312.jpg"/>
          <p:cNvPicPr>
            <a:picLocks noChangeAspect="1"/>
          </p:cNvPicPr>
          <p:nvPr/>
        </p:nvPicPr>
        <p:blipFill>
          <a:blip r:embed="rId2" cstate="print"/>
          <a:stretch>
            <a:fillRect/>
          </a:stretch>
        </p:blipFill>
        <p:spPr>
          <a:xfrm>
            <a:off x="5132514" y="1214422"/>
            <a:ext cx="4011486" cy="27208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Рисунок 7" descr="1596cfc93eede28ad45e98e425240e7044cb880b.jpg"/>
          <p:cNvPicPr>
            <a:picLocks noChangeAspect="1"/>
          </p:cNvPicPr>
          <p:nvPr/>
        </p:nvPicPr>
        <p:blipFill>
          <a:blip r:embed="rId3" cstate="print"/>
          <a:stretch>
            <a:fillRect/>
          </a:stretch>
        </p:blipFill>
        <p:spPr>
          <a:xfrm>
            <a:off x="2357422" y="3214686"/>
            <a:ext cx="4866133" cy="32390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500042"/>
            <a:ext cx="8229600" cy="1357322"/>
          </a:xfrm>
        </p:spPr>
        <p:txBody>
          <a:bodyPr>
            <a:noAutofit/>
          </a:bodyPr>
          <a:lstStyle/>
          <a:p>
            <a:r>
              <a:rPr lang="en-US" sz="6000" b="1" dirty="0" smtClean="0">
                <a:latin typeface="Agency FB" pitchFamily="34" charset="0"/>
              </a:rPr>
              <a:t>Parents interfere in the relationships with my friends</a:t>
            </a:r>
            <a:endParaRPr lang="ru-RU" sz="6000" b="1" dirty="0"/>
          </a:p>
        </p:txBody>
      </p:sp>
      <p:pic>
        <p:nvPicPr>
          <p:cNvPr id="4" name="Содержимое 3" descr="AE45E0F676E1844EFCDA76F63CDBB.jpg"/>
          <p:cNvPicPr>
            <a:picLocks noGrp="1" noChangeAspect="1"/>
          </p:cNvPicPr>
          <p:nvPr>
            <p:ph idx="1"/>
          </p:nvPr>
        </p:nvPicPr>
        <p:blipFill>
          <a:blip r:embed="rId1" cstate="print"/>
          <a:stretch>
            <a:fillRect/>
          </a:stretch>
        </p:blipFill>
        <p:spPr>
          <a:xfrm>
            <a:off x="1187624" y="2164397"/>
            <a:ext cx="6552728" cy="425927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00042"/>
            <a:ext cx="8729634" cy="1143000"/>
          </a:xfrm>
        </p:spPr>
        <p:txBody>
          <a:bodyPr>
            <a:noAutofit/>
          </a:bodyPr>
          <a:lstStyle/>
          <a:p>
            <a:r>
              <a:rPr lang="en-US" sz="6600" b="1" dirty="0" smtClean="0">
                <a:ln w="10541" cmpd="sng">
                  <a:solidFill>
                    <a:schemeClr val="accent1">
                      <a:shade val="88000"/>
                      <a:satMod val="110000"/>
                    </a:schemeClr>
                  </a:solidFill>
                  <a:prstDash val="solid"/>
                </a:ln>
                <a:effectLst/>
                <a:latin typeface="Agency FB" pitchFamily="34" charset="0"/>
              </a:rPr>
              <a:t>Parents don’t like my hair cut</a:t>
            </a:r>
            <a:endParaRPr lang="ru-RU" sz="6600" b="1" dirty="0">
              <a:ln w="10541" cmpd="sng">
                <a:solidFill>
                  <a:schemeClr val="accent1">
                    <a:shade val="88000"/>
                    <a:satMod val="110000"/>
                  </a:schemeClr>
                </a:solidFill>
                <a:prstDash val="solid"/>
              </a:ln>
              <a:effectLst/>
            </a:endParaRPr>
          </a:p>
        </p:txBody>
      </p:sp>
      <p:pic>
        <p:nvPicPr>
          <p:cNvPr id="4" name="Содержимое 3" descr="z_d0c6df27.jpg"/>
          <p:cNvPicPr>
            <a:picLocks noGrp="1" noChangeAspect="1"/>
          </p:cNvPicPr>
          <p:nvPr>
            <p:ph idx="1"/>
          </p:nvPr>
        </p:nvPicPr>
        <p:blipFill>
          <a:blip r:embed="rId1" cstate="print"/>
          <a:stretch>
            <a:fillRect/>
          </a:stretch>
        </p:blipFill>
        <p:spPr>
          <a:xfrm>
            <a:off x="457200" y="1824613"/>
            <a:ext cx="8229600" cy="4077136"/>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6000" b="1" dirty="0" smtClean="0">
                <a:latin typeface="Agency FB" pitchFamily="34" charset="0"/>
              </a:rPr>
              <a:t>Parents don’t like</a:t>
            </a:r>
            <a:br>
              <a:rPr lang="ru-RU" sz="6000" b="1" dirty="0" smtClean="0">
                <a:latin typeface="Agency FB" pitchFamily="34" charset="0"/>
              </a:rPr>
            </a:br>
            <a:r>
              <a:rPr lang="en-US" sz="6000" b="1" dirty="0" smtClean="0">
                <a:latin typeface="Agency FB" pitchFamily="34" charset="0"/>
              </a:rPr>
              <a:t> the music I listen to</a:t>
            </a:r>
            <a:endParaRPr lang="ru-RU" sz="6000" b="1" dirty="0"/>
          </a:p>
        </p:txBody>
      </p:sp>
      <p:pic>
        <p:nvPicPr>
          <p:cNvPr id="4" name="Содержимое 3" descr="520.jpg"/>
          <p:cNvPicPr>
            <a:picLocks noGrp="1" noChangeAspect="1"/>
          </p:cNvPicPr>
          <p:nvPr>
            <p:ph idx="1"/>
          </p:nvPr>
        </p:nvPicPr>
        <p:blipFill>
          <a:blip r:embed="rId1" cstate="print"/>
          <a:stretch>
            <a:fillRect/>
          </a:stretch>
        </p:blipFill>
        <p:spPr>
          <a:xfrm>
            <a:off x="3851920" y="3552825"/>
            <a:ext cx="4953000" cy="3305175"/>
          </a:xfrm>
          <a:prstGeom prst="ellipse">
            <a:avLst/>
          </a:prstGeom>
          <a:ln w="63500" cap="rnd">
            <a:solidFill>
              <a:schemeClr val="accent2">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Рисунок 4" descr="loudspeakers.jpg"/>
          <p:cNvPicPr>
            <a:picLocks noChangeAspect="1"/>
          </p:cNvPicPr>
          <p:nvPr/>
        </p:nvPicPr>
        <p:blipFill>
          <a:blip r:embed="rId2" cstate="print"/>
          <a:stretch>
            <a:fillRect/>
          </a:stretch>
        </p:blipFill>
        <p:spPr>
          <a:xfrm>
            <a:off x="0" y="2204864"/>
            <a:ext cx="4857784" cy="2247104"/>
          </a:xfrm>
          <a:prstGeom prst="round2DiagRect">
            <a:avLst>
              <a:gd name="adj1" fmla="val 16667"/>
              <a:gd name="adj2" fmla="val 0"/>
            </a:avLst>
          </a:prstGeom>
          <a:ln w="88900" cap="sq">
            <a:solidFill>
              <a:schemeClr val="accent2">
                <a:lumMod val="60000"/>
                <a:lumOff val="40000"/>
              </a:schemeClr>
            </a:solidFill>
            <a:miter lim="800000"/>
            <a:headEnd/>
            <a:tailEnd/>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7200" b="1" dirty="0" smtClean="0">
                <a:latin typeface="Agency FB" pitchFamily="34" charset="0"/>
              </a:rPr>
              <a:t>Parents think I’m lazy</a:t>
            </a:r>
            <a:endParaRPr lang="ru-RU" sz="7200" b="1" dirty="0"/>
          </a:p>
        </p:txBody>
      </p:sp>
      <p:pic>
        <p:nvPicPr>
          <p:cNvPr id="4" name="Содержимое 3" descr="2902650-9b02694b63c13d81.jpg"/>
          <p:cNvPicPr>
            <a:picLocks noGrp="1" noChangeAspect="1"/>
          </p:cNvPicPr>
          <p:nvPr>
            <p:ph idx="1"/>
          </p:nvPr>
        </p:nvPicPr>
        <p:blipFill>
          <a:blip r:embed="rId1" cstate="print"/>
          <a:stretch>
            <a:fillRect/>
          </a:stretch>
        </p:blipFill>
        <p:spPr>
          <a:xfrm>
            <a:off x="357158" y="1785926"/>
            <a:ext cx="4857757" cy="3643318"/>
          </a:xfrm>
          <a:prstGeom prst="ellipse">
            <a:avLst/>
          </a:prstGeom>
          <a:ln w="63500" cap="rnd">
            <a:solidFill>
              <a:srgbClr val="92D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Рисунок 4" descr="1281340931_len.jpg"/>
          <p:cNvPicPr>
            <a:picLocks noChangeAspect="1"/>
          </p:cNvPicPr>
          <p:nvPr/>
        </p:nvPicPr>
        <p:blipFill>
          <a:blip r:embed="rId2" cstate="print"/>
          <a:stretch>
            <a:fillRect/>
          </a:stretch>
        </p:blipFill>
        <p:spPr>
          <a:xfrm>
            <a:off x="4964877" y="3643290"/>
            <a:ext cx="4179123" cy="3214710"/>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988840"/>
          </a:xfrm>
        </p:spPr>
        <p:txBody>
          <a:bodyPr>
            <a:noAutofit/>
          </a:bodyPr>
          <a:lstStyle/>
          <a:p>
            <a:r>
              <a:rPr lang="en-US" sz="6000" b="1" dirty="0" smtClean="0">
                <a:latin typeface="Agency FB" pitchFamily="34" charset="0"/>
              </a:rPr>
              <a:t>Parents think I waste much time with my gadgets</a:t>
            </a:r>
            <a:endParaRPr lang="ru-RU" sz="6000" b="1" dirty="0"/>
          </a:p>
        </p:txBody>
      </p:sp>
      <p:pic>
        <p:nvPicPr>
          <p:cNvPr id="4" name="Содержимое 3" descr="pic_full.jpg"/>
          <p:cNvPicPr>
            <a:picLocks noGrp="1" noChangeAspect="1"/>
          </p:cNvPicPr>
          <p:nvPr>
            <p:ph idx="1"/>
          </p:nvPr>
        </p:nvPicPr>
        <p:blipFill>
          <a:blip r:embed="rId1" cstate="print"/>
          <a:stretch>
            <a:fillRect/>
          </a:stretch>
        </p:blipFill>
        <p:spPr>
          <a:xfrm>
            <a:off x="3643306" y="1928803"/>
            <a:ext cx="5342460" cy="3537896"/>
          </a:xfrm>
          <a:prstGeom prst="ellipse">
            <a:avLst/>
          </a:prstGeom>
          <a:ln w="63500" cap="rnd">
            <a:solidFill>
              <a:schemeClr val="accent6">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Рисунок 4" descr="1330680505_20111017223643.jpg"/>
          <p:cNvPicPr>
            <a:picLocks noChangeAspect="1"/>
          </p:cNvPicPr>
          <p:nvPr/>
        </p:nvPicPr>
        <p:blipFill>
          <a:blip r:embed="rId2" cstate="print"/>
          <a:stretch>
            <a:fillRect/>
          </a:stretch>
        </p:blipFill>
        <p:spPr>
          <a:xfrm>
            <a:off x="0" y="3536462"/>
            <a:ext cx="4572000" cy="3321538"/>
          </a:xfrm>
          <a:prstGeom prst="ellipse">
            <a:avLst/>
          </a:prstGeom>
          <a:ln w="63500" cap="rnd">
            <a:solidFill>
              <a:schemeClr val="accent6">
                <a:lumMod val="40000"/>
                <a:lumOff val="6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714356"/>
            <a:ext cx="8229600" cy="1143000"/>
          </a:xfrm>
        </p:spPr>
        <p:txBody>
          <a:bodyPr>
            <a:noAutofit/>
          </a:bodyPr>
          <a:lstStyle/>
          <a:p>
            <a:r>
              <a:rPr lang="en-US" sz="6000" b="1" dirty="0" smtClean="0">
                <a:latin typeface="Agency FB" pitchFamily="34" charset="0"/>
              </a:rPr>
              <a:t>Parents try to solve my personal problems without me</a:t>
            </a:r>
            <a:endParaRPr lang="ru-RU" sz="6000" b="1" dirty="0"/>
          </a:p>
        </p:txBody>
      </p:sp>
      <p:pic>
        <p:nvPicPr>
          <p:cNvPr id="4" name="Содержимое 3" descr="032.jpg"/>
          <p:cNvPicPr>
            <a:picLocks noGrp="1" noChangeAspect="1"/>
          </p:cNvPicPr>
          <p:nvPr>
            <p:ph idx="1"/>
          </p:nvPr>
        </p:nvPicPr>
        <p:blipFill>
          <a:blip r:embed="rId1" cstate="print"/>
          <a:stretch>
            <a:fillRect/>
          </a:stretch>
        </p:blipFill>
        <p:spPr>
          <a:xfrm>
            <a:off x="1403648" y="2132856"/>
            <a:ext cx="6120680" cy="4142978"/>
          </a:xfrm>
          <a:prstGeom prst="roundRect">
            <a:avLst>
              <a:gd name="adj" fmla="val 4167"/>
            </a:avLst>
          </a:prstGeom>
          <a:solidFill>
            <a:srgbClr val="FFFFFF"/>
          </a:solidFill>
          <a:ln w="76200" cap="sq">
            <a:solidFill>
              <a:schemeClr val="accent6">
                <a:lumMod val="50000"/>
              </a:schemeClr>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4800" b="1" dirty="0" smtClean="0"/>
              <a:t>Parents think I can have better marks at school</a:t>
            </a:r>
            <a:endParaRPr lang="ru-RU" sz="4800" b="1" dirty="0"/>
          </a:p>
        </p:txBody>
      </p:sp>
      <p:pic>
        <p:nvPicPr>
          <p:cNvPr id="4" name="Содержимое 3" descr="Myi-i_-deti.jpg"/>
          <p:cNvPicPr>
            <a:picLocks noGrp="1" noChangeAspect="1"/>
          </p:cNvPicPr>
          <p:nvPr>
            <p:ph idx="1"/>
          </p:nvPr>
        </p:nvPicPr>
        <p:blipFill>
          <a:blip r:embed="rId1" cstate="print"/>
          <a:stretch>
            <a:fillRect/>
          </a:stretch>
        </p:blipFill>
        <p:spPr>
          <a:xfrm>
            <a:off x="214282" y="1843536"/>
            <a:ext cx="4286280" cy="3433633"/>
          </a:xfrm>
          <a:prstGeom prst="ellipse">
            <a:avLst/>
          </a:prstGeom>
          <a:ln w="63500" cap="rnd">
            <a:solidFill>
              <a:srgbClr val="00B0F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Рисунок 4" descr="89714386_sovetyi.gif"/>
          <p:cNvPicPr>
            <a:picLocks noChangeAspect="1"/>
          </p:cNvPicPr>
          <p:nvPr/>
        </p:nvPicPr>
        <p:blipFill>
          <a:blip r:embed="rId2" cstate="print"/>
          <a:stretch>
            <a:fillRect/>
          </a:stretch>
        </p:blipFill>
        <p:spPr>
          <a:xfrm>
            <a:off x="4429124" y="2928910"/>
            <a:ext cx="5112199" cy="392909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143000"/>
          </a:xfrm>
        </p:spPr>
        <p:txBody>
          <a:bodyPr>
            <a:noAutofit/>
          </a:bodyPr>
          <a:lstStyle/>
          <a:p>
            <a:r>
              <a:rPr lang="en-US" sz="6600" b="1" dirty="0" smtClean="0">
                <a:latin typeface="Agency FB" pitchFamily="34" charset="0"/>
              </a:rPr>
              <a:t>Parents break</a:t>
            </a:r>
            <a:r>
              <a:rPr lang="ru-RU" sz="6600" b="1" dirty="0">
                <a:latin typeface="Agency FB" pitchFamily="34" charset="0"/>
              </a:rPr>
              <a:t> </a:t>
            </a:r>
            <a:r>
              <a:rPr lang="en-US" sz="6600" b="1" dirty="0" smtClean="0">
                <a:latin typeface="Agency FB" pitchFamily="34" charset="0"/>
              </a:rPr>
              <a:t>their promises</a:t>
            </a:r>
            <a:endParaRPr lang="ru-RU" sz="6600" b="1" dirty="0"/>
          </a:p>
        </p:txBody>
      </p:sp>
      <p:pic>
        <p:nvPicPr>
          <p:cNvPr id="4" name="Содержимое 3" descr="s4678_1267094142_1___.jpg"/>
          <p:cNvPicPr>
            <a:picLocks noGrp="1" noChangeAspect="1"/>
          </p:cNvPicPr>
          <p:nvPr>
            <p:ph idx="1"/>
          </p:nvPr>
        </p:nvPicPr>
        <p:blipFill>
          <a:blip r:embed="rId1" cstate="print"/>
          <a:stretch>
            <a:fillRect/>
          </a:stretch>
        </p:blipFill>
        <p:spPr>
          <a:xfrm>
            <a:off x="2915816" y="2060848"/>
            <a:ext cx="3500452" cy="4305556"/>
          </a:xfrm>
          <a:prstGeom prst="rect">
            <a:avLst/>
          </a:prstGeom>
          <a:ln w="228600" cap="sq" cmpd="thickThin">
            <a:solidFill>
              <a:srgbClr val="7030A0"/>
            </a:solidFill>
            <a:prstDash val="solid"/>
            <a:miter lim="800000"/>
            <a:headEnd/>
            <a:tailEnd/>
          </a:ln>
          <a:effectLst>
            <a:innerShdw blurRad="76200">
              <a:srgbClr val="000000"/>
            </a:inn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0"/>
          <a:ext cx="9144000" cy="6416400"/>
        </p:xfrm>
        <a:graphic>
          <a:graphicData uri="http://schemas.openxmlformats.org/drawingml/2006/table">
            <a:tbl>
              <a:tblPr firstRow="1" bandRow="1">
                <a:tableStyleId>{C4B1156A-380E-4F78-BDF5-A606A8083BF9}</a:tableStyleId>
              </a:tblPr>
              <a:tblGrid>
                <a:gridCol w="7740352"/>
                <a:gridCol w="1403648"/>
              </a:tblGrid>
              <a:tr h="623870">
                <a:tc>
                  <a:txBody>
                    <a:bodyPr/>
                    <a:lstStyle/>
                    <a:p>
                      <a:r>
                        <a:rPr lang="en-US" sz="3200" dirty="0" smtClean="0">
                          <a:solidFill>
                            <a:schemeClr val="tx1"/>
                          </a:solidFill>
                          <a:latin typeface="Agency FB" pitchFamily="34" charset="0"/>
                        </a:rPr>
                        <a:t>Parents think I’m lazy</a:t>
                      </a:r>
                      <a:endParaRPr lang="ru-RU" sz="3200" dirty="0">
                        <a:solidFill>
                          <a:schemeClr val="tx1"/>
                        </a:solidFill>
                      </a:endParaRPr>
                    </a:p>
                  </a:txBody>
                  <a:tcPr/>
                </a:tc>
                <a:tc>
                  <a:txBody>
                    <a:bodyPr/>
                    <a:lstStyle/>
                    <a:p>
                      <a:endParaRPr lang="ru-RU" sz="4400" dirty="0">
                        <a:solidFill>
                          <a:schemeClr val="tx1"/>
                        </a:solidFill>
                      </a:endParaRPr>
                    </a:p>
                  </a:txBody>
                  <a:tcPr/>
                </a:tc>
              </a:tr>
              <a:tr h="50676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3200" b="1" dirty="0" smtClean="0">
                          <a:solidFill>
                            <a:schemeClr val="tx1"/>
                          </a:solidFill>
                          <a:latin typeface="Agency FB" pitchFamily="34" charset="0"/>
                        </a:rPr>
                        <a:t>Parents think I waste much time with my gadgets</a:t>
                      </a:r>
                      <a:endParaRPr lang="ru-RU" sz="3200" b="1" dirty="0" smtClean="0">
                        <a:solidFill>
                          <a:schemeClr val="tx1"/>
                        </a:solidFill>
                      </a:endParaRPr>
                    </a:p>
                  </a:txBody>
                  <a:tcPr/>
                </a:tc>
                <a:tc>
                  <a:txBody>
                    <a:bodyPr/>
                    <a:lstStyle/>
                    <a:p>
                      <a:endParaRPr lang="ru-RU" sz="4400" b="1" dirty="0">
                        <a:solidFill>
                          <a:schemeClr val="tx1"/>
                        </a:solidFill>
                      </a:endParaRPr>
                    </a:p>
                  </a:txBody>
                  <a:tcPr/>
                </a:tc>
              </a:tr>
              <a:tr h="320824">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3200" b="1" dirty="0" smtClean="0">
                          <a:solidFill>
                            <a:schemeClr val="tx1"/>
                          </a:solidFill>
                          <a:latin typeface="Agency FB" pitchFamily="34" charset="0"/>
                        </a:rPr>
                        <a:t>Parents  think I can have better marks at school</a:t>
                      </a:r>
                      <a:endParaRPr lang="ru-RU" sz="3200" b="1" dirty="0" smtClean="0">
                        <a:solidFill>
                          <a:schemeClr val="tx1"/>
                        </a:solidFill>
                      </a:endParaRPr>
                    </a:p>
                  </a:txBody>
                  <a:tcPr/>
                </a:tc>
                <a:tc>
                  <a:txBody>
                    <a:bodyPr/>
                    <a:lstStyle/>
                    <a:p>
                      <a:endParaRPr lang="ru-RU" sz="4400" b="1" dirty="0">
                        <a:solidFill>
                          <a:schemeClr val="tx1"/>
                        </a:solidFill>
                      </a:endParaRPr>
                    </a:p>
                  </a:txBody>
                  <a:tcPr/>
                </a:tc>
              </a:tr>
              <a:tr h="92220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3200" b="1" dirty="0" smtClean="0">
                          <a:solidFill>
                            <a:schemeClr val="tx1"/>
                          </a:solidFill>
                          <a:latin typeface="Agency FB" pitchFamily="34" charset="0"/>
                        </a:rPr>
                        <a:t>Parents interfere in the relationships with my  friends</a:t>
                      </a:r>
                      <a:endParaRPr lang="ru-RU" sz="3200" b="1" dirty="0" smtClean="0">
                        <a:solidFill>
                          <a:schemeClr val="tx1"/>
                        </a:solidFill>
                      </a:endParaRPr>
                    </a:p>
                  </a:txBody>
                  <a:tcPr/>
                </a:tc>
                <a:tc>
                  <a:txBody>
                    <a:bodyPr/>
                    <a:lstStyle/>
                    <a:p>
                      <a:endParaRPr lang="ru-RU" sz="4400" b="1" dirty="0">
                        <a:solidFill>
                          <a:schemeClr val="tx1"/>
                        </a:solidFill>
                      </a:endParaRPr>
                    </a:p>
                  </a:txBody>
                  <a:tcPr/>
                </a:tc>
              </a:tr>
              <a:tr h="63401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3200" b="1" dirty="0" smtClean="0">
                          <a:solidFill>
                            <a:schemeClr val="tx1"/>
                          </a:solidFill>
                          <a:latin typeface="Agency FB" pitchFamily="34" charset="0"/>
                        </a:rPr>
                        <a:t>Parents don’t like the music I listen to</a:t>
                      </a:r>
                      <a:endParaRPr lang="ru-RU" sz="3200" b="1" dirty="0" smtClean="0">
                        <a:solidFill>
                          <a:schemeClr val="tx1"/>
                        </a:solidFill>
                      </a:endParaRPr>
                    </a:p>
                  </a:txBody>
                  <a:tcPr/>
                </a:tc>
                <a:tc>
                  <a:txBody>
                    <a:bodyPr/>
                    <a:lstStyle/>
                    <a:p>
                      <a:endParaRPr lang="ru-RU" sz="4400" b="1" dirty="0">
                        <a:solidFill>
                          <a:schemeClr val="tx1"/>
                        </a:solidFill>
                      </a:endParaRPr>
                    </a:p>
                  </a:txBody>
                  <a:tcPr/>
                </a:tc>
              </a:tr>
              <a:tr h="92220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3200" b="1" dirty="0" smtClean="0">
                          <a:solidFill>
                            <a:schemeClr val="tx1"/>
                          </a:solidFill>
                          <a:latin typeface="Agency FB" pitchFamily="34" charset="0"/>
                        </a:rPr>
                        <a:t>Parents try to solve my personal problems without me</a:t>
                      </a:r>
                      <a:endParaRPr lang="ru-RU" sz="3200" b="1" dirty="0" smtClean="0">
                        <a:solidFill>
                          <a:schemeClr val="tx1"/>
                        </a:solidFill>
                      </a:endParaRPr>
                    </a:p>
                  </a:txBody>
                  <a:tcPr/>
                </a:tc>
                <a:tc>
                  <a:txBody>
                    <a:bodyPr/>
                    <a:lstStyle/>
                    <a:p>
                      <a:endParaRPr lang="ru-RU" sz="4400" b="1" dirty="0">
                        <a:solidFill>
                          <a:schemeClr val="tx1"/>
                        </a:solidFill>
                      </a:endParaRPr>
                    </a:p>
                  </a:txBody>
                  <a:tcPr/>
                </a:tc>
              </a:tr>
              <a:tr h="63401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3200" b="1" dirty="0" smtClean="0">
                          <a:solidFill>
                            <a:schemeClr val="tx1"/>
                          </a:solidFill>
                          <a:latin typeface="Agency FB" pitchFamily="34" charset="0"/>
                        </a:rPr>
                        <a:t>Parents don’t like my hair cut</a:t>
                      </a:r>
                      <a:endParaRPr lang="ru-RU" sz="3200" b="1" dirty="0" smtClean="0">
                        <a:solidFill>
                          <a:schemeClr val="tx1"/>
                        </a:solidFill>
                      </a:endParaRPr>
                    </a:p>
                  </a:txBody>
                  <a:tcPr/>
                </a:tc>
                <a:tc>
                  <a:txBody>
                    <a:bodyPr/>
                    <a:lstStyle/>
                    <a:p>
                      <a:endParaRPr lang="ru-RU" sz="4400" b="1" dirty="0">
                        <a:solidFill>
                          <a:schemeClr val="tx1"/>
                        </a:solidFill>
                      </a:endParaRPr>
                    </a:p>
                  </a:txBody>
                  <a:tcPr/>
                </a:tc>
              </a:tr>
              <a:tr h="63401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3200" b="1" dirty="0" smtClean="0">
                          <a:solidFill>
                            <a:schemeClr val="tx1"/>
                          </a:solidFill>
                          <a:latin typeface="Agency FB" pitchFamily="34" charset="0"/>
                        </a:rPr>
                        <a:t>Parents break their promises</a:t>
                      </a:r>
                      <a:endParaRPr lang="ru-RU" sz="3200" b="1" dirty="0" smtClean="0">
                        <a:solidFill>
                          <a:schemeClr val="tx1"/>
                        </a:solidFill>
                      </a:endParaRPr>
                    </a:p>
                  </a:txBody>
                  <a:tcPr/>
                </a:tc>
                <a:tc>
                  <a:txBody>
                    <a:bodyPr/>
                    <a:lstStyle/>
                    <a:p>
                      <a:endParaRPr lang="ru-RU" sz="4400" b="1"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0"/>
            <a:ext cx="7772400" cy="1470025"/>
          </a:xfrm>
        </p:spPr>
        <p:txBody>
          <a:bodyPr>
            <a:normAutofit/>
          </a:bodyPr>
          <a:lstStyle/>
          <a:p>
            <a:r>
              <a:rPr lang="en-US" sz="8800" dirty="0" smtClean="0">
                <a:ln w="10541" cmpd="sng">
                  <a:solidFill>
                    <a:schemeClr val="accent1">
                      <a:shade val="88000"/>
                      <a:satMod val="110000"/>
                    </a:schemeClr>
                  </a:solidFill>
                  <a:prstDash val="solid"/>
                </a:ln>
                <a:solidFill>
                  <a:schemeClr val="accent2">
                    <a:lumMod val="50000"/>
                  </a:schemeClr>
                </a:solidFill>
                <a:effectLst/>
                <a:latin typeface="Agency FB" pitchFamily="34" charset="0"/>
              </a:rPr>
              <a:t>Family Matters</a:t>
            </a:r>
            <a:endParaRPr lang="ru-RU" sz="8800" dirty="0">
              <a:ln w="10541" cmpd="sng">
                <a:solidFill>
                  <a:schemeClr val="accent1">
                    <a:shade val="88000"/>
                    <a:satMod val="110000"/>
                  </a:schemeClr>
                </a:solidFill>
                <a:prstDash val="solid"/>
              </a:ln>
              <a:solidFill>
                <a:schemeClr val="accent2">
                  <a:lumMod val="50000"/>
                </a:schemeClr>
              </a:solidFill>
              <a:effectLst/>
            </a:endParaRPr>
          </a:p>
        </p:txBody>
      </p:sp>
      <p:pic>
        <p:nvPicPr>
          <p:cNvPr id="6" name="Рисунок 5" descr="8196961_print-1024x682.jpg"/>
          <p:cNvPicPr>
            <a:picLocks noChangeAspect="1"/>
          </p:cNvPicPr>
          <p:nvPr/>
        </p:nvPicPr>
        <p:blipFill>
          <a:blip r:embed="rId1" cstate="print"/>
          <a:stretch>
            <a:fillRect/>
          </a:stretch>
        </p:blipFill>
        <p:spPr>
          <a:xfrm>
            <a:off x="4429124" y="3500438"/>
            <a:ext cx="4504957" cy="3000372"/>
          </a:xfrm>
          <a:prstGeom prst="rect">
            <a:avLst/>
          </a:prstGeom>
          <a:ln w="88900" cap="sq" cmpd="thickThin">
            <a:solidFill>
              <a:schemeClr val="accent3">
                <a:lumMod val="60000"/>
                <a:lumOff val="40000"/>
              </a:schemeClr>
            </a:solidFill>
            <a:prstDash val="solid"/>
            <a:miter lim="800000"/>
            <a:headEnd/>
            <a:tailEnd/>
          </a:ln>
          <a:effectLst>
            <a:innerShdw blurRad="76200">
              <a:srgbClr val="000000"/>
            </a:innerShdw>
          </a:effectLst>
        </p:spPr>
      </p:pic>
      <p:pic>
        <p:nvPicPr>
          <p:cNvPr id="4" name="Рисунок 3" descr="28_09_11-05art.jpg"/>
          <p:cNvPicPr>
            <a:picLocks noChangeAspect="1"/>
          </p:cNvPicPr>
          <p:nvPr/>
        </p:nvPicPr>
        <p:blipFill>
          <a:blip r:embed="rId2" cstate="print"/>
          <a:stretch>
            <a:fillRect/>
          </a:stretch>
        </p:blipFill>
        <p:spPr>
          <a:xfrm>
            <a:off x="0" y="1357298"/>
            <a:ext cx="4428562" cy="3395231"/>
          </a:xfrm>
          <a:prstGeom prst="ellipse">
            <a:avLst/>
          </a:prstGeom>
          <a:ln w="63500" cap="rnd">
            <a:solidFill>
              <a:srgbClr val="FFC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Box 2"/>
          <p:cNvSpPr txBox="1">
            <a:spLocks noChangeArrowheads="1"/>
          </p:cNvSpPr>
          <p:nvPr/>
        </p:nvSpPr>
        <p:spPr bwMode="auto">
          <a:xfrm rot="10800000" flipV="1">
            <a:off x="539750" y="5937142"/>
            <a:ext cx="3024188" cy="646331"/>
          </a:xfrm>
          <a:prstGeom prst="rect">
            <a:avLst/>
          </a:prstGeom>
          <a:noFill/>
          <a:ln w="9525">
            <a:noFill/>
            <a:miter lim="800000"/>
          </a:ln>
        </p:spPr>
        <p:txBody>
          <a:bodyPr>
            <a:spAutoFit/>
          </a:bodyPr>
          <a:lstStyle/>
          <a:p>
            <a:r>
              <a:rPr lang="en-US" sz="3600" b="1">
                <a:latin typeface="Agency FB" pitchFamily="34" charset="0"/>
              </a:rPr>
              <a:t>Nuclear family</a:t>
            </a:r>
            <a:endParaRPr lang="ru-RU" sz="3600"/>
          </a:p>
        </p:txBody>
      </p:sp>
      <p:sp>
        <p:nvSpPr>
          <p:cNvPr id="5125" name="TextBox 4"/>
          <p:cNvSpPr txBox="1">
            <a:spLocks noChangeArrowheads="1"/>
          </p:cNvSpPr>
          <p:nvPr/>
        </p:nvSpPr>
        <p:spPr bwMode="auto">
          <a:xfrm>
            <a:off x="4932362" y="2643188"/>
            <a:ext cx="4211637" cy="646331"/>
          </a:xfrm>
          <a:prstGeom prst="rect">
            <a:avLst/>
          </a:prstGeom>
          <a:noFill/>
          <a:ln w="9525">
            <a:noFill/>
            <a:miter lim="800000"/>
          </a:ln>
        </p:spPr>
        <p:txBody>
          <a:bodyPr wrap="square">
            <a:spAutoFit/>
          </a:bodyPr>
          <a:lstStyle/>
          <a:p>
            <a:r>
              <a:rPr lang="en-US" sz="3600" b="1" dirty="0">
                <a:latin typeface="Agency FB" pitchFamily="34" charset="0"/>
              </a:rPr>
              <a:t>Adoptive (foster)  family</a:t>
            </a:r>
            <a:endParaRPr lang="ru-RU" sz="3600" dirty="0"/>
          </a:p>
        </p:txBody>
      </p:sp>
      <p:sp>
        <p:nvSpPr>
          <p:cNvPr id="5127" name="TextBox 5"/>
          <p:cNvSpPr txBox="1">
            <a:spLocks noChangeArrowheads="1"/>
          </p:cNvSpPr>
          <p:nvPr/>
        </p:nvSpPr>
        <p:spPr bwMode="auto">
          <a:xfrm>
            <a:off x="468312" y="2636838"/>
            <a:ext cx="3743647" cy="646331"/>
          </a:xfrm>
          <a:prstGeom prst="rect">
            <a:avLst/>
          </a:prstGeom>
          <a:noFill/>
          <a:ln w="9525">
            <a:noFill/>
            <a:miter lim="800000"/>
          </a:ln>
        </p:spPr>
        <p:txBody>
          <a:bodyPr wrap="square">
            <a:spAutoFit/>
          </a:bodyPr>
          <a:lstStyle/>
          <a:p>
            <a:r>
              <a:rPr lang="en-US" sz="3600" b="1" dirty="0">
                <a:latin typeface="Agency FB" pitchFamily="34" charset="0"/>
              </a:rPr>
              <a:t>Single – parent family</a:t>
            </a:r>
            <a:endParaRPr lang="ru-RU" sz="3600" dirty="0"/>
          </a:p>
        </p:txBody>
      </p:sp>
      <p:sp>
        <p:nvSpPr>
          <p:cNvPr id="5128" name="TextBox 3"/>
          <p:cNvSpPr txBox="1">
            <a:spLocks noChangeArrowheads="1"/>
          </p:cNvSpPr>
          <p:nvPr/>
        </p:nvSpPr>
        <p:spPr bwMode="auto">
          <a:xfrm>
            <a:off x="4716463" y="6165850"/>
            <a:ext cx="3959225" cy="646331"/>
          </a:xfrm>
          <a:prstGeom prst="rect">
            <a:avLst/>
          </a:prstGeom>
          <a:noFill/>
          <a:ln w="9525">
            <a:noFill/>
            <a:miter lim="800000"/>
          </a:ln>
        </p:spPr>
        <p:txBody>
          <a:bodyPr>
            <a:spAutoFit/>
          </a:bodyPr>
          <a:lstStyle/>
          <a:p>
            <a:r>
              <a:rPr lang="en-US" sz="3600" b="1">
                <a:latin typeface="Agency FB" pitchFamily="34" charset="0"/>
              </a:rPr>
              <a:t>Extended family</a:t>
            </a:r>
            <a:endParaRPr lang="ru-RU" sz="3600" b="1"/>
          </a:p>
        </p:txBody>
      </p:sp>
      <p:pic>
        <p:nvPicPr>
          <p:cNvPr id="10" name="Picture 2" descr="https://im3-tub-ru.yandex.net/i?id=94e27a029dcb16b9a4ac8038fbd04c59&amp;n=33&amp;h=215&amp;w=323"/>
          <p:cNvPicPr>
            <a:picLocks noChangeAspect="1" noChangeArrowheads="1"/>
          </p:cNvPicPr>
          <p:nvPr/>
        </p:nvPicPr>
        <p:blipFill>
          <a:blip r:embed="rId1" cstate="print"/>
          <a:srcRect/>
          <a:stretch>
            <a:fillRect/>
          </a:stretch>
        </p:blipFill>
        <p:spPr bwMode="auto">
          <a:xfrm>
            <a:off x="357188" y="214313"/>
            <a:ext cx="3643312" cy="2357437"/>
          </a:xfrm>
          <a:prstGeom prst="rect">
            <a:avLst/>
          </a:prstGeom>
          <a:noFill/>
          <a:ln w="9525">
            <a:noFill/>
            <a:miter lim="800000"/>
            <a:headEnd/>
            <a:tailEnd/>
          </a:ln>
        </p:spPr>
      </p:pic>
      <p:pic>
        <p:nvPicPr>
          <p:cNvPr id="98306" name="Picture 2" descr="https://www.beechbrook.org/syncshow/uploaded_media/content/foster_Care_and_adoption/Foster_Care_and_adoption-1309886947.jpg"/>
          <p:cNvPicPr>
            <a:picLocks noChangeAspect="1" noChangeArrowheads="1"/>
          </p:cNvPicPr>
          <p:nvPr/>
        </p:nvPicPr>
        <p:blipFill>
          <a:blip r:embed="rId2" cstate="print"/>
          <a:srcRect/>
          <a:stretch>
            <a:fillRect/>
          </a:stretch>
        </p:blipFill>
        <p:spPr bwMode="auto">
          <a:xfrm>
            <a:off x="4786313" y="142875"/>
            <a:ext cx="3810000" cy="2524125"/>
          </a:xfrm>
          <a:prstGeom prst="rect">
            <a:avLst/>
          </a:prstGeom>
          <a:noFill/>
          <a:ln w="9525">
            <a:noFill/>
            <a:miter lim="800000"/>
            <a:headEnd/>
            <a:tailEnd/>
          </a:ln>
        </p:spPr>
      </p:pic>
      <p:pic>
        <p:nvPicPr>
          <p:cNvPr id="98308" name="Picture 4" descr="http://tnv.ru/images/cms/data/kartinki_dlya_novostej/startseite-fotolia_17891869_m-1024x682.jpg"/>
          <p:cNvPicPr>
            <a:picLocks noChangeAspect="1" noChangeArrowheads="1"/>
          </p:cNvPicPr>
          <p:nvPr/>
        </p:nvPicPr>
        <p:blipFill>
          <a:blip r:embed="rId3" cstate="print"/>
          <a:srcRect/>
          <a:stretch>
            <a:fillRect/>
          </a:stretch>
        </p:blipFill>
        <p:spPr bwMode="auto">
          <a:xfrm>
            <a:off x="4929188" y="3500438"/>
            <a:ext cx="3571875" cy="2500312"/>
          </a:xfrm>
          <a:prstGeom prst="rect">
            <a:avLst/>
          </a:prstGeom>
          <a:noFill/>
          <a:ln w="9525">
            <a:noFill/>
            <a:miter lim="800000"/>
            <a:headEnd/>
            <a:tailEnd/>
          </a:ln>
        </p:spPr>
      </p:pic>
      <p:pic>
        <p:nvPicPr>
          <p:cNvPr id="98310" name="Picture 6" descr="http://img.ksl.com/dn/1/145/14580.jpg"/>
          <p:cNvPicPr>
            <a:picLocks noChangeAspect="1" noChangeArrowheads="1"/>
          </p:cNvPicPr>
          <p:nvPr/>
        </p:nvPicPr>
        <p:blipFill>
          <a:blip r:embed="rId4" cstate="print"/>
          <a:srcRect/>
          <a:stretch>
            <a:fillRect/>
          </a:stretch>
        </p:blipFill>
        <p:spPr bwMode="auto">
          <a:xfrm>
            <a:off x="428625" y="3571875"/>
            <a:ext cx="4000500" cy="24288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wipe(down)">
                                      <p:cBhvr>
                                        <p:cTn id="7" dur="500"/>
                                        <p:tgtEl>
                                          <p:spTgt spid="512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128"/>
                                        </p:tgtEl>
                                        <p:attrNameLst>
                                          <p:attrName>style.visibility</p:attrName>
                                        </p:attrNameLst>
                                      </p:cBhvr>
                                      <p:to>
                                        <p:strVal val="visible"/>
                                      </p:to>
                                    </p:set>
                                    <p:animEffect transition="in" filter="wipe(down)">
                                      <p:cBhvr>
                                        <p:cTn id="11" dur="500"/>
                                        <p:tgtEl>
                                          <p:spTgt spid="5128"/>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125"/>
                                        </p:tgtEl>
                                        <p:attrNameLst>
                                          <p:attrName>style.visibility</p:attrName>
                                        </p:attrNameLst>
                                      </p:cBhvr>
                                      <p:to>
                                        <p:strVal val="visible"/>
                                      </p:to>
                                    </p:set>
                                    <p:animEffect transition="in" filter="wipe(down)">
                                      <p:cBhvr>
                                        <p:cTn id="15" dur="500"/>
                                        <p:tgtEl>
                                          <p:spTgt spid="512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127"/>
                                        </p:tgtEl>
                                        <p:attrNameLst>
                                          <p:attrName>style.visibility</p:attrName>
                                        </p:attrNameLst>
                                      </p:cBhvr>
                                      <p:to>
                                        <p:strVal val="visible"/>
                                      </p:to>
                                    </p:set>
                                    <p:animEffect transition="in" filter="wipe(down)">
                                      <p:cBhvr>
                                        <p:cTn id="20" dur="500"/>
                                        <p:tgtEl>
                                          <p:spTgt spid="5127"/>
                                        </p:tgtEl>
                                      </p:cBhvr>
                                    </p:animEffect>
                                  </p:childTnLst>
                                </p:cTn>
                              </p:par>
                              <p:par>
                                <p:cTn id="21" presetID="2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nodeType="withEffect">
                                  <p:stCondLst>
                                    <p:cond delay="0"/>
                                  </p:stCondLst>
                                  <p:childTnLst>
                                    <p:set>
                                      <p:cBhvr>
                                        <p:cTn id="25" dur="1" fill="hold">
                                          <p:stCondLst>
                                            <p:cond delay="0"/>
                                          </p:stCondLst>
                                        </p:cTn>
                                        <p:tgtEl>
                                          <p:spTgt spid="98306"/>
                                        </p:tgtEl>
                                        <p:attrNameLst>
                                          <p:attrName>style.visibility</p:attrName>
                                        </p:attrNameLst>
                                      </p:cBhvr>
                                      <p:to>
                                        <p:strVal val="visible"/>
                                      </p:to>
                                    </p:set>
                                    <p:animEffect transition="in" filter="wipe(down)">
                                      <p:cBhvr>
                                        <p:cTn id="26" dur="500"/>
                                        <p:tgtEl>
                                          <p:spTgt spid="98306"/>
                                        </p:tgtEl>
                                      </p:cBhvr>
                                    </p:animEffect>
                                  </p:childTnLst>
                                </p:cTn>
                              </p:par>
                              <p:par>
                                <p:cTn id="27" presetID="22" presetClass="entr" presetSubtype="4" fill="hold" nodeType="withEffect">
                                  <p:stCondLst>
                                    <p:cond delay="0"/>
                                  </p:stCondLst>
                                  <p:childTnLst>
                                    <p:set>
                                      <p:cBhvr>
                                        <p:cTn id="28" dur="1" fill="hold">
                                          <p:stCondLst>
                                            <p:cond delay="0"/>
                                          </p:stCondLst>
                                        </p:cTn>
                                        <p:tgtEl>
                                          <p:spTgt spid="98308"/>
                                        </p:tgtEl>
                                        <p:attrNameLst>
                                          <p:attrName>style.visibility</p:attrName>
                                        </p:attrNameLst>
                                      </p:cBhvr>
                                      <p:to>
                                        <p:strVal val="visible"/>
                                      </p:to>
                                    </p:set>
                                    <p:animEffect transition="in" filter="wipe(down)">
                                      <p:cBhvr>
                                        <p:cTn id="29" dur="500"/>
                                        <p:tgtEl>
                                          <p:spTgt spid="98308"/>
                                        </p:tgtEl>
                                      </p:cBhvr>
                                    </p:animEffect>
                                  </p:childTnLst>
                                </p:cTn>
                              </p:par>
                              <p:par>
                                <p:cTn id="30" presetID="22" presetClass="entr" presetSubtype="4" fill="hold" nodeType="withEffect">
                                  <p:stCondLst>
                                    <p:cond delay="0"/>
                                  </p:stCondLst>
                                  <p:childTnLst>
                                    <p:set>
                                      <p:cBhvr>
                                        <p:cTn id="31" dur="1" fill="hold">
                                          <p:stCondLst>
                                            <p:cond delay="0"/>
                                          </p:stCondLst>
                                        </p:cTn>
                                        <p:tgtEl>
                                          <p:spTgt spid="98310"/>
                                        </p:tgtEl>
                                        <p:attrNameLst>
                                          <p:attrName>style.visibility</p:attrName>
                                        </p:attrNameLst>
                                      </p:cBhvr>
                                      <p:to>
                                        <p:strVal val="visible"/>
                                      </p:to>
                                    </p:set>
                                    <p:animEffect transition="in" filter="wipe(down)">
                                      <p:cBhvr>
                                        <p:cTn id="32" dur="500"/>
                                        <p:tgtEl>
                                          <p:spTgt spid="98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5" grpId="0"/>
      <p:bldP spid="5127" grpId="0"/>
      <p:bldP spid="51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0"/>
          <a:ext cx="9144000" cy="6766560"/>
        </p:xfrm>
        <a:graphic>
          <a:graphicData uri="http://schemas.openxmlformats.org/drawingml/2006/table">
            <a:tbl>
              <a:tblPr firstRow="1" bandRow="1">
                <a:tableStyleId>{C4B1156A-380E-4F78-BDF5-A606A8083BF9}</a:tableStyleId>
              </a:tblPr>
              <a:tblGrid>
                <a:gridCol w="4572000"/>
                <a:gridCol w="4572000"/>
              </a:tblGrid>
              <a:tr h="764704">
                <a:tc>
                  <a:txBody>
                    <a:bodyPr/>
                    <a:lstStyle/>
                    <a:p>
                      <a:pPr algn="ctr"/>
                      <a:r>
                        <a:rPr lang="en-US" sz="3600" dirty="0" smtClean="0">
                          <a:solidFill>
                            <a:srgbClr val="C00000"/>
                          </a:solidFill>
                          <a:latin typeface="Agency FB" pitchFamily="34" charset="0"/>
                        </a:rPr>
                        <a:t>               </a:t>
                      </a:r>
                      <a:r>
                        <a:rPr lang="en-US" sz="5400" b="1" baseline="0" dirty="0" smtClean="0">
                          <a:solidFill>
                            <a:srgbClr val="C00000"/>
                          </a:solidFill>
                          <a:latin typeface="Agency FB" pitchFamily="34" charset="0"/>
                        </a:rPr>
                        <a:t> </a:t>
                      </a:r>
                      <a:r>
                        <a:rPr lang="en-US" sz="5400" b="1" dirty="0" err="1" smtClean="0">
                          <a:solidFill>
                            <a:srgbClr val="C00000"/>
                          </a:solidFill>
                          <a:latin typeface="Agency FB" pitchFamily="34" charset="0"/>
                        </a:rPr>
                        <a:t>Criticising</a:t>
                      </a:r>
                      <a:endParaRPr lang="ru-RU" sz="5400" b="1" dirty="0">
                        <a:solidFill>
                          <a:srgbClr val="C00000"/>
                        </a:solidFill>
                      </a:endParaRPr>
                    </a:p>
                  </a:txBody>
                  <a:tcPr/>
                </a:tc>
                <a:tc>
                  <a:txBody>
                    <a:bodyPr/>
                    <a:lstStyle/>
                    <a:p>
                      <a:pPr algn="ctr"/>
                      <a:r>
                        <a:rPr lang="en-US" sz="5400" dirty="0" smtClean="0">
                          <a:solidFill>
                            <a:srgbClr val="C00000"/>
                          </a:solidFill>
                          <a:latin typeface="Agency FB" pitchFamily="34" charset="0"/>
                        </a:rPr>
                        <a:t>   </a:t>
                      </a:r>
                      <a:r>
                        <a:rPr lang="en-US" sz="5400" dirty="0" err="1" smtClean="0">
                          <a:solidFill>
                            <a:srgbClr val="C00000"/>
                          </a:solidFill>
                          <a:latin typeface="Agency FB" pitchFamily="34" charset="0"/>
                        </a:rPr>
                        <a:t>Apologising</a:t>
                      </a:r>
                      <a:endParaRPr lang="ru-RU" sz="5400" dirty="0">
                        <a:solidFill>
                          <a:srgbClr val="C00000"/>
                        </a:solidFill>
                      </a:endParaRPr>
                    </a:p>
                  </a:txBody>
                  <a:tcPr/>
                </a:tc>
              </a:tr>
              <a:tr h="1194889">
                <a:tc>
                  <a:txBody>
                    <a:bodyPr/>
                    <a:lstStyle/>
                    <a:p>
                      <a:pPr>
                        <a:buFont typeface="Arial" panose="020B0604020202020204" pitchFamily="34" charset="0"/>
                        <a:buChar char="•"/>
                      </a:pPr>
                      <a:r>
                        <a:rPr lang="en-US" sz="4000" b="1" dirty="0" smtClean="0">
                          <a:solidFill>
                            <a:schemeClr val="tx1"/>
                          </a:solidFill>
                          <a:latin typeface="Agency FB" pitchFamily="34" charset="0"/>
                        </a:rPr>
                        <a:t> That’s / It’s  not very  good / nice.</a:t>
                      </a:r>
                      <a:endParaRPr lang="ru-RU" sz="4000" b="1" dirty="0">
                        <a:solidFill>
                          <a:schemeClr val="tx1"/>
                        </a:solidFill>
                      </a:endParaRPr>
                    </a:p>
                  </a:txBody>
                  <a:tcPr/>
                </a:tc>
                <a:tc>
                  <a:txBody>
                    <a:bodyPr/>
                    <a:lstStyle/>
                    <a:p>
                      <a:pPr>
                        <a:buFont typeface="Arial" panose="020B0604020202020204" pitchFamily="34" charset="0"/>
                        <a:buChar char="•"/>
                      </a:pPr>
                      <a:r>
                        <a:rPr lang="en-US" sz="4000" dirty="0" smtClean="0">
                          <a:solidFill>
                            <a:schemeClr val="tx1"/>
                          </a:solidFill>
                          <a:latin typeface="Agency FB" pitchFamily="34" charset="0"/>
                        </a:rPr>
                        <a:t> </a:t>
                      </a:r>
                      <a:r>
                        <a:rPr lang="en-US" sz="4000" b="1" dirty="0" smtClean="0">
                          <a:solidFill>
                            <a:schemeClr val="tx1"/>
                          </a:solidFill>
                          <a:latin typeface="Agency FB" pitchFamily="34" charset="0"/>
                        </a:rPr>
                        <a:t>Sorry! / I’m so sorry. </a:t>
                      </a:r>
                      <a:r>
                        <a:rPr lang="en-US" sz="4000" dirty="0" smtClean="0">
                          <a:solidFill>
                            <a:schemeClr val="tx1"/>
                          </a:solidFill>
                          <a:latin typeface="Agency FB" pitchFamily="34" charset="0"/>
                        </a:rPr>
                        <a:t>I won’t do it again.</a:t>
                      </a:r>
                      <a:endParaRPr lang="ru-RU" sz="4000" dirty="0">
                        <a:solidFill>
                          <a:schemeClr val="tx1"/>
                        </a:solidFill>
                      </a:endParaRPr>
                    </a:p>
                  </a:txBody>
                  <a:tcPr/>
                </a:tc>
              </a:tr>
              <a:tr h="1194889">
                <a:tc>
                  <a:txBody>
                    <a:bodyPr/>
                    <a:lstStyle/>
                    <a:p>
                      <a:pPr>
                        <a:buFont typeface="Arial" panose="020B0604020202020204" pitchFamily="34" charset="0"/>
                        <a:buChar char="•"/>
                      </a:pPr>
                      <a:r>
                        <a:rPr lang="en-US" sz="4000" dirty="0" smtClean="0">
                          <a:solidFill>
                            <a:schemeClr val="tx1"/>
                          </a:solidFill>
                          <a:latin typeface="Agency FB" pitchFamily="34" charset="0"/>
                        </a:rPr>
                        <a:t> You shouldn’t  </a:t>
                      </a:r>
                      <a:r>
                        <a:rPr lang="en-US" sz="4000" b="1" dirty="0" smtClean="0">
                          <a:solidFill>
                            <a:schemeClr val="tx1"/>
                          </a:solidFill>
                          <a:latin typeface="Agency FB" pitchFamily="34" charset="0"/>
                        </a:rPr>
                        <a:t>do / have done</a:t>
                      </a:r>
                      <a:r>
                        <a:rPr lang="en-US" sz="4000" dirty="0" smtClean="0">
                          <a:solidFill>
                            <a:schemeClr val="tx1"/>
                          </a:solidFill>
                          <a:latin typeface="Agency FB" pitchFamily="34" charset="0"/>
                        </a:rPr>
                        <a:t>  that.</a:t>
                      </a:r>
                      <a:endParaRPr lang="ru-RU" sz="4000" dirty="0">
                        <a:solidFill>
                          <a:schemeClr val="tx1"/>
                        </a:solidFill>
                      </a:endParaRPr>
                    </a:p>
                  </a:txBody>
                  <a:tcPr/>
                </a:tc>
                <a:tc>
                  <a:txBody>
                    <a:bodyPr/>
                    <a:lstStyle/>
                    <a:p>
                      <a:pPr>
                        <a:buFont typeface="Arial" panose="020B0604020202020204" pitchFamily="34" charset="0"/>
                        <a:buChar char="•"/>
                      </a:pPr>
                      <a:r>
                        <a:rPr lang="en-US" sz="4000" dirty="0" smtClean="0">
                          <a:solidFill>
                            <a:schemeClr val="tx1"/>
                          </a:solidFill>
                          <a:latin typeface="Agency FB" pitchFamily="34" charset="0"/>
                        </a:rPr>
                        <a:t> I’m (very)</a:t>
                      </a:r>
                      <a:r>
                        <a:rPr lang="en-US" sz="4000" baseline="0" dirty="0" smtClean="0">
                          <a:solidFill>
                            <a:schemeClr val="tx1"/>
                          </a:solidFill>
                          <a:latin typeface="Agency FB" pitchFamily="34" charset="0"/>
                        </a:rPr>
                        <a:t> sorry. I didn’t  </a:t>
                      </a:r>
                      <a:r>
                        <a:rPr lang="en-US" sz="4000" baseline="0" dirty="0" err="1" smtClean="0">
                          <a:solidFill>
                            <a:schemeClr val="tx1"/>
                          </a:solidFill>
                          <a:latin typeface="Agency FB" pitchFamily="34" charset="0"/>
                        </a:rPr>
                        <a:t>realise</a:t>
                      </a:r>
                      <a:r>
                        <a:rPr lang="en-US" sz="4000" baseline="0" dirty="0" smtClean="0">
                          <a:solidFill>
                            <a:schemeClr val="tx1"/>
                          </a:solidFill>
                          <a:latin typeface="Agency FB" pitchFamily="34" charset="0"/>
                        </a:rPr>
                        <a:t>…</a:t>
                      </a:r>
                      <a:endParaRPr lang="ru-RU" sz="4000" dirty="0">
                        <a:solidFill>
                          <a:schemeClr val="tx1"/>
                        </a:solidFill>
                      </a:endParaRPr>
                    </a:p>
                  </a:txBody>
                  <a:tcPr/>
                </a:tc>
              </a:tr>
              <a:tr h="1837536">
                <a:tc>
                  <a:txBody>
                    <a:bodyPr/>
                    <a:lstStyle/>
                    <a:p>
                      <a:pPr>
                        <a:buFont typeface="Arial" panose="020B0604020202020204" pitchFamily="34" charset="0"/>
                        <a:buChar char="•"/>
                      </a:pPr>
                      <a:r>
                        <a:rPr lang="en-US" sz="4000" dirty="0" smtClean="0">
                          <a:solidFill>
                            <a:schemeClr val="tx1"/>
                          </a:solidFill>
                          <a:latin typeface="Agency FB" pitchFamily="34" charset="0"/>
                        </a:rPr>
                        <a:t>  You </a:t>
                      </a:r>
                      <a:r>
                        <a:rPr lang="en-US" sz="4000" b="1" dirty="0" smtClean="0">
                          <a:solidFill>
                            <a:schemeClr val="tx1"/>
                          </a:solidFill>
                          <a:latin typeface="Agency FB" pitchFamily="34" charset="0"/>
                        </a:rPr>
                        <a:t>drive me crazy / get</a:t>
                      </a:r>
                      <a:r>
                        <a:rPr lang="en-US" sz="4000" b="1" baseline="0" dirty="0" smtClean="0">
                          <a:solidFill>
                            <a:schemeClr val="tx1"/>
                          </a:solidFill>
                          <a:latin typeface="Agency FB" pitchFamily="34" charset="0"/>
                        </a:rPr>
                        <a:t> on my nerves </a:t>
                      </a:r>
                      <a:r>
                        <a:rPr lang="en-US" sz="4000" baseline="0" dirty="0" smtClean="0">
                          <a:solidFill>
                            <a:schemeClr val="tx1"/>
                          </a:solidFill>
                          <a:latin typeface="Agency FB" pitchFamily="34" charset="0"/>
                        </a:rPr>
                        <a:t>when you…</a:t>
                      </a:r>
                      <a:endParaRPr lang="ru-RU" sz="4000" b="0" dirty="0">
                        <a:solidFill>
                          <a:schemeClr val="tx1"/>
                        </a:solidFill>
                      </a:endParaRPr>
                    </a:p>
                  </a:txBody>
                  <a:tcPr/>
                </a:tc>
                <a:tc>
                  <a:txBody>
                    <a:bodyPr/>
                    <a:lstStyle/>
                    <a:p>
                      <a:pPr>
                        <a:buFont typeface="Arial" panose="020B0604020202020204" pitchFamily="34" charset="0"/>
                        <a:buChar char="•"/>
                      </a:pPr>
                      <a:r>
                        <a:rPr lang="en-US" sz="4000" baseline="0" dirty="0" smtClean="0">
                          <a:solidFill>
                            <a:schemeClr val="tx1"/>
                          </a:solidFill>
                          <a:latin typeface="Agency FB" pitchFamily="34" charset="0"/>
                        </a:rPr>
                        <a:t> Please forgive me. I didn’t  mean to…</a:t>
                      </a:r>
                      <a:endParaRPr lang="ru-RU" sz="4000" dirty="0">
                        <a:solidFill>
                          <a:schemeClr val="tx1"/>
                        </a:solidFill>
                      </a:endParaRPr>
                    </a:p>
                  </a:txBody>
                  <a:tcPr/>
                </a:tc>
              </a:tr>
              <a:tr h="1194889">
                <a:tc>
                  <a:txBody>
                    <a:bodyPr/>
                    <a:lstStyle/>
                    <a:p>
                      <a:pPr>
                        <a:buFont typeface="Arial" panose="020B0604020202020204" pitchFamily="34" charset="0"/>
                        <a:buChar char="•"/>
                      </a:pPr>
                      <a:r>
                        <a:rPr lang="en-US" sz="4000" dirty="0" smtClean="0">
                          <a:solidFill>
                            <a:schemeClr val="tx1"/>
                          </a:solidFill>
                          <a:latin typeface="Agency FB" pitchFamily="34" charset="0"/>
                        </a:rPr>
                        <a:t> I can’t stand it when you…</a:t>
                      </a:r>
                      <a:endParaRPr lang="ru-RU" sz="4000" dirty="0">
                        <a:solidFill>
                          <a:schemeClr val="tx1"/>
                        </a:solidFill>
                      </a:endParaRPr>
                    </a:p>
                  </a:txBody>
                  <a:tcPr/>
                </a:tc>
                <a:tc>
                  <a:txBody>
                    <a:bodyPr/>
                    <a:lstStyle/>
                    <a:p>
                      <a:pPr>
                        <a:buFont typeface="Arial" panose="020B0604020202020204" pitchFamily="34" charset="0"/>
                        <a:buChar char="•"/>
                      </a:pPr>
                      <a:r>
                        <a:rPr lang="en-US" sz="4000" b="1" dirty="0" smtClean="0">
                          <a:solidFill>
                            <a:schemeClr val="tx1"/>
                          </a:solidFill>
                          <a:latin typeface="Agency FB" pitchFamily="34" charset="0"/>
                        </a:rPr>
                        <a:t> I </a:t>
                      </a:r>
                      <a:r>
                        <a:rPr lang="en-US" sz="4000" b="1" dirty="0" err="1" smtClean="0">
                          <a:solidFill>
                            <a:schemeClr val="tx1"/>
                          </a:solidFill>
                          <a:latin typeface="Agency FB" pitchFamily="34" charset="0"/>
                        </a:rPr>
                        <a:t>apologise</a:t>
                      </a:r>
                      <a:r>
                        <a:rPr lang="en-US" sz="4000" b="1" dirty="0" smtClean="0">
                          <a:solidFill>
                            <a:schemeClr val="tx1"/>
                          </a:solidFill>
                          <a:latin typeface="Agency FB" pitchFamily="34" charset="0"/>
                        </a:rPr>
                        <a:t>. /</a:t>
                      </a:r>
                      <a:r>
                        <a:rPr lang="en-US" sz="4000" b="1" baseline="0" dirty="0" smtClean="0">
                          <a:solidFill>
                            <a:schemeClr val="tx1"/>
                          </a:solidFill>
                          <a:latin typeface="Agency FB" pitchFamily="34" charset="0"/>
                        </a:rPr>
                        <a:t> I do </a:t>
                      </a:r>
                      <a:r>
                        <a:rPr lang="en-US" sz="4000" b="1" baseline="0" dirty="0" err="1" smtClean="0">
                          <a:solidFill>
                            <a:schemeClr val="tx1"/>
                          </a:solidFill>
                          <a:latin typeface="Agency FB" pitchFamily="34" charset="0"/>
                        </a:rPr>
                        <a:t>apologise</a:t>
                      </a:r>
                      <a:r>
                        <a:rPr lang="en-US" sz="4000" b="1" baseline="0" dirty="0" smtClean="0">
                          <a:solidFill>
                            <a:schemeClr val="tx1"/>
                          </a:solidFill>
                          <a:latin typeface="Agency FB" pitchFamily="34" charset="0"/>
                        </a:rPr>
                        <a:t>.</a:t>
                      </a:r>
                      <a:endParaRPr lang="ru-RU" sz="4000" b="1"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95536" y="332656"/>
            <a:ext cx="8496944" cy="2448271"/>
          </a:xfrm>
        </p:spPr>
        <p:txBody>
          <a:bodyPr>
            <a:normAutofit/>
          </a:bodyPr>
          <a:lstStyle/>
          <a:p>
            <a:r>
              <a:rPr lang="en-US" sz="4000" b="1" dirty="0" smtClean="0">
                <a:latin typeface="Agency FB" pitchFamily="34" charset="0"/>
                <a:ea typeface="Times New Roman" panose="02020603050405020304" pitchFamily="18" charset="0"/>
                <a:cs typeface="Times New Roman" panose="02020603050405020304" pitchFamily="18" charset="0"/>
              </a:rPr>
              <a:t>1. Now we are going to read a dialog between a mum and her daughter. Look at ex.4 (a). Read and translate the sentences A-F.</a:t>
            </a:r>
            <a:endParaRPr lang="ru-RU" sz="4000" dirty="0"/>
          </a:p>
        </p:txBody>
      </p:sp>
      <p:pic>
        <p:nvPicPr>
          <p:cNvPr id="40962" name="Picture 2"/>
          <p:cNvPicPr>
            <a:picLocks noChangeAspect="1" noChangeArrowheads="1"/>
          </p:cNvPicPr>
          <p:nvPr/>
        </p:nvPicPr>
        <p:blipFill>
          <a:blip r:embed="rId1" cstate="print"/>
          <a:srcRect/>
          <a:stretch>
            <a:fillRect/>
          </a:stretch>
        </p:blipFill>
        <p:spPr bwMode="auto">
          <a:xfrm>
            <a:off x="1691680" y="2708920"/>
            <a:ext cx="5350225" cy="338437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20688"/>
            <a:ext cx="3563888" cy="6237312"/>
          </a:xfrm>
        </p:spPr>
        <p:txBody>
          <a:bodyPr>
            <a:noAutofit/>
          </a:bodyPr>
          <a:lstStyle/>
          <a:p>
            <a:r>
              <a:rPr lang="en-US" sz="3200" b="1" dirty="0" smtClean="0">
                <a:latin typeface="Agency FB" pitchFamily="34" charset="0"/>
                <a:cs typeface="Arial" panose="020B0604020202020204" pitchFamily="34" charset="0"/>
              </a:rPr>
              <a:t>2. </a:t>
            </a:r>
            <a:r>
              <a:rPr lang="en-US" sz="3200" b="1" dirty="0" smtClean="0">
                <a:solidFill>
                  <a:srgbClr val="C00000"/>
                </a:solidFill>
                <a:latin typeface="Agency FB" pitchFamily="34" charset="0"/>
              </a:rPr>
              <a:t>Listening. B2</a:t>
            </a:r>
            <a:r>
              <a:rPr lang="ru-RU" sz="3200" b="1" dirty="0" smtClean="0">
                <a:solidFill>
                  <a:srgbClr val="C00000"/>
                </a:solidFill>
              </a:rPr>
              <a:t>. </a:t>
            </a:r>
            <a:br>
              <a:rPr lang="en-US" sz="3200" b="1" dirty="0" smtClean="0">
                <a:solidFill>
                  <a:srgbClr val="C00000"/>
                </a:solidFill>
              </a:rPr>
            </a:br>
            <a:r>
              <a:rPr lang="en-US" sz="3200" b="1" i="1" dirty="0" smtClean="0">
                <a:latin typeface="Agency FB" pitchFamily="34" charset="0"/>
              </a:rPr>
              <a:t>Now we will listen to the speaker. You must fill in the gaps with appropriate phrases.</a:t>
            </a:r>
            <a:br>
              <a:rPr lang="ru-RU" sz="3200" b="1" dirty="0" smtClean="0"/>
            </a:br>
            <a:r>
              <a:rPr lang="en-US" sz="3200" b="1" dirty="0" smtClean="0">
                <a:latin typeface="Agency FB" pitchFamily="34" charset="0"/>
              </a:rPr>
              <a:t>Ex.4b,  p. 28</a:t>
            </a:r>
            <a:endParaRPr lang="ru-RU" sz="3200" b="1" dirty="0"/>
          </a:p>
        </p:txBody>
      </p:sp>
      <p:pic>
        <p:nvPicPr>
          <p:cNvPr id="2050" name="Picture 2"/>
          <p:cNvPicPr>
            <a:picLocks noGrp="1" noChangeAspect="1" noChangeArrowheads="1"/>
          </p:cNvPicPr>
          <p:nvPr>
            <p:ph idx="1"/>
          </p:nvPr>
        </p:nvPicPr>
        <p:blipFill>
          <a:blip r:embed="rId1" cstate="print"/>
          <a:srcRect/>
          <a:stretch>
            <a:fillRect/>
          </a:stretch>
        </p:blipFill>
        <p:spPr bwMode="auto">
          <a:xfrm>
            <a:off x="3923928" y="260648"/>
            <a:ext cx="4759844" cy="6358124"/>
          </a:xfrm>
          <a:prstGeom prst="rect">
            <a:avLst/>
          </a:prstGeom>
          <a:noFill/>
          <a:ln w="9525">
            <a:noFill/>
            <a:miter lim="800000"/>
            <a:headEnd/>
            <a:tailEnd/>
          </a:ln>
        </p:spPr>
      </p:pic>
      <p:pic>
        <p:nvPicPr>
          <p:cNvPr id="4" name="02 - Unit 2b. Ex. 4b, p. 28.mp3">
            <a:hlinkClick r:id="" action="ppaction://media"/>
          </p:cNvPr>
          <p:cNvPicPr>
            <a:picLocks noRot="1" noChangeAspect="1"/>
          </p:cNvPicPr>
          <p:nvPr>
            <a:audioFile r:link="rId2"/>
            <p:extLst>
              <p:ext uri="{DAA4B4D4-6D71-4841-9C94-3DE7FCFB9230}">
                <p14:media xmlns:p14="http://schemas.microsoft.com/office/powerpoint/2010/main" r:link="rId3"/>
              </p:ext>
            </p:extLst>
          </p:nvPr>
        </p:nvPicPr>
        <p:blipFill>
          <a:blip r:embed="rId4" cstate="print">
            <a:grayscl/>
          </a:blip>
          <a:stretch>
            <a:fillRect/>
          </a:stretch>
        </p:blipFill>
        <p:spPr>
          <a:xfrm>
            <a:off x="1403648" y="548680"/>
            <a:ext cx="728464" cy="7284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1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2063152"/>
          </a:xfrm>
        </p:spPr>
        <p:txBody>
          <a:bodyPr>
            <a:noAutofit/>
          </a:bodyPr>
          <a:lstStyle/>
          <a:p>
            <a:r>
              <a:rPr lang="en-US" sz="7200" b="1" dirty="0" smtClean="0">
                <a:solidFill>
                  <a:srgbClr val="C00000"/>
                </a:solidFill>
                <a:latin typeface="Agency FB" pitchFamily="34" charset="0"/>
              </a:rPr>
              <a:t>Ex.4a, p. 28. Let’s check.</a:t>
            </a:r>
            <a:endParaRPr lang="ru-RU" sz="7200" b="1" dirty="0">
              <a:solidFill>
                <a:srgbClr val="C00000"/>
              </a:solidFill>
            </a:endParaRPr>
          </a:p>
        </p:txBody>
      </p:sp>
      <p:pic>
        <p:nvPicPr>
          <p:cNvPr id="6" name="Аудио 33.wma">
            <a:hlinkClick r:id="" action="ppaction://media"/>
          </p:cNvPr>
          <p:cNvPicPr>
            <a:picLocks noGrp="1" noRot="1" noChangeAspect="1"/>
          </p:cNvPicPr>
          <p:nvPr>
            <p:ph idx="1"/>
            <a:audioFile r:link="rId1"/>
            <p:extLst>
              <p:ext uri="{DAA4B4D4-6D71-4841-9C94-3DE7FCFB9230}">
                <p14:media xmlns:p14="http://schemas.microsoft.com/office/powerpoint/2010/main" r:link="rId2"/>
              </p:ext>
            </p:extLst>
          </p:nvPr>
        </p:nvPicPr>
        <p:blipFill>
          <a:blip r:embed="rId3" cstate="print"/>
          <a:stretch>
            <a:fillRect/>
          </a:stretch>
        </p:blipFill>
        <p:spPr>
          <a:xfrm>
            <a:off x="4419600" y="3709988"/>
            <a:ext cx="304800" cy="304800"/>
          </a:xfrm>
          <a:prstGeom prst="rect">
            <a:avLst/>
          </a:prstGeom>
        </p:spPr>
      </p:pic>
      <p:graphicFrame>
        <p:nvGraphicFramePr>
          <p:cNvPr id="9" name="Таблица 8"/>
          <p:cNvGraphicFramePr>
            <a:graphicFrameLocks noGrp="1"/>
          </p:cNvGraphicFramePr>
          <p:nvPr/>
        </p:nvGraphicFramePr>
        <p:xfrm>
          <a:off x="642910" y="2143116"/>
          <a:ext cx="8001055" cy="3108960"/>
        </p:xfrm>
        <a:graphic>
          <a:graphicData uri="http://schemas.openxmlformats.org/drawingml/2006/table">
            <a:tbl>
              <a:tblPr firstRow="1" bandRow="1">
                <a:tableStyleId>{C4B1156A-380E-4F78-BDF5-A606A8083BF9}</a:tableStyleId>
              </a:tblPr>
              <a:tblGrid>
                <a:gridCol w="1600211"/>
                <a:gridCol w="1600211"/>
                <a:gridCol w="1600211"/>
                <a:gridCol w="1600211"/>
                <a:gridCol w="1600211"/>
              </a:tblGrid>
              <a:tr h="1321603">
                <a:tc>
                  <a:txBody>
                    <a:bodyPr/>
                    <a:lstStyle/>
                    <a:p>
                      <a:r>
                        <a:rPr lang="en-US" sz="9600" b="1" dirty="0" smtClean="0">
                          <a:solidFill>
                            <a:srgbClr val="0000FF"/>
                          </a:solidFill>
                          <a:latin typeface="Agency FB" pitchFamily="34" charset="0"/>
                        </a:rPr>
                        <a:t> A</a:t>
                      </a:r>
                      <a:endParaRPr lang="ru-RU" sz="9600" b="1" dirty="0">
                        <a:solidFill>
                          <a:srgbClr val="0000FF"/>
                        </a:solidFill>
                      </a:endParaRPr>
                    </a:p>
                  </a:txBody>
                  <a:tcPr/>
                </a:tc>
                <a:tc>
                  <a:txBody>
                    <a:bodyPr/>
                    <a:lstStyle/>
                    <a:p>
                      <a:r>
                        <a:rPr lang="en-US" sz="9600" b="1" dirty="0" smtClean="0">
                          <a:solidFill>
                            <a:srgbClr val="0000FF"/>
                          </a:solidFill>
                          <a:latin typeface="Agency FB" pitchFamily="34" charset="0"/>
                        </a:rPr>
                        <a:t> B</a:t>
                      </a:r>
                      <a:endParaRPr lang="ru-RU" sz="9600" b="1" dirty="0">
                        <a:solidFill>
                          <a:srgbClr val="0000FF"/>
                        </a:solidFill>
                      </a:endParaRPr>
                    </a:p>
                  </a:txBody>
                  <a:tcPr/>
                </a:tc>
                <a:tc>
                  <a:txBody>
                    <a:bodyPr/>
                    <a:lstStyle/>
                    <a:p>
                      <a:r>
                        <a:rPr lang="en-US" sz="9600" b="1" dirty="0" smtClean="0">
                          <a:solidFill>
                            <a:srgbClr val="0000FF"/>
                          </a:solidFill>
                          <a:latin typeface="Agency FB" pitchFamily="34" charset="0"/>
                        </a:rPr>
                        <a:t> C</a:t>
                      </a:r>
                      <a:endParaRPr lang="ru-RU" sz="9600" b="1" dirty="0">
                        <a:solidFill>
                          <a:srgbClr val="0000FF"/>
                        </a:solidFill>
                      </a:endParaRPr>
                    </a:p>
                  </a:txBody>
                  <a:tcPr/>
                </a:tc>
                <a:tc>
                  <a:txBody>
                    <a:bodyPr/>
                    <a:lstStyle/>
                    <a:p>
                      <a:r>
                        <a:rPr lang="en-US" sz="9600" b="1" dirty="0" smtClean="0">
                          <a:solidFill>
                            <a:srgbClr val="0000FF"/>
                          </a:solidFill>
                          <a:latin typeface="Agency FB" pitchFamily="34" charset="0"/>
                        </a:rPr>
                        <a:t> D</a:t>
                      </a:r>
                      <a:endParaRPr lang="ru-RU" sz="9600" b="1" dirty="0">
                        <a:solidFill>
                          <a:srgbClr val="0000FF"/>
                        </a:solidFill>
                      </a:endParaRPr>
                    </a:p>
                  </a:txBody>
                  <a:tcPr/>
                </a:tc>
                <a:tc>
                  <a:txBody>
                    <a:bodyPr/>
                    <a:lstStyle/>
                    <a:p>
                      <a:r>
                        <a:rPr lang="en-US" sz="9600" b="1" dirty="0" smtClean="0">
                          <a:solidFill>
                            <a:srgbClr val="0000FF"/>
                          </a:solidFill>
                          <a:latin typeface="Agency FB" pitchFamily="34" charset="0"/>
                        </a:rPr>
                        <a:t> E</a:t>
                      </a:r>
                      <a:endParaRPr lang="ru-RU" sz="9600" b="1" dirty="0">
                        <a:solidFill>
                          <a:srgbClr val="0000FF"/>
                        </a:solidFill>
                      </a:endParaRPr>
                    </a:p>
                  </a:txBody>
                  <a:tcPr/>
                </a:tc>
              </a:tr>
              <a:tr h="1321603">
                <a:tc>
                  <a:txBody>
                    <a:bodyPr/>
                    <a:lstStyle/>
                    <a:p>
                      <a:r>
                        <a:rPr lang="en-US" sz="9600" b="1" dirty="0" smtClean="0">
                          <a:solidFill>
                            <a:schemeClr val="tx1"/>
                          </a:solidFill>
                          <a:latin typeface="Agency FB" pitchFamily="34" charset="0"/>
                        </a:rPr>
                        <a:t> 4</a:t>
                      </a:r>
                      <a:endParaRPr lang="ru-RU" sz="9600" b="1" dirty="0">
                        <a:solidFill>
                          <a:schemeClr val="tx1"/>
                        </a:solidFill>
                      </a:endParaRPr>
                    </a:p>
                  </a:txBody>
                  <a:tcPr/>
                </a:tc>
                <a:tc>
                  <a:txBody>
                    <a:bodyPr/>
                    <a:lstStyle/>
                    <a:p>
                      <a:r>
                        <a:rPr lang="en-US" sz="9600" b="1" dirty="0" smtClean="0">
                          <a:solidFill>
                            <a:schemeClr val="tx1"/>
                          </a:solidFill>
                          <a:latin typeface="Agency FB" pitchFamily="34" charset="0"/>
                        </a:rPr>
                        <a:t> 1</a:t>
                      </a:r>
                      <a:endParaRPr lang="ru-RU" sz="9600" b="1" dirty="0">
                        <a:solidFill>
                          <a:schemeClr val="tx1"/>
                        </a:solidFill>
                      </a:endParaRPr>
                    </a:p>
                  </a:txBody>
                  <a:tcPr/>
                </a:tc>
                <a:tc>
                  <a:txBody>
                    <a:bodyPr/>
                    <a:lstStyle/>
                    <a:p>
                      <a:r>
                        <a:rPr lang="en-US" sz="9600" b="1" dirty="0" smtClean="0">
                          <a:solidFill>
                            <a:schemeClr val="tx1"/>
                          </a:solidFill>
                          <a:latin typeface="Agency FB" pitchFamily="34" charset="0"/>
                        </a:rPr>
                        <a:t> 5</a:t>
                      </a:r>
                      <a:endParaRPr lang="ru-RU" sz="9600" b="1" dirty="0">
                        <a:solidFill>
                          <a:schemeClr val="tx1"/>
                        </a:solidFill>
                      </a:endParaRPr>
                    </a:p>
                  </a:txBody>
                  <a:tcPr/>
                </a:tc>
                <a:tc>
                  <a:txBody>
                    <a:bodyPr/>
                    <a:lstStyle/>
                    <a:p>
                      <a:r>
                        <a:rPr lang="en-US" sz="9600" b="1" dirty="0" smtClean="0">
                          <a:solidFill>
                            <a:schemeClr val="tx1"/>
                          </a:solidFill>
                          <a:latin typeface="Agency FB" pitchFamily="34" charset="0"/>
                        </a:rPr>
                        <a:t> 2</a:t>
                      </a:r>
                      <a:endParaRPr lang="ru-RU" sz="9600" b="1" dirty="0">
                        <a:solidFill>
                          <a:schemeClr val="tx1"/>
                        </a:solidFill>
                      </a:endParaRPr>
                    </a:p>
                  </a:txBody>
                  <a:tcPr/>
                </a:tc>
                <a:tc>
                  <a:txBody>
                    <a:bodyPr/>
                    <a:lstStyle/>
                    <a:p>
                      <a:r>
                        <a:rPr lang="en-US" sz="9600" b="1" dirty="0" smtClean="0">
                          <a:solidFill>
                            <a:schemeClr val="tx1"/>
                          </a:solidFill>
                          <a:latin typeface="Agency FB" pitchFamily="34" charset="0"/>
                        </a:rPr>
                        <a:t> 6</a:t>
                      </a:r>
                      <a:endParaRPr lang="ru-RU" sz="9600" b="1" dirty="0">
                        <a:solidFill>
                          <a:schemeClr val="tx1"/>
                        </a:solidFill>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39615" fill="hold"/>
                                        <p:tgtEl>
                                          <p:spTgt spid="6"/>
                                        </p:tgtEl>
                                      </p:cBhvr>
                                    </p:cmd>
                                  </p:childTnLst>
                                </p:cTn>
                              </p:par>
                            </p:childTnLst>
                          </p:cTn>
                        </p:par>
                      </p:childTnLst>
                    </p:cTn>
                  </p:par>
                </p:childTnLst>
              </p:cTn>
              <p:nextCondLst>
                <p:cond evt="onClick" delay="0">
                  <p:tgtEl>
                    <p:spTgt spid="6"/>
                  </p:tgtEl>
                </p:cond>
              </p:nextCondLst>
            </p:seq>
            <p:audio>
              <p:cMediaNode>
                <p:cTn id="15"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00034" y="-214338"/>
            <a:ext cx="8229600" cy="1143000"/>
          </a:xfrm>
        </p:spPr>
        <p:txBody>
          <a:bodyPr/>
          <a:lstStyle/>
          <a:p>
            <a:r>
              <a:rPr lang="en-US" dirty="0" smtClean="0">
                <a:solidFill>
                  <a:srgbClr val="0070C0"/>
                </a:solidFill>
                <a:latin typeface="Agency FB" pitchFamily="34" charset="0"/>
              </a:rPr>
              <a:t>         </a:t>
            </a:r>
            <a:r>
              <a:rPr lang="en-US" i="1" dirty="0" smtClean="0">
                <a:solidFill>
                  <a:srgbClr val="0070C0"/>
                </a:solidFill>
                <a:latin typeface="Agency FB" pitchFamily="34" charset="0"/>
              </a:rPr>
              <a:t>WORD FORMATION.</a:t>
            </a:r>
            <a:endParaRPr lang="ru-RU" i="1" dirty="0">
              <a:solidFill>
                <a:srgbClr val="0070C0"/>
              </a:solidFill>
            </a:endParaRPr>
          </a:p>
        </p:txBody>
      </p:sp>
      <p:sp>
        <p:nvSpPr>
          <p:cNvPr id="17" name="TextBox 16"/>
          <p:cNvSpPr txBox="1"/>
          <p:nvPr/>
        </p:nvSpPr>
        <p:spPr>
          <a:xfrm>
            <a:off x="0" y="500042"/>
            <a:ext cx="6858016" cy="5509200"/>
          </a:xfrm>
          <a:prstGeom prst="rect">
            <a:avLst/>
          </a:prstGeom>
          <a:noFill/>
        </p:spPr>
        <p:txBody>
          <a:bodyPr wrap="square" rtlCol="0">
            <a:spAutoFit/>
          </a:bodyPr>
          <a:lstStyle/>
          <a:p>
            <a:r>
              <a:rPr lang="en-US" sz="3200" b="1" dirty="0" smtClean="0">
                <a:latin typeface="Agency FB" pitchFamily="34" charset="0"/>
              </a:rPr>
              <a:t>My great-grandmother</a:t>
            </a:r>
            <a:r>
              <a:rPr lang="ru-RU" sz="3200" b="1" dirty="0" smtClean="0"/>
              <a:t>,</a:t>
            </a:r>
            <a:r>
              <a:rPr lang="en-US" sz="3200" b="1" dirty="0" smtClean="0">
                <a:latin typeface="Agency FB" pitchFamily="34" charset="0"/>
              </a:rPr>
              <a:t>Frances Thompson</a:t>
            </a:r>
            <a:r>
              <a:rPr lang="ru-RU" sz="3200" b="1" dirty="0" smtClean="0"/>
              <a:t>,</a:t>
            </a:r>
            <a:r>
              <a:rPr lang="en-US" sz="3200" b="1" dirty="0" smtClean="0">
                <a:latin typeface="Agency FB" pitchFamily="34" charset="0"/>
              </a:rPr>
              <a:t>was a very </a:t>
            </a:r>
            <a:r>
              <a:rPr lang="en-US" sz="3200" b="1" dirty="0" smtClean="0">
                <a:solidFill>
                  <a:srgbClr val="FF0000"/>
                </a:solidFill>
                <a:latin typeface="Agency FB" pitchFamily="34" charset="0"/>
              </a:rPr>
              <a:t>1)………… </a:t>
            </a:r>
            <a:r>
              <a:rPr lang="en-US" sz="3200" b="1" dirty="0" smtClean="0">
                <a:latin typeface="Agency FB" pitchFamily="34" charset="0"/>
              </a:rPr>
              <a:t>woman. She was a </a:t>
            </a:r>
            <a:r>
              <a:rPr lang="en-US" sz="3200" b="1" dirty="0" smtClean="0">
                <a:solidFill>
                  <a:schemeClr val="accent2"/>
                </a:solidFill>
                <a:latin typeface="Agency FB" pitchFamily="34" charset="0"/>
              </a:rPr>
              <a:t>2)………. </a:t>
            </a:r>
            <a:r>
              <a:rPr lang="en-US" sz="3200" b="1" dirty="0" smtClean="0">
                <a:latin typeface="Agency FB" pitchFamily="34" charset="0"/>
              </a:rPr>
              <a:t>But she also loved to paint and draw things. For years she tried to become a </a:t>
            </a:r>
            <a:r>
              <a:rPr lang="en-US" sz="3200" b="1" dirty="0" smtClean="0">
                <a:solidFill>
                  <a:schemeClr val="accent2"/>
                </a:solidFill>
                <a:latin typeface="Agency FB" pitchFamily="34" charset="0"/>
              </a:rPr>
              <a:t>3)……… </a:t>
            </a:r>
            <a:r>
              <a:rPr lang="en-US" sz="3200" b="1" dirty="0" smtClean="0">
                <a:latin typeface="Agency FB" pitchFamily="34" charset="0"/>
              </a:rPr>
              <a:t>artist</a:t>
            </a:r>
            <a:r>
              <a:rPr lang="ru-RU" sz="3200" b="1" dirty="0" smtClean="0"/>
              <a:t>,</a:t>
            </a:r>
            <a:r>
              <a:rPr lang="en-US" sz="3200" b="1" dirty="0" smtClean="0">
                <a:latin typeface="Agency FB" pitchFamily="34" charset="0"/>
              </a:rPr>
              <a:t>but she never became </a:t>
            </a:r>
            <a:r>
              <a:rPr lang="en-US" sz="3200" b="1" dirty="0" smtClean="0">
                <a:solidFill>
                  <a:schemeClr val="accent2"/>
                </a:solidFill>
                <a:latin typeface="Agency FB" pitchFamily="34" charset="0"/>
              </a:rPr>
              <a:t>4)………. </a:t>
            </a:r>
            <a:r>
              <a:rPr lang="en-US" sz="3200" b="1" dirty="0" smtClean="0">
                <a:latin typeface="Agency FB" pitchFamily="34" charset="0"/>
              </a:rPr>
              <a:t>However</a:t>
            </a:r>
            <a:r>
              <a:rPr lang="ru-RU" sz="3200" b="1" dirty="0" smtClean="0"/>
              <a:t>,</a:t>
            </a:r>
            <a:r>
              <a:rPr lang="en-US" sz="3200" b="1" dirty="0" smtClean="0">
                <a:latin typeface="Agency FB" pitchFamily="34" charset="0"/>
              </a:rPr>
              <a:t> she enjoyed teaching a lot</a:t>
            </a:r>
            <a:r>
              <a:rPr lang="ru-RU" sz="3200" b="1" dirty="0" smtClean="0"/>
              <a:t>,</a:t>
            </a:r>
            <a:r>
              <a:rPr lang="en-US" sz="3200" b="1" dirty="0" smtClean="0">
                <a:latin typeface="Agency FB" pitchFamily="34" charset="0"/>
              </a:rPr>
              <a:t> so she wasn`t </a:t>
            </a:r>
            <a:r>
              <a:rPr lang="en-US" sz="3200" b="1" dirty="0" smtClean="0">
                <a:solidFill>
                  <a:schemeClr val="accent2"/>
                </a:solidFill>
                <a:latin typeface="Agency FB" pitchFamily="34" charset="0"/>
              </a:rPr>
              <a:t>5)……. </a:t>
            </a:r>
            <a:r>
              <a:rPr lang="en-US" sz="3200" b="1" dirty="0" smtClean="0">
                <a:latin typeface="Agency FB" pitchFamily="34" charset="0"/>
              </a:rPr>
              <a:t>She taught in a primary school for forty years and when she retired she enjoyed a club in order to meet more people and managed to make friends </a:t>
            </a:r>
            <a:r>
              <a:rPr lang="en-US" sz="3200" b="1" dirty="0" smtClean="0">
                <a:solidFill>
                  <a:schemeClr val="accent2"/>
                </a:solidFill>
                <a:latin typeface="Agency FB" pitchFamily="34" charset="0"/>
              </a:rPr>
              <a:t>6)…………. </a:t>
            </a:r>
            <a:r>
              <a:rPr lang="en-US" sz="3200" b="1" dirty="0" smtClean="0">
                <a:latin typeface="Agency FB" pitchFamily="34" charset="0"/>
              </a:rPr>
              <a:t>I still have some of the paintings which she gave to me years ago.</a:t>
            </a:r>
            <a:endParaRPr lang="ru-RU" sz="3200" b="1" dirty="0"/>
          </a:p>
        </p:txBody>
      </p:sp>
      <p:sp>
        <p:nvSpPr>
          <p:cNvPr id="20" name="TextBox 19"/>
          <p:cNvSpPr txBox="1"/>
          <p:nvPr/>
        </p:nvSpPr>
        <p:spPr>
          <a:xfrm>
            <a:off x="6786578" y="714356"/>
            <a:ext cx="2571736" cy="646331"/>
          </a:xfrm>
          <a:prstGeom prst="rect">
            <a:avLst/>
          </a:prstGeom>
          <a:noFill/>
        </p:spPr>
        <p:txBody>
          <a:bodyPr wrap="square" rtlCol="0">
            <a:spAutoFit/>
          </a:bodyPr>
          <a:lstStyle/>
          <a:p>
            <a:r>
              <a:rPr lang="en-US" sz="3600" b="1" dirty="0" smtClean="0">
                <a:solidFill>
                  <a:srgbClr val="0000FF"/>
                </a:solidFill>
                <a:latin typeface="Agency FB" pitchFamily="34" charset="0"/>
              </a:rPr>
              <a:t>1)TALENT</a:t>
            </a:r>
            <a:endParaRPr lang="ru-RU" sz="3600" b="1" dirty="0">
              <a:solidFill>
                <a:srgbClr val="0000FF"/>
              </a:solidFill>
            </a:endParaRPr>
          </a:p>
        </p:txBody>
      </p:sp>
      <p:sp>
        <p:nvSpPr>
          <p:cNvPr id="21" name="TextBox 20"/>
          <p:cNvSpPr txBox="1"/>
          <p:nvPr/>
        </p:nvSpPr>
        <p:spPr>
          <a:xfrm>
            <a:off x="6858016" y="1285860"/>
            <a:ext cx="2786050" cy="646331"/>
          </a:xfrm>
          <a:prstGeom prst="rect">
            <a:avLst/>
          </a:prstGeom>
          <a:noFill/>
        </p:spPr>
        <p:txBody>
          <a:bodyPr wrap="square" rtlCol="0">
            <a:spAutoFit/>
          </a:bodyPr>
          <a:lstStyle/>
          <a:p>
            <a:r>
              <a:rPr lang="en-US" sz="3600" b="1" dirty="0" smtClean="0">
                <a:solidFill>
                  <a:srgbClr val="0000FF"/>
                </a:solidFill>
                <a:latin typeface="Agency FB" pitchFamily="34" charset="0"/>
              </a:rPr>
              <a:t>2)TEACH</a:t>
            </a:r>
            <a:endParaRPr lang="ru-RU" sz="3600" b="1" dirty="0">
              <a:solidFill>
                <a:srgbClr val="0000FF"/>
              </a:solidFill>
            </a:endParaRPr>
          </a:p>
        </p:txBody>
      </p:sp>
      <p:sp>
        <p:nvSpPr>
          <p:cNvPr id="22" name="TextBox 21"/>
          <p:cNvSpPr txBox="1"/>
          <p:nvPr/>
        </p:nvSpPr>
        <p:spPr>
          <a:xfrm>
            <a:off x="6786546" y="2571744"/>
            <a:ext cx="2357454" cy="646331"/>
          </a:xfrm>
          <a:prstGeom prst="rect">
            <a:avLst/>
          </a:prstGeom>
          <a:noFill/>
        </p:spPr>
        <p:txBody>
          <a:bodyPr wrap="square" rtlCol="0">
            <a:spAutoFit/>
          </a:bodyPr>
          <a:lstStyle/>
          <a:p>
            <a:r>
              <a:rPr lang="en-US" sz="3600" b="1" dirty="0" smtClean="0">
                <a:solidFill>
                  <a:srgbClr val="0000FF"/>
                </a:solidFill>
                <a:latin typeface="Agency FB" pitchFamily="34" charset="0"/>
              </a:rPr>
              <a:t>3)SUCCESS</a:t>
            </a:r>
            <a:endParaRPr lang="ru-RU" sz="3600" b="1" dirty="0">
              <a:solidFill>
                <a:srgbClr val="0000FF"/>
              </a:solidFill>
            </a:endParaRPr>
          </a:p>
        </p:txBody>
      </p:sp>
      <p:sp>
        <p:nvSpPr>
          <p:cNvPr id="23" name="TextBox 22"/>
          <p:cNvSpPr txBox="1"/>
          <p:nvPr/>
        </p:nvSpPr>
        <p:spPr>
          <a:xfrm>
            <a:off x="6786578" y="3071810"/>
            <a:ext cx="3000364" cy="1200329"/>
          </a:xfrm>
          <a:prstGeom prst="rect">
            <a:avLst/>
          </a:prstGeom>
          <a:noFill/>
        </p:spPr>
        <p:txBody>
          <a:bodyPr wrap="square" rtlCol="0">
            <a:spAutoFit/>
          </a:bodyPr>
          <a:lstStyle/>
          <a:p>
            <a:r>
              <a:rPr lang="en-US" sz="3600" b="1" dirty="0" smtClean="0">
                <a:solidFill>
                  <a:srgbClr val="0000FF"/>
                </a:solidFill>
                <a:latin typeface="Agency FB" pitchFamily="34" charset="0"/>
              </a:rPr>
              <a:t>4)FAME</a:t>
            </a:r>
            <a:endParaRPr lang="en-US" sz="3600" b="1" dirty="0" smtClean="0">
              <a:solidFill>
                <a:srgbClr val="0000FF"/>
              </a:solidFill>
              <a:latin typeface="Agency FB" pitchFamily="34" charset="0"/>
            </a:endParaRPr>
          </a:p>
          <a:p>
            <a:r>
              <a:rPr lang="en-US" sz="3600" b="1" dirty="0" smtClean="0">
                <a:solidFill>
                  <a:srgbClr val="0000FF"/>
                </a:solidFill>
                <a:latin typeface="Agency FB" pitchFamily="34" charset="0"/>
              </a:rPr>
              <a:t>5)HAPPY</a:t>
            </a:r>
            <a:endParaRPr lang="ru-RU" sz="3600" b="1" dirty="0">
              <a:solidFill>
                <a:srgbClr val="0000FF"/>
              </a:solidFill>
            </a:endParaRPr>
          </a:p>
        </p:txBody>
      </p:sp>
      <p:sp>
        <p:nvSpPr>
          <p:cNvPr id="25" name="TextBox 24"/>
          <p:cNvSpPr txBox="1"/>
          <p:nvPr/>
        </p:nvSpPr>
        <p:spPr>
          <a:xfrm>
            <a:off x="6786578" y="5429264"/>
            <a:ext cx="2357422" cy="646331"/>
          </a:xfrm>
          <a:prstGeom prst="rect">
            <a:avLst/>
          </a:prstGeom>
          <a:noFill/>
        </p:spPr>
        <p:txBody>
          <a:bodyPr wrap="square" rtlCol="0">
            <a:spAutoFit/>
          </a:bodyPr>
          <a:lstStyle/>
          <a:p>
            <a:r>
              <a:rPr lang="en-US" sz="3600" b="1" dirty="0" smtClean="0">
                <a:solidFill>
                  <a:srgbClr val="0000FF"/>
                </a:solidFill>
                <a:latin typeface="Agency FB" pitchFamily="34" charset="0"/>
              </a:rPr>
              <a:t>6)EASY</a:t>
            </a:r>
            <a:endParaRPr lang="ru-RU" sz="3600" b="1" dirty="0">
              <a:solidFill>
                <a:srgbClr val="0000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14282" y="260648"/>
            <a:ext cx="8715436" cy="6278642"/>
          </a:xfrm>
          <a:prstGeom prst="rect">
            <a:avLst/>
          </a:prstGeom>
          <a:noFill/>
        </p:spPr>
        <p:txBody>
          <a:bodyPr wrap="square" rtlCol="0">
            <a:spAutoFit/>
          </a:bodyPr>
          <a:lstStyle/>
          <a:p>
            <a:r>
              <a:rPr lang="en-US" sz="3200" dirty="0" smtClean="0">
                <a:latin typeface="Times New Roman" panose="02020603050405020304" pitchFamily="18" charset="0"/>
                <a:cs typeface="Times New Roman" panose="02020603050405020304" pitchFamily="18" charset="0"/>
              </a:rPr>
              <a:t>My great-grandmother</a:t>
            </a:r>
            <a:r>
              <a:rPr lang="ru-RU"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Frances Thompson</a:t>
            </a:r>
            <a:r>
              <a:rPr lang="ru-RU"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was a very </a:t>
            </a:r>
            <a:r>
              <a:rPr lang="en-US" sz="3200" dirty="0" smtClean="0">
                <a:solidFill>
                  <a:srgbClr val="0000FF"/>
                </a:solidFill>
                <a:latin typeface="Times New Roman" panose="02020603050405020304" pitchFamily="18" charset="0"/>
                <a:cs typeface="Times New Roman" panose="02020603050405020304" pitchFamily="18" charset="0"/>
              </a:rPr>
              <a:t>1)TALENTED</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woman. She was a </a:t>
            </a:r>
            <a:r>
              <a:rPr lang="en-US" sz="3200" dirty="0" smtClean="0">
                <a:solidFill>
                  <a:srgbClr val="0000FF"/>
                </a:solidFill>
                <a:latin typeface="Times New Roman" panose="02020603050405020304" pitchFamily="18" charset="0"/>
                <a:cs typeface="Times New Roman" panose="02020603050405020304" pitchFamily="18" charset="0"/>
              </a:rPr>
              <a:t>2)TEACHER. </a:t>
            </a:r>
            <a:r>
              <a:rPr lang="en-US" sz="3200" dirty="0" smtClean="0">
                <a:latin typeface="Times New Roman" panose="02020603050405020304" pitchFamily="18" charset="0"/>
                <a:cs typeface="Times New Roman" panose="02020603050405020304" pitchFamily="18" charset="0"/>
              </a:rPr>
              <a:t>But she also loved to paint and draw things. For years she tried to become a </a:t>
            </a:r>
            <a:r>
              <a:rPr lang="en-US" sz="3200" dirty="0" smtClean="0">
                <a:solidFill>
                  <a:srgbClr val="0000FF"/>
                </a:solidFill>
                <a:latin typeface="Times New Roman" panose="02020603050405020304" pitchFamily="18" charset="0"/>
                <a:cs typeface="Times New Roman" panose="02020603050405020304" pitchFamily="18" charset="0"/>
              </a:rPr>
              <a:t>3)SUCCESSFUL </a:t>
            </a:r>
            <a:r>
              <a:rPr lang="en-US" sz="3200" dirty="0" smtClean="0">
                <a:latin typeface="Times New Roman" panose="02020603050405020304" pitchFamily="18" charset="0"/>
                <a:cs typeface="Times New Roman" panose="02020603050405020304" pitchFamily="18" charset="0"/>
              </a:rPr>
              <a:t>artist</a:t>
            </a:r>
            <a:r>
              <a:rPr lang="ru-RU"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but she never became </a:t>
            </a:r>
            <a:r>
              <a:rPr lang="en-US" sz="3200" dirty="0" smtClean="0">
                <a:solidFill>
                  <a:srgbClr val="0000FF"/>
                </a:solidFill>
                <a:latin typeface="Times New Roman" panose="02020603050405020304" pitchFamily="18" charset="0"/>
                <a:cs typeface="Times New Roman" panose="02020603050405020304" pitchFamily="18" charset="0"/>
              </a:rPr>
              <a:t>4)FAMOUS. </a:t>
            </a:r>
            <a:r>
              <a:rPr lang="en-US" sz="3200" dirty="0" smtClean="0">
                <a:latin typeface="Times New Roman" panose="02020603050405020304" pitchFamily="18" charset="0"/>
                <a:cs typeface="Times New Roman" panose="02020603050405020304" pitchFamily="18" charset="0"/>
              </a:rPr>
              <a:t>However</a:t>
            </a:r>
            <a:r>
              <a:rPr lang="ru-RU"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she enjoyed teaching a lot</a:t>
            </a:r>
            <a:r>
              <a:rPr lang="ru-RU"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so she wasn`t </a:t>
            </a:r>
            <a:r>
              <a:rPr lang="en-US" sz="3200" dirty="0" smtClean="0">
                <a:solidFill>
                  <a:srgbClr val="0000FF"/>
                </a:solidFill>
                <a:latin typeface="Times New Roman" panose="02020603050405020304" pitchFamily="18" charset="0"/>
                <a:cs typeface="Times New Roman" panose="02020603050405020304" pitchFamily="18" charset="0"/>
              </a:rPr>
              <a:t>5)UNHAPPY. </a:t>
            </a:r>
            <a:r>
              <a:rPr lang="en-US" sz="3200" dirty="0" smtClean="0">
                <a:latin typeface="Times New Roman" panose="02020603050405020304" pitchFamily="18" charset="0"/>
                <a:cs typeface="Times New Roman" panose="02020603050405020304" pitchFamily="18" charset="0"/>
              </a:rPr>
              <a:t>She taught in a primary school for forty years and when she retired she enjoyed a club in order to meet more people and managed to make friends </a:t>
            </a:r>
            <a:r>
              <a:rPr lang="en-US" sz="3200" dirty="0" smtClean="0">
                <a:solidFill>
                  <a:srgbClr val="0000FF"/>
                </a:solidFill>
                <a:latin typeface="Times New Roman" panose="02020603050405020304" pitchFamily="18" charset="0"/>
                <a:cs typeface="Times New Roman" panose="02020603050405020304" pitchFamily="18" charset="0"/>
              </a:rPr>
              <a:t>6)EASILY. </a:t>
            </a:r>
            <a:r>
              <a:rPr lang="en-US" sz="3200" dirty="0" smtClean="0">
                <a:latin typeface="Times New Roman" panose="02020603050405020304" pitchFamily="18" charset="0"/>
                <a:cs typeface="Times New Roman" panose="02020603050405020304" pitchFamily="18" charset="0"/>
              </a:rPr>
              <a:t>I still have some of the paintings which she gave to me years ago.</a:t>
            </a:r>
            <a:endParaRPr lang="ru-RU" sz="3200"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28926" y="0"/>
            <a:ext cx="4357718" cy="769441"/>
          </a:xfrm>
          <a:prstGeom prst="rect">
            <a:avLst/>
          </a:prstGeom>
          <a:noFill/>
        </p:spPr>
        <p:txBody>
          <a:bodyPr wrap="square" rtlCol="0">
            <a:spAutoFit/>
          </a:bodyPr>
          <a:lstStyle/>
          <a:p>
            <a:r>
              <a:rPr lang="en-US" sz="4400" b="1" i="1" u="sng" dirty="0" smtClean="0">
                <a:solidFill>
                  <a:srgbClr val="7030A0"/>
                </a:solidFill>
                <a:latin typeface="Times New Roman" panose="02020603050405020304" pitchFamily="18" charset="0"/>
                <a:cs typeface="Times New Roman" panose="02020603050405020304" pitchFamily="18" charset="0"/>
              </a:rPr>
              <a:t>CINQUAIN.</a:t>
            </a:r>
            <a:endParaRPr lang="ru-RU" sz="4400" b="1" i="1" u="sng" dirty="0">
              <a:solidFill>
                <a:srgbClr val="7030A0"/>
              </a:solidFill>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nvGraphicFramePr>
        <p:xfrm>
          <a:off x="571472" y="857232"/>
          <a:ext cx="8215370" cy="5415928"/>
        </p:xfrm>
        <a:graphic>
          <a:graphicData uri="http://schemas.openxmlformats.org/drawingml/2006/table">
            <a:tbl>
              <a:tblPr firstRow="1" bandRow="1">
                <a:tableStyleId>{69CF1AB2-1976-4502-BF36-3FF5EA218861}</a:tableStyleId>
              </a:tblPr>
              <a:tblGrid>
                <a:gridCol w="8215370"/>
              </a:tblGrid>
              <a:tr h="985844">
                <a:tc>
                  <a:txBody>
                    <a:bodyPr/>
                    <a:lstStyle/>
                    <a:p>
                      <a:r>
                        <a:rPr lang="en-US" sz="4000" i="0" dirty="0" smtClean="0">
                          <a:solidFill>
                            <a:srgbClr val="7030A0"/>
                          </a:solidFill>
                          <a:latin typeface="Times New Roman" panose="02020603050405020304" pitchFamily="18" charset="0"/>
                          <a:cs typeface="Times New Roman" panose="02020603050405020304" pitchFamily="18" charset="0"/>
                        </a:rPr>
                        <a:t>Line</a:t>
                      </a:r>
                      <a:r>
                        <a:rPr lang="en-US" sz="4000" i="0" baseline="0" dirty="0" smtClean="0">
                          <a:solidFill>
                            <a:srgbClr val="7030A0"/>
                          </a:solidFill>
                          <a:latin typeface="Times New Roman" panose="02020603050405020304" pitchFamily="18" charset="0"/>
                          <a:cs typeface="Times New Roman" panose="02020603050405020304" pitchFamily="18" charset="0"/>
                        </a:rPr>
                        <a:t> 1</a:t>
                      </a:r>
                      <a:r>
                        <a:rPr lang="ru-RU" sz="4000" b="0" baseline="0" dirty="0" smtClean="0">
                          <a:latin typeface="Times New Roman" panose="02020603050405020304" pitchFamily="18" charset="0"/>
                          <a:cs typeface="Times New Roman" panose="02020603050405020304" pitchFamily="18" charset="0"/>
                        </a:rPr>
                        <a:t>:</a:t>
                      </a:r>
                      <a:r>
                        <a:rPr lang="en-US" sz="4000" baseline="0" dirty="0" smtClean="0">
                          <a:latin typeface="Times New Roman" panose="02020603050405020304" pitchFamily="18" charset="0"/>
                          <a:cs typeface="Times New Roman" panose="02020603050405020304" pitchFamily="18" charset="0"/>
                        </a:rPr>
                        <a:t> </a:t>
                      </a:r>
                      <a:r>
                        <a:rPr lang="en-US" sz="4000" b="0" baseline="0" dirty="0" smtClean="0">
                          <a:latin typeface="Times New Roman" panose="02020603050405020304" pitchFamily="18" charset="0"/>
                          <a:cs typeface="Times New Roman" panose="02020603050405020304" pitchFamily="18" charset="0"/>
                        </a:rPr>
                        <a:t>title -1 noun</a:t>
                      </a:r>
                      <a:endParaRPr lang="ru-RU" sz="4000" b="0" dirty="0">
                        <a:latin typeface="Times New Roman" panose="02020603050405020304" pitchFamily="18" charset="0"/>
                        <a:cs typeface="Times New Roman" panose="02020603050405020304" pitchFamily="18" charset="0"/>
                      </a:endParaRPr>
                    </a:p>
                  </a:txBody>
                  <a:tcPr/>
                </a:tc>
              </a:tr>
              <a:tr h="985844">
                <a:tc>
                  <a:txBody>
                    <a:bodyPr/>
                    <a:lstStyle/>
                    <a:p>
                      <a:r>
                        <a:rPr lang="en-US" sz="3600" b="1" dirty="0" smtClean="0">
                          <a:solidFill>
                            <a:srgbClr val="7030A0"/>
                          </a:solidFill>
                          <a:latin typeface="Times New Roman" panose="02020603050405020304" pitchFamily="18" charset="0"/>
                          <a:cs typeface="Times New Roman" panose="02020603050405020304" pitchFamily="18" charset="0"/>
                        </a:rPr>
                        <a:t>Line 2</a:t>
                      </a:r>
                      <a:r>
                        <a:rPr lang="ru-RU" sz="3600" dirty="0" smtClean="0">
                          <a:latin typeface="Times New Roman" panose="02020603050405020304" pitchFamily="18" charset="0"/>
                          <a:cs typeface="Times New Roman" panose="02020603050405020304" pitchFamily="18" charset="0"/>
                        </a:rPr>
                        <a:t>:</a:t>
                      </a:r>
                      <a:r>
                        <a:rPr lang="ru-RU" sz="3600" baseline="0" dirty="0" smtClean="0">
                          <a:latin typeface="Times New Roman" panose="02020603050405020304" pitchFamily="18" charset="0"/>
                          <a:cs typeface="Times New Roman" panose="02020603050405020304" pitchFamily="18" charset="0"/>
                        </a:rPr>
                        <a:t> </a:t>
                      </a:r>
                      <a:r>
                        <a:rPr lang="en-US" sz="3600" baseline="0" dirty="0" smtClean="0">
                          <a:latin typeface="Times New Roman" panose="02020603050405020304" pitchFamily="18" charset="0"/>
                          <a:cs typeface="Times New Roman" panose="02020603050405020304" pitchFamily="18" charset="0"/>
                        </a:rPr>
                        <a:t>description – 2 adjectives</a:t>
                      </a:r>
                      <a:r>
                        <a:rPr lang="ru-RU" sz="3600" baseline="0" dirty="0" smtClean="0">
                          <a:latin typeface="Times New Roman" panose="02020603050405020304" pitchFamily="18" charset="0"/>
                          <a:cs typeface="Times New Roman" panose="02020603050405020304" pitchFamily="18" charset="0"/>
                        </a:rPr>
                        <a:t>,</a:t>
                      </a:r>
                      <a:r>
                        <a:rPr lang="en-US" sz="3600" baseline="0" dirty="0" smtClean="0">
                          <a:latin typeface="Times New Roman" panose="02020603050405020304" pitchFamily="18" charset="0"/>
                          <a:cs typeface="Times New Roman" panose="02020603050405020304" pitchFamily="18" charset="0"/>
                        </a:rPr>
                        <a:t> that describe line 1.</a:t>
                      </a:r>
                      <a:endParaRPr lang="ru-RU" sz="3600" dirty="0">
                        <a:latin typeface="Times New Roman" panose="02020603050405020304" pitchFamily="18" charset="0"/>
                        <a:cs typeface="Times New Roman" panose="02020603050405020304" pitchFamily="18" charset="0"/>
                      </a:endParaRPr>
                    </a:p>
                  </a:txBody>
                  <a:tcPr/>
                </a:tc>
              </a:tr>
              <a:tr h="985844">
                <a:tc>
                  <a:txBody>
                    <a:bodyPr/>
                    <a:lstStyle/>
                    <a:p>
                      <a:r>
                        <a:rPr lang="en-US" sz="3600" b="1" dirty="0" smtClean="0">
                          <a:solidFill>
                            <a:srgbClr val="7030A0"/>
                          </a:solidFill>
                          <a:latin typeface="Times New Roman" panose="02020603050405020304" pitchFamily="18" charset="0"/>
                          <a:cs typeface="Times New Roman" panose="02020603050405020304" pitchFamily="18" charset="0"/>
                        </a:rPr>
                        <a:t>Line 3</a:t>
                      </a:r>
                      <a:r>
                        <a:rPr lang="ru-RU"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3 verbs</a:t>
                      </a:r>
                      <a:r>
                        <a:rPr lang="ru-RU"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that relate to line 1.</a:t>
                      </a:r>
                      <a:endParaRPr lang="ru-RU" sz="3600" dirty="0">
                        <a:latin typeface="Times New Roman" panose="02020603050405020304" pitchFamily="18" charset="0"/>
                        <a:cs typeface="Times New Roman" panose="02020603050405020304" pitchFamily="18" charset="0"/>
                      </a:endParaRPr>
                    </a:p>
                  </a:txBody>
                  <a:tcPr/>
                </a:tc>
              </a:tr>
              <a:tr h="985844">
                <a:tc>
                  <a:txBody>
                    <a:bodyPr/>
                    <a:lstStyle/>
                    <a:p>
                      <a:r>
                        <a:rPr lang="en-US" sz="3200" b="1" dirty="0" smtClean="0">
                          <a:solidFill>
                            <a:srgbClr val="7030A0"/>
                          </a:solidFill>
                          <a:latin typeface="Times New Roman" panose="02020603050405020304" pitchFamily="18" charset="0"/>
                          <a:cs typeface="Times New Roman" panose="02020603050405020304" pitchFamily="18" charset="0"/>
                        </a:rPr>
                        <a:t>Line 4</a:t>
                      </a:r>
                      <a:r>
                        <a:rPr lang="ru-RU"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4 or more words (a</a:t>
                      </a:r>
                      <a:r>
                        <a:rPr lang="en-US" sz="3200" baseline="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complete sentence)</a:t>
                      </a:r>
                      <a:r>
                        <a:rPr lang="ru-RU"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that relate to line 1.</a:t>
                      </a:r>
                      <a:endParaRPr lang="ru-RU" sz="3200" dirty="0">
                        <a:latin typeface="Times New Roman" panose="02020603050405020304" pitchFamily="18" charset="0"/>
                        <a:cs typeface="Times New Roman" panose="02020603050405020304" pitchFamily="18" charset="0"/>
                      </a:endParaRPr>
                    </a:p>
                  </a:txBody>
                  <a:tcPr/>
                </a:tc>
              </a:tr>
              <a:tr h="985844">
                <a:tc>
                  <a:txBody>
                    <a:bodyPr/>
                    <a:lstStyle/>
                    <a:p>
                      <a:r>
                        <a:rPr lang="en-US" sz="3600" b="1" dirty="0" smtClean="0">
                          <a:solidFill>
                            <a:srgbClr val="7030A0"/>
                          </a:solidFill>
                          <a:latin typeface="Times New Roman" panose="02020603050405020304" pitchFamily="18" charset="0"/>
                          <a:cs typeface="Times New Roman" panose="02020603050405020304" pitchFamily="18" charset="0"/>
                        </a:rPr>
                        <a:t>Line 5</a:t>
                      </a:r>
                      <a:r>
                        <a:rPr lang="ru-RU"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one word (synonym of line 1that sums it up)</a:t>
                      </a:r>
                      <a:endParaRPr lang="ru-RU" sz="3600" dirty="0">
                        <a:latin typeface="Times New Roman" panose="02020603050405020304" pitchFamily="18" charset="0"/>
                        <a:cs typeface="Times New Roman" panose="02020603050405020304" pitchFamily="18" charset="0"/>
                      </a:endParaRPr>
                    </a:p>
                  </a:txBody>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7200" b="1" dirty="0" smtClean="0">
                <a:latin typeface="Agency FB" pitchFamily="34" charset="0"/>
              </a:rPr>
              <a:t>HOMEWORK</a:t>
            </a:r>
            <a:r>
              <a:rPr lang="ru-RU" sz="7200" b="1" dirty="0" smtClean="0"/>
              <a:t>:</a:t>
            </a:r>
            <a:endParaRPr lang="ru-RU" sz="7200" b="1" dirty="0"/>
          </a:p>
        </p:txBody>
      </p:sp>
      <p:sp>
        <p:nvSpPr>
          <p:cNvPr id="3" name="Содержимое 2"/>
          <p:cNvSpPr>
            <a:spLocks noGrp="1"/>
          </p:cNvSpPr>
          <p:nvPr>
            <p:ph idx="1"/>
          </p:nvPr>
        </p:nvSpPr>
        <p:spPr/>
        <p:txBody>
          <a:bodyPr/>
          <a:lstStyle/>
          <a:p>
            <a:pPr>
              <a:buNone/>
            </a:pPr>
            <a:r>
              <a:rPr lang="en-US" dirty="0" smtClean="0">
                <a:latin typeface="Times New Roman" panose="02020603050405020304" pitchFamily="18" charset="0"/>
                <a:cs typeface="Times New Roman" panose="02020603050405020304" pitchFamily="18" charset="0"/>
              </a:rPr>
              <a:t>Give a </a:t>
            </a:r>
            <a:r>
              <a:rPr lang="en-US" b="1" dirty="0" smtClean="0">
                <a:latin typeface="Times New Roman" panose="02020603050405020304" pitchFamily="18" charset="0"/>
                <a:cs typeface="Times New Roman" panose="02020603050405020304" pitchFamily="18" charset="0"/>
              </a:rPr>
              <a:t>1,5 – 2 minute</a:t>
            </a:r>
            <a:r>
              <a:rPr lang="en-US" dirty="0" smtClean="0">
                <a:latin typeface="Times New Roman" panose="02020603050405020304" pitchFamily="18" charset="0"/>
                <a:cs typeface="Times New Roman" panose="02020603050405020304" pitchFamily="18" charset="0"/>
              </a:rPr>
              <a:t> talk about your family</a:t>
            </a:r>
            <a:endParaRPr lang="en-US" dirty="0" smtClean="0">
              <a:latin typeface="Times New Roman" panose="02020603050405020304" pitchFamily="18" charset="0"/>
              <a:cs typeface="Times New Roman" panose="02020603050405020304" pitchFamily="18" charset="0"/>
            </a:endParaRPr>
          </a:p>
          <a:p>
            <a:pPr>
              <a:buNone/>
            </a:pPr>
            <a:endParaRPr lang="en-US" dirty="0">
              <a:latin typeface="Times New Roman" panose="02020603050405020304" pitchFamily="18" charset="0"/>
              <a:cs typeface="Times New Roman" panose="02020603050405020304" pitchFamily="18" charset="0"/>
            </a:endParaRPr>
          </a:p>
          <a:p>
            <a:pPr>
              <a:buNone/>
            </a:pPr>
            <a:r>
              <a:rPr lang="en-US" sz="4000" b="1" dirty="0" smtClean="0">
                <a:latin typeface="Times New Roman" panose="02020603050405020304" pitchFamily="18" charset="0"/>
                <a:cs typeface="Times New Roman" panose="02020603050405020304" pitchFamily="18" charset="0"/>
              </a:rPr>
              <a:t>     Remember to say:</a:t>
            </a:r>
            <a:endParaRPr lang="en-US" sz="4000" b="1"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who your family consists of</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what relations have you got in your family</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how you spend weekends</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what duties you have got in your family</a:t>
            </a:r>
            <a:endParaRPr lang="en-US"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836712"/>
            <a:ext cx="8507288" cy="5289451"/>
          </a:xfrm>
        </p:spPr>
        <p:txBody>
          <a:bodyPr>
            <a:normAutofit/>
          </a:bodyPr>
          <a:lstStyle/>
          <a:p>
            <a:pPr algn="ctr">
              <a:buNone/>
            </a:pPr>
            <a:r>
              <a:rPr lang="en-US" sz="4400" b="1" i="1" dirty="0">
                <a:solidFill>
                  <a:srgbClr val="C00000"/>
                </a:solidFill>
                <a:latin typeface="Agency FB" pitchFamily="34" charset="0"/>
              </a:rPr>
              <a:t>“A successful society consists of happy people, a happy personality is grown up </a:t>
            </a:r>
            <a:r>
              <a:rPr lang="en-US" sz="4400" b="1" i="1" dirty="0" smtClean="0">
                <a:solidFill>
                  <a:srgbClr val="C00000"/>
                </a:solidFill>
                <a:latin typeface="Agency FB" pitchFamily="34" charset="0"/>
              </a:rPr>
              <a:t>in </a:t>
            </a:r>
            <a:r>
              <a:rPr lang="en-US" sz="4400" b="1" i="1" dirty="0">
                <a:solidFill>
                  <a:srgbClr val="C00000"/>
                </a:solidFill>
                <a:latin typeface="Agency FB" pitchFamily="34" charset="0"/>
              </a:rPr>
              <a:t>a happy family”. </a:t>
            </a:r>
            <a:endParaRPr lang="ru-RU" sz="4400"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907704" y="3284984"/>
            <a:ext cx="6624736" cy="2592288"/>
          </a:xfrm>
          <a:prstGeom prst="roundRect">
            <a:avLst/>
          </a:prstGeom>
          <a:solidFill>
            <a:srgbClr val="FFFFFF">
              <a:alpha val="50980"/>
            </a:srgbClr>
          </a:solidFill>
          <a:ln w="28575">
            <a:solidFill>
              <a:srgbClr val="990033"/>
            </a:solidFill>
          </a:ln>
          <a:effectLst>
            <a:outerShdw blurRad="50800" dist="546100" dir="18900000" algn="b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8000" b="1" dirty="0">
                <a:solidFill>
                  <a:srgbClr val="002060"/>
                </a:solidFill>
                <a:latin typeface="Agency FB" pitchFamily="34" charset="0"/>
              </a:rPr>
              <a:t>Blood Is Thicker Than Water</a:t>
            </a:r>
            <a:endParaRPr lang="ru-RU" sz="8000" b="1" dirty="0">
              <a:solidFill>
                <a:srgbClr val="002060"/>
              </a:solidFill>
              <a:latin typeface="Adventure" pitchFamily="2" charset="0"/>
            </a:endParaRPr>
          </a:p>
        </p:txBody>
      </p:sp>
      <p:pic>
        <p:nvPicPr>
          <p:cNvPr id="3077" name="Picture 2" descr="C:\Users\Galina\Desktop\MC900110852.WMF"/>
          <p:cNvPicPr>
            <a:picLocks noChangeAspect="1" noChangeArrowheads="1"/>
          </p:cNvPicPr>
          <p:nvPr/>
        </p:nvPicPr>
        <p:blipFill>
          <a:blip r:embed="rId1" cstate="print"/>
          <a:srcRect/>
          <a:stretch>
            <a:fillRect/>
          </a:stretch>
        </p:blipFill>
        <p:spPr bwMode="auto">
          <a:xfrm>
            <a:off x="468313" y="476250"/>
            <a:ext cx="2803525" cy="22685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Galina\Desktop\MC900285648.WMF"/>
          <p:cNvPicPr>
            <a:picLocks noChangeAspect="1" noChangeArrowheads="1"/>
          </p:cNvPicPr>
          <p:nvPr/>
        </p:nvPicPr>
        <p:blipFill>
          <a:blip r:embed="rId1" cstate="print"/>
          <a:srcRect/>
          <a:stretch>
            <a:fillRect/>
          </a:stretch>
        </p:blipFill>
        <p:spPr bwMode="auto">
          <a:xfrm>
            <a:off x="6300192" y="0"/>
            <a:ext cx="2843808" cy="3749892"/>
          </a:xfrm>
          <a:prstGeom prst="rect">
            <a:avLst/>
          </a:prstGeom>
          <a:noFill/>
          <a:ln w="9525">
            <a:noFill/>
            <a:miter lim="800000"/>
            <a:headEnd/>
            <a:tailEnd/>
          </a:ln>
        </p:spPr>
      </p:pic>
      <p:sp>
        <p:nvSpPr>
          <p:cNvPr id="3" name="Скругленный прямоугольник 2"/>
          <p:cNvSpPr/>
          <p:nvPr/>
        </p:nvSpPr>
        <p:spPr>
          <a:xfrm>
            <a:off x="395536" y="2564904"/>
            <a:ext cx="6120680" cy="3096344"/>
          </a:xfrm>
          <a:prstGeom prst="roundRect">
            <a:avLst/>
          </a:prstGeom>
          <a:solidFill>
            <a:srgbClr val="FFFFFF">
              <a:alpha val="47059"/>
            </a:srgbClr>
          </a:solidFill>
          <a:ln>
            <a:solidFill>
              <a:srgbClr val="990033"/>
            </a:solidFill>
          </a:ln>
          <a:effectLst>
            <a:outerShdw blurRad="76200" dist="469900" dir="18900000" algn="b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6600" b="1" dirty="0">
                <a:solidFill>
                  <a:srgbClr val="002060"/>
                </a:solidFill>
                <a:latin typeface="Agency FB" pitchFamily="34" charset="0"/>
              </a:rPr>
              <a:t>Marriages are made in heaven but occur on earth</a:t>
            </a:r>
            <a:endParaRPr lang="ru-RU" sz="6600" b="1" dirty="0">
              <a:solidFill>
                <a:srgbClr val="002060"/>
              </a:solidFill>
              <a:latin typeface="Adventure" pitchFamily="2"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скругленными противолежащими углами 4"/>
          <p:cNvSpPr/>
          <p:nvPr/>
        </p:nvSpPr>
        <p:spPr>
          <a:xfrm>
            <a:off x="0" y="476672"/>
            <a:ext cx="6876256" cy="1728192"/>
          </a:xfrm>
          <a:prstGeom prst="round2DiagRect">
            <a:avLst/>
          </a:prstGeom>
          <a:solidFill>
            <a:srgbClr val="FFFFFF">
              <a:alpha val="69000"/>
            </a:srgbClr>
          </a:solidFill>
          <a:ln>
            <a:solidFill>
              <a:srgbClr val="990033"/>
            </a:solidFill>
          </a:ln>
          <a:effectLst>
            <a:outerShdw blurRad="76200" dist="330200" dir="18900000" algn="b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solidFill>
                  <a:schemeClr val="tx1"/>
                </a:solidFill>
                <a:latin typeface="Agency FB" pitchFamily="34" charset="0"/>
              </a:rPr>
              <a:t>I don't care how poor a man is; if he has family, he's rich.</a:t>
            </a:r>
            <a:endParaRPr lang="en-US" sz="4000" b="1" dirty="0">
              <a:solidFill>
                <a:schemeClr val="tx1"/>
              </a:solidFill>
              <a:latin typeface="Agency FB" pitchFamily="34" charset="0"/>
            </a:endParaRPr>
          </a:p>
          <a:p>
            <a:pPr fontAlgn="auto">
              <a:spcBef>
                <a:spcPts val="0"/>
              </a:spcBef>
              <a:spcAft>
                <a:spcPts val="0"/>
              </a:spcAft>
              <a:defRPr/>
            </a:pPr>
            <a:r>
              <a:rPr lang="en-US" sz="2400" dirty="0">
                <a:solidFill>
                  <a:schemeClr val="tx1"/>
                </a:solidFill>
                <a:latin typeface="Agency FB" pitchFamily="34" charset="0"/>
              </a:rPr>
              <a:t>                                               </a:t>
            </a:r>
            <a:r>
              <a:rPr lang="en-US" sz="2800" b="1" dirty="0" smtClean="0">
                <a:solidFill>
                  <a:srgbClr val="7030A0"/>
                </a:solidFill>
                <a:latin typeface="Agency FB" pitchFamily="34" charset="0"/>
              </a:rPr>
              <a:t>Dan </a:t>
            </a:r>
            <a:r>
              <a:rPr lang="en-US" sz="2800" b="1" dirty="0">
                <a:solidFill>
                  <a:srgbClr val="7030A0"/>
                </a:solidFill>
                <a:latin typeface="Agency FB" pitchFamily="34" charset="0"/>
              </a:rPr>
              <a:t>Wilcox and Thad </a:t>
            </a:r>
            <a:r>
              <a:rPr lang="en-US" sz="2800" b="1" dirty="0" smtClean="0">
                <a:solidFill>
                  <a:srgbClr val="7030A0"/>
                </a:solidFill>
                <a:latin typeface="Agency FB" pitchFamily="34" charset="0"/>
              </a:rPr>
              <a:t>Mumford</a:t>
            </a:r>
            <a:endParaRPr lang="ru-RU" sz="2800" dirty="0">
              <a:solidFill>
                <a:srgbClr val="7030A0"/>
              </a:solidFill>
            </a:endParaRPr>
          </a:p>
        </p:txBody>
      </p:sp>
      <p:sp>
        <p:nvSpPr>
          <p:cNvPr id="6" name="Прямоугольник с двумя скругленными противолежащими углами 5"/>
          <p:cNvSpPr/>
          <p:nvPr/>
        </p:nvSpPr>
        <p:spPr>
          <a:xfrm>
            <a:off x="2051720" y="2708920"/>
            <a:ext cx="7092280" cy="1800200"/>
          </a:xfrm>
          <a:prstGeom prst="round2DiagRect">
            <a:avLst/>
          </a:prstGeom>
          <a:solidFill>
            <a:srgbClr val="FFFFFF">
              <a:alpha val="69000"/>
            </a:srgbClr>
          </a:solidFill>
          <a:ln>
            <a:solidFill>
              <a:srgbClr val="990033"/>
            </a:solidFill>
          </a:ln>
          <a:effectLst>
            <a:outerShdw blurRad="76200" dist="330200" dir="18900000" algn="b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sz="3600" b="1" dirty="0" smtClean="0">
                <a:solidFill>
                  <a:schemeClr val="tx1"/>
                </a:solidFill>
                <a:latin typeface="Agency FB" pitchFamily="34" charset="0"/>
              </a:rPr>
              <a:t>When </a:t>
            </a:r>
            <a:r>
              <a:rPr lang="en-US" sz="3600" b="1" dirty="0">
                <a:solidFill>
                  <a:schemeClr val="tx1"/>
                </a:solidFill>
                <a:latin typeface="Agency FB" pitchFamily="34" charset="0"/>
              </a:rPr>
              <a:t>you look at your life, the greatest </a:t>
            </a:r>
            <a:r>
              <a:rPr lang="en-US" sz="3600" b="1" dirty="0" err="1">
                <a:solidFill>
                  <a:schemeClr val="tx1"/>
                </a:solidFill>
                <a:latin typeface="Agency FB" pitchFamily="34" charset="0"/>
              </a:rPr>
              <a:t>happinesses</a:t>
            </a:r>
            <a:r>
              <a:rPr lang="en-US" sz="3600" b="1" dirty="0">
                <a:solidFill>
                  <a:schemeClr val="tx1"/>
                </a:solidFill>
                <a:latin typeface="Agency FB" pitchFamily="34" charset="0"/>
              </a:rPr>
              <a:t> are family </a:t>
            </a:r>
            <a:r>
              <a:rPr lang="en-US" sz="3600" b="1" dirty="0" err="1">
                <a:solidFill>
                  <a:schemeClr val="tx1"/>
                </a:solidFill>
                <a:latin typeface="Agency FB" pitchFamily="34" charset="0"/>
              </a:rPr>
              <a:t>happinesses</a:t>
            </a:r>
            <a:r>
              <a:rPr lang="en-US" sz="3600" b="1" dirty="0">
                <a:solidFill>
                  <a:schemeClr val="tx1"/>
                </a:solidFill>
                <a:latin typeface="Agency FB" pitchFamily="34" charset="0"/>
              </a:rPr>
              <a:t>.        </a:t>
            </a:r>
            <a:endParaRPr lang="ru-RU" sz="3600" b="1" dirty="0" smtClean="0">
              <a:solidFill>
                <a:schemeClr val="tx1"/>
              </a:solidFill>
              <a:latin typeface="Agency FB" pitchFamily="34" charset="0"/>
            </a:endParaRPr>
          </a:p>
          <a:p>
            <a:pPr algn="r" fontAlgn="auto">
              <a:spcBef>
                <a:spcPts val="0"/>
              </a:spcBef>
              <a:spcAft>
                <a:spcPts val="0"/>
              </a:spcAft>
              <a:defRPr/>
            </a:pPr>
            <a:r>
              <a:rPr lang="en-US" sz="2800" b="1" dirty="0" smtClean="0">
                <a:solidFill>
                  <a:srgbClr val="7030A0"/>
                </a:solidFill>
                <a:latin typeface="Agency FB" pitchFamily="34" charset="0"/>
              </a:rPr>
              <a:t>Joyce </a:t>
            </a:r>
            <a:r>
              <a:rPr lang="en-US" sz="2800" b="1" dirty="0">
                <a:solidFill>
                  <a:srgbClr val="7030A0"/>
                </a:solidFill>
                <a:latin typeface="Agency FB" pitchFamily="34" charset="0"/>
              </a:rPr>
              <a:t>Brothers</a:t>
            </a:r>
            <a:endParaRPr lang="ru-RU" sz="2800" b="1" dirty="0">
              <a:solidFill>
                <a:srgbClr val="7030A0"/>
              </a:solidFill>
            </a:endParaRPr>
          </a:p>
          <a:p>
            <a:pPr algn="ctr" fontAlgn="auto">
              <a:spcBef>
                <a:spcPts val="0"/>
              </a:spcBef>
              <a:spcAft>
                <a:spcPts val="0"/>
              </a:spcAft>
              <a:defRPr/>
            </a:pPr>
            <a:endParaRPr lang="ru-RU" sz="2400" dirty="0">
              <a:solidFill>
                <a:schemeClr val="tx1"/>
              </a:solidFill>
            </a:endParaRPr>
          </a:p>
        </p:txBody>
      </p:sp>
      <p:sp>
        <p:nvSpPr>
          <p:cNvPr id="7" name="Прямоугольник с двумя скругленными противолежащими углами 6"/>
          <p:cNvSpPr/>
          <p:nvPr/>
        </p:nvSpPr>
        <p:spPr>
          <a:xfrm>
            <a:off x="251520" y="4653136"/>
            <a:ext cx="8892480" cy="2204864"/>
          </a:xfrm>
          <a:prstGeom prst="round2DiagRect">
            <a:avLst/>
          </a:prstGeom>
          <a:solidFill>
            <a:srgbClr val="FFFFFF">
              <a:alpha val="69000"/>
            </a:srgbClr>
          </a:solidFill>
          <a:ln>
            <a:solidFill>
              <a:srgbClr val="990033"/>
            </a:solidFill>
          </a:ln>
          <a:effectLst>
            <a:outerShdw blurRad="76200" dist="330200" dir="18900000" algn="b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sz="3600" b="1" dirty="0">
              <a:solidFill>
                <a:schemeClr val="tx1"/>
              </a:solidFill>
              <a:effectLst>
                <a:outerShdw blurRad="38100" dist="38100" dir="2700000" algn="tl">
                  <a:srgbClr val="000000">
                    <a:alpha val="43137"/>
                  </a:srgbClr>
                </a:outerShdw>
              </a:effectLst>
              <a:latin typeface="Agency FB" pitchFamily="34" charset="0"/>
            </a:endParaRPr>
          </a:p>
          <a:p>
            <a:pPr fontAlgn="auto">
              <a:spcBef>
                <a:spcPts val="0"/>
              </a:spcBef>
              <a:spcAft>
                <a:spcPts val="0"/>
              </a:spcAft>
              <a:defRPr/>
            </a:pPr>
            <a:r>
              <a:rPr lang="en-US" sz="3600" b="1" dirty="0">
                <a:solidFill>
                  <a:schemeClr val="tx1"/>
                </a:solidFill>
                <a:latin typeface="Agency FB" pitchFamily="34" charset="0"/>
              </a:rPr>
              <a:t>Families are the compass that guide us. They are the inspiration to reach great heights, and our comfort when we occasionally falter. </a:t>
            </a:r>
            <a:endParaRPr lang="en-US" sz="3600" b="1" dirty="0">
              <a:solidFill>
                <a:schemeClr val="tx1"/>
              </a:solidFill>
              <a:latin typeface="Agency FB" pitchFamily="34" charset="0"/>
            </a:endParaRPr>
          </a:p>
          <a:p>
            <a:pPr algn="r" fontAlgn="auto">
              <a:spcBef>
                <a:spcPts val="0"/>
              </a:spcBef>
              <a:spcAft>
                <a:spcPts val="0"/>
              </a:spcAft>
              <a:defRPr/>
            </a:pPr>
            <a:r>
              <a:rPr lang="en-US" sz="2000" b="1" dirty="0">
                <a:solidFill>
                  <a:schemeClr val="tx1"/>
                </a:solidFill>
                <a:effectLst>
                  <a:outerShdw blurRad="38100" dist="38100" dir="2700000" algn="tl">
                    <a:srgbClr val="000000">
                      <a:alpha val="43137"/>
                    </a:srgbClr>
                  </a:outerShdw>
                </a:effectLst>
                <a:latin typeface="Agency FB" pitchFamily="34" charset="0"/>
              </a:rPr>
              <a:t>                                                           </a:t>
            </a:r>
            <a:r>
              <a:rPr lang="en-US" sz="3200" b="1" dirty="0">
                <a:solidFill>
                  <a:srgbClr val="7030A0"/>
                </a:solidFill>
                <a:latin typeface="Agency FB" pitchFamily="34" charset="0"/>
              </a:rPr>
              <a:t>Brad Henry</a:t>
            </a:r>
            <a:endParaRPr lang="ru-RU" sz="2400" b="1" dirty="0">
              <a:solidFill>
                <a:srgbClr val="7030A0"/>
              </a:solidFill>
              <a:latin typeface="Bookman Old Style" panose="02050604050505020204" pitchFamily="18" charset="0"/>
            </a:endParaRPr>
          </a:p>
          <a:p>
            <a:pPr algn="ctr" fontAlgn="auto">
              <a:spcBef>
                <a:spcPts val="0"/>
              </a:spcBef>
              <a:spcAft>
                <a:spcPts val="0"/>
              </a:spcAft>
              <a:defRPr/>
            </a:pPr>
            <a:endParaRPr lang="ru-RU" sz="2400" dirty="0">
              <a:solidFill>
                <a:schemeClr val="tx1"/>
              </a:solidFill>
            </a:endParaRPr>
          </a:p>
        </p:txBody>
      </p:sp>
      <p:pic>
        <p:nvPicPr>
          <p:cNvPr id="5131" name="Picture 3" descr="C:\Users\Galina\Desktop\MC900088924.WMF"/>
          <p:cNvPicPr>
            <a:picLocks noChangeAspect="1" noChangeArrowheads="1"/>
          </p:cNvPicPr>
          <p:nvPr/>
        </p:nvPicPr>
        <p:blipFill>
          <a:blip r:embed="rId1" cstate="print"/>
          <a:srcRect/>
          <a:stretch>
            <a:fillRect/>
          </a:stretch>
        </p:blipFill>
        <p:spPr bwMode="auto">
          <a:xfrm>
            <a:off x="395288" y="2565400"/>
            <a:ext cx="1749425" cy="2087563"/>
          </a:xfrm>
          <a:prstGeom prst="rect">
            <a:avLst/>
          </a:prstGeom>
          <a:noFill/>
          <a:ln w="9525">
            <a:noFill/>
            <a:miter lim="800000"/>
            <a:headEnd/>
            <a:tailEnd/>
          </a:ln>
        </p:spPr>
      </p:pic>
      <p:pic>
        <p:nvPicPr>
          <p:cNvPr id="5132" name="Picture 4" descr="C:\Users\Galina\Desktop\MC900183060.WMF"/>
          <p:cNvPicPr>
            <a:picLocks noChangeAspect="1" noChangeArrowheads="1"/>
          </p:cNvPicPr>
          <p:nvPr/>
        </p:nvPicPr>
        <p:blipFill>
          <a:blip r:embed="rId2" cstate="print"/>
          <a:srcRect/>
          <a:stretch>
            <a:fillRect/>
          </a:stretch>
        </p:blipFill>
        <p:spPr bwMode="auto">
          <a:xfrm>
            <a:off x="6732588" y="260350"/>
            <a:ext cx="2147887" cy="2124075"/>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1000"/>
                                        <p:tgtEl>
                                          <p:spTgt spid="6"/>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66746"/>
          </a:xfrm>
        </p:spPr>
        <p:txBody>
          <a:bodyPr>
            <a:noAutofit/>
          </a:bodyPr>
          <a:lstStyle/>
          <a:p>
            <a:pPr eaLnBrk="1" hangingPunct="1">
              <a:defRPr/>
            </a:pPr>
            <a:r>
              <a:rPr lang="en-US" sz="5400" b="1" dirty="0" smtClean="0">
                <a:solidFill>
                  <a:srgbClr val="0000FF"/>
                </a:solidFill>
                <a:latin typeface="Agency FB" pitchFamily="34" charset="0"/>
              </a:rPr>
              <a:t>How well do you know your kinsfolk?</a:t>
            </a:r>
            <a:endParaRPr lang="ru-RU" sz="5400" b="1" dirty="0" smtClean="0">
              <a:solidFill>
                <a:srgbClr val="0000FF"/>
              </a:solidFill>
            </a:endParaRPr>
          </a:p>
        </p:txBody>
      </p:sp>
      <p:sp>
        <p:nvSpPr>
          <p:cNvPr id="5" name="Содержимое 4"/>
          <p:cNvSpPr>
            <a:spLocks noGrp="1"/>
          </p:cNvSpPr>
          <p:nvPr>
            <p:ph idx="1"/>
          </p:nvPr>
        </p:nvSpPr>
        <p:spPr>
          <a:xfrm>
            <a:off x="251520" y="908720"/>
            <a:ext cx="8292380" cy="6192688"/>
          </a:xfrm>
        </p:spPr>
        <p:txBody>
          <a:bodyPr>
            <a:noAutofit/>
          </a:bodyPr>
          <a:lstStyle/>
          <a:p>
            <a:pPr marL="514350" indent="-514350">
              <a:buFont typeface="+mj-lt"/>
              <a:buAutoNum type="arabicPeriod"/>
              <a:defRPr/>
            </a:pPr>
            <a:r>
              <a:rPr lang="en-US" b="1" dirty="0" smtClean="0">
                <a:latin typeface="Agency FB" pitchFamily="34" charset="0"/>
              </a:rPr>
              <a:t>Your father's sister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mother's mother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sister's daughter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son's son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sister's brother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mother's brother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uncle's son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brother's son is your ___</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mother's father is your ___</a:t>
            </a:r>
            <a:endParaRPr lang="ru-RU" b="1" dirty="0"/>
          </a:p>
        </p:txBody>
      </p:sp>
      <p:sp>
        <p:nvSpPr>
          <p:cNvPr id="4" name="Нижний колонтитул 3"/>
          <p:cNvSpPr>
            <a:spLocks noGrp="1"/>
          </p:cNvSpPr>
          <p:nvPr>
            <p:ph type="ftr" sz="quarter" idx="11"/>
          </p:nvPr>
        </p:nvSpPr>
        <p:spPr/>
        <p:txBody>
          <a:bodyPr/>
          <a:lstStyle/>
          <a:p>
            <a:pPr>
              <a:defRPr/>
            </a:pPr>
            <a:endParaRPr lang="ru-RU"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additive="base">
                                        <p:cTn id="3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 calcmode="lin" valueType="num">
                                      <p:cBhvr additive="base">
                                        <p:cTn id="3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66746"/>
          </a:xfrm>
        </p:spPr>
        <p:txBody>
          <a:bodyPr>
            <a:noAutofit/>
          </a:bodyPr>
          <a:lstStyle/>
          <a:p>
            <a:pPr eaLnBrk="1" hangingPunct="1">
              <a:defRPr/>
            </a:pPr>
            <a:r>
              <a:rPr lang="en-US" sz="5400" b="1" dirty="0" smtClean="0">
                <a:solidFill>
                  <a:srgbClr val="0000FF"/>
                </a:solidFill>
                <a:latin typeface="Agency FB" pitchFamily="34" charset="0"/>
              </a:rPr>
              <a:t>How well do you know your kinsfolk?</a:t>
            </a:r>
            <a:endParaRPr lang="ru-RU" sz="5400" b="1" dirty="0" smtClean="0">
              <a:solidFill>
                <a:srgbClr val="0000FF"/>
              </a:solidFill>
            </a:endParaRPr>
          </a:p>
        </p:txBody>
      </p:sp>
      <p:sp>
        <p:nvSpPr>
          <p:cNvPr id="5" name="Содержимое 4"/>
          <p:cNvSpPr>
            <a:spLocks noGrp="1"/>
          </p:cNvSpPr>
          <p:nvPr>
            <p:ph idx="1"/>
          </p:nvPr>
        </p:nvSpPr>
        <p:spPr>
          <a:xfrm>
            <a:off x="251520" y="908720"/>
            <a:ext cx="8292380" cy="6192688"/>
          </a:xfrm>
        </p:spPr>
        <p:txBody>
          <a:bodyPr>
            <a:noAutofit/>
          </a:bodyPr>
          <a:lstStyle/>
          <a:p>
            <a:pPr marL="514350" indent="-514350">
              <a:buFont typeface="+mj-lt"/>
              <a:buAutoNum type="arabicPeriod"/>
              <a:defRPr/>
            </a:pPr>
            <a:r>
              <a:rPr lang="en-US" b="1" dirty="0" smtClean="0">
                <a:latin typeface="Agency FB" pitchFamily="34" charset="0"/>
              </a:rPr>
              <a:t>Your father's sister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aunt) </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mother's mother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grandmother) </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sister's daughter is your ___ </a:t>
            </a:r>
            <a:r>
              <a:rPr lang="en-US" dirty="0" smtClean="0">
                <a:latin typeface="Times New Roman" panose="02020603050405020304"/>
                <a:ea typeface="Times New Roman" panose="02020603050405020304"/>
              </a:rPr>
              <a:t>( </a:t>
            </a:r>
            <a:r>
              <a:rPr lang="en-US" dirty="0">
                <a:latin typeface="Times New Roman" panose="02020603050405020304"/>
                <a:ea typeface="Times New Roman" panose="02020603050405020304"/>
              </a:rPr>
              <a:t>niece)</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son's son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grandchild)</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sister's brother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brother) </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mother's brother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uncle)</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uncle's son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cousin)</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brother's son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nephew)</a:t>
            </a:r>
            <a:endParaRPr lang="en-US" b="1" dirty="0" smtClean="0">
              <a:latin typeface="Agency FB" pitchFamily="34" charset="0"/>
            </a:endParaRPr>
          </a:p>
          <a:p>
            <a:pPr marL="514350" indent="-514350">
              <a:buFont typeface="+mj-lt"/>
              <a:buAutoNum type="arabicPeriod"/>
              <a:defRPr/>
            </a:pPr>
            <a:r>
              <a:rPr lang="en-US" b="1" dirty="0" smtClean="0">
                <a:latin typeface="Agency FB" pitchFamily="34" charset="0"/>
              </a:rPr>
              <a:t>Your mother's father is your ___ </a:t>
            </a:r>
            <a:r>
              <a:rPr lang="en-US" dirty="0" smtClean="0">
                <a:latin typeface="Times New Roman" panose="02020603050405020304"/>
                <a:ea typeface="Times New Roman" panose="02020603050405020304"/>
              </a:rPr>
              <a:t>(</a:t>
            </a:r>
            <a:r>
              <a:rPr lang="en-US" dirty="0">
                <a:latin typeface="Times New Roman" panose="02020603050405020304"/>
                <a:ea typeface="Times New Roman" panose="02020603050405020304"/>
              </a:rPr>
              <a:t>grandfather)</a:t>
            </a:r>
            <a:endParaRPr lang="ru-RU" b="1" dirty="0"/>
          </a:p>
        </p:txBody>
      </p:sp>
      <p:sp>
        <p:nvSpPr>
          <p:cNvPr id="4" name="Нижний колонтитул 3"/>
          <p:cNvSpPr>
            <a:spLocks noGrp="1"/>
          </p:cNvSpPr>
          <p:nvPr>
            <p:ph type="ftr" sz="quarter" idx="11"/>
          </p:nvPr>
        </p:nvSpPr>
        <p:spPr/>
        <p:txBody>
          <a:bodyPr/>
          <a:lstStyle/>
          <a:p>
            <a:pPr>
              <a:defRPr/>
            </a:pPr>
            <a:endParaRPr lang="ru-RU" dirty="0"/>
          </a:p>
        </p:txBody>
      </p:sp>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additive="base">
                                        <p:cTn id="3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 calcmode="lin" valueType="num">
                                      <p:cBhvr additive="base">
                                        <p:cTn id="3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8229600" cy="908720"/>
          </a:xfrm>
        </p:spPr>
        <p:txBody>
          <a:bodyPr>
            <a:noAutofit/>
          </a:bodyPr>
          <a:lstStyle/>
          <a:p>
            <a:r>
              <a:rPr lang="en-US" sz="5400" b="1" dirty="0" smtClean="0">
                <a:ln w="10541" cmpd="sng">
                  <a:solidFill>
                    <a:schemeClr val="accent1">
                      <a:shade val="88000"/>
                      <a:satMod val="110000"/>
                    </a:schemeClr>
                  </a:solidFill>
                  <a:prstDash val="solid"/>
                </a:ln>
                <a:solidFill>
                  <a:srgbClr val="FF0000"/>
                </a:solidFill>
                <a:effectLst/>
                <a:latin typeface="Agency FB" pitchFamily="34" charset="0"/>
              </a:rPr>
              <a:t>Which member of your family…</a:t>
            </a:r>
            <a:endParaRPr lang="ru-RU" sz="5400" b="1" dirty="0">
              <a:solidFill>
                <a:srgbClr val="FF0000"/>
              </a:solidFill>
            </a:endParaRPr>
          </a:p>
        </p:txBody>
      </p:sp>
      <p:sp>
        <p:nvSpPr>
          <p:cNvPr id="5" name="Прямоугольник 4"/>
          <p:cNvSpPr/>
          <p:nvPr/>
        </p:nvSpPr>
        <p:spPr>
          <a:xfrm>
            <a:off x="467544" y="1052737"/>
            <a:ext cx="8208912" cy="5632311"/>
          </a:xfrm>
          <a:prstGeom prst="rect">
            <a:avLst/>
          </a:prstGeom>
        </p:spPr>
        <p:txBody>
          <a:bodyPr wrap="square">
            <a:spAutoFit/>
          </a:bodyPr>
          <a:lstStyle/>
          <a:p>
            <a:pPr marL="514350" indent="-514350">
              <a:buFont typeface="+mj-lt"/>
              <a:buAutoNum type="arabicPeriod"/>
            </a:pPr>
            <a:r>
              <a:rPr lang="en-US" sz="3600" b="1" dirty="0" smtClean="0">
                <a:latin typeface="Agency FB" pitchFamily="34" charset="0"/>
              </a:rPr>
              <a:t>never gets off the phone?</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is always taking things without asking?</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never helps around the house?</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never switches the lights off?</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is always leaving things everywhere?</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never tidies up?</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plays loud music?</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doesn’t  let you stay out late?</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is always there for you?</a:t>
            </a:r>
            <a:endParaRPr lang="en-US" sz="3600" b="1" dirty="0" smtClean="0">
              <a:latin typeface="Agency FB" pitchFamily="34" charset="0"/>
            </a:endParaRPr>
          </a:p>
          <a:p>
            <a:pPr marL="514350" indent="-514350">
              <a:buFont typeface="+mj-lt"/>
              <a:buAutoNum type="arabicPeriod"/>
            </a:pPr>
            <a:r>
              <a:rPr lang="en-US" sz="3600" b="1" dirty="0" smtClean="0">
                <a:latin typeface="Agency FB" pitchFamily="34" charset="0"/>
              </a:rPr>
              <a:t>helps you with your homework? </a:t>
            </a:r>
            <a:endParaRPr lang="ru-RU" sz="36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4788</Words>
  <Application>WPS Presentation</Application>
  <PresentationFormat>Экран (4:3)</PresentationFormat>
  <Paragraphs>187</Paragraphs>
  <Slides>28</Slides>
  <Notes>0</Notes>
  <HiddenSlides>0</HiddenSlides>
  <MMClips>2</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28</vt:i4>
      </vt:variant>
    </vt:vector>
  </HeadingPairs>
  <TitlesOfParts>
    <vt:vector size="42" baseType="lpstr">
      <vt:lpstr>Arial</vt:lpstr>
      <vt:lpstr>SimSun</vt:lpstr>
      <vt:lpstr>Wingdings</vt:lpstr>
      <vt:lpstr>Agency FB</vt:lpstr>
      <vt:lpstr>Trebuchet MS</vt:lpstr>
      <vt:lpstr>Adventure</vt:lpstr>
      <vt:lpstr>Bookman Old Style</vt:lpstr>
      <vt:lpstr>Times New Roman</vt:lpstr>
      <vt:lpstr>Calibri</vt:lpstr>
      <vt:lpstr>Microsoft YaHei</vt:lpstr>
      <vt:lpstr>Arial Unicode MS</vt:lpstr>
      <vt:lpstr>Times New Roman</vt:lpstr>
      <vt:lpstr>Segoe Print</vt:lpstr>
      <vt:lpstr>Тема Office</vt:lpstr>
      <vt:lpstr>- The people in the picture are sitting at a table enjoying a meal. They may be in a restaurant. They seem to be a family. The mother and the daughter are talking and smiling, so they must be happy and the father and the son are listening, so they must be interested in what is being said.</vt:lpstr>
      <vt:lpstr>Family Matters</vt:lpstr>
      <vt:lpstr>PowerPoint 演示文稿</vt:lpstr>
      <vt:lpstr>PowerPoint 演示文稿</vt:lpstr>
      <vt:lpstr>PowerPoint 演示文稿</vt:lpstr>
      <vt:lpstr>PowerPoint 演示文稿</vt:lpstr>
      <vt:lpstr>How well do you know your kinsfolk?</vt:lpstr>
      <vt:lpstr>How well do you know your kinsfolk?</vt:lpstr>
      <vt:lpstr>Which member of your family…</vt:lpstr>
      <vt:lpstr>?????</vt:lpstr>
      <vt:lpstr>Parents interfere in the relationships with my friends</vt:lpstr>
      <vt:lpstr>Parents don’t like my hair cut</vt:lpstr>
      <vt:lpstr>Parents don’t like  the music I listen to</vt:lpstr>
      <vt:lpstr>Parents think I’m lazy</vt:lpstr>
      <vt:lpstr>Parents think I waste much time with my gadgets</vt:lpstr>
      <vt:lpstr>Parents try to solve my personal problems without me</vt:lpstr>
      <vt:lpstr>Parents think I can have better marks at school</vt:lpstr>
      <vt:lpstr>Parents break their promises</vt:lpstr>
      <vt:lpstr>PowerPoint 演示文稿</vt:lpstr>
      <vt:lpstr>PowerPoint 演示文稿</vt:lpstr>
      <vt:lpstr>PowerPoint 演示文稿</vt:lpstr>
      <vt:lpstr>PowerPoint 演示文稿</vt:lpstr>
      <vt:lpstr>2. Listening. B2.  Now we will listen to the speaker. You must fill in the gaps with appropriate phrases. Ex.4b,  p. 28</vt:lpstr>
      <vt:lpstr>Ex.4a, p. 28. Let’s check.</vt:lpstr>
      <vt:lpstr>         WORD FORMATION.</vt:lpstr>
      <vt:lpstr>PowerPoint 演示文稿</vt:lpstr>
      <vt:lpstr>PowerPoint 演示文稿</vt:lpstr>
      <vt:lpstr>HOMEWORK: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Matters</dc:title>
  <dc:creator>КК</dc:creator>
  <cp:lastModifiedBy>User</cp:lastModifiedBy>
  <cp:revision>38</cp:revision>
  <dcterms:created xsi:type="dcterms:W3CDTF">2013-09-22T09:59:00Z</dcterms:created>
  <dcterms:modified xsi:type="dcterms:W3CDTF">2025-10-22T08:29:46Z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0F9BF6D851654F90A11F1AFC78A3AE8B_12</vt:lpwstr>
  </property>
  <property fmtid="{D5CDD505-2E9C-101B-9397-08002B2CF9AE}" pid="3" name="KSOProductBuildVer">
    <vt:lpwstr>1049-12.2.0.23131</vt:lpwstr>
  </property>
</Properties>
</file>