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0" r:id="rId3"/>
    <p:sldId id="276" r:id="rId4"/>
    <p:sldId id="259" r:id="rId5"/>
    <p:sldId id="258" r:id="rId6"/>
    <p:sldId id="262" r:id="rId7"/>
    <p:sldId id="260" r:id="rId8"/>
    <p:sldId id="261" r:id="rId9"/>
    <p:sldId id="283" r:id="rId10"/>
    <p:sldId id="265" r:id="rId11"/>
    <p:sldId id="266" r:id="rId12"/>
    <p:sldId id="267" r:id="rId13"/>
    <p:sldId id="268" r:id="rId14"/>
    <p:sldId id="292" r:id="rId15"/>
    <p:sldId id="290" r:id="rId16"/>
    <p:sldId id="293" r:id="rId17"/>
    <p:sldId id="269" r:id="rId18"/>
    <p:sldId id="270" r:id="rId19"/>
    <p:sldId id="271" r:id="rId20"/>
    <p:sldId id="272" r:id="rId21"/>
    <p:sldId id="273" r:id="rId22"/>
    <p:sldId id="277" r:id="rId23"/>
    <p:sldId id="278" r:id="rId24"/>
    <p:sldId id="279" r:id="rId25"/>
    <p:sldId id="282" r:id="rId26"/>
    <p:sldId id="281" r:id="rId27"/>
    <p:sldId id="294" r:id="rId28"/>
    <p:sldId id="291" r:id="rId29"/>
    <p:sldId id="286" r:id="rId30"/>
    <p:sldId id="287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2706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3030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902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0881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1298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961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538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824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60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8115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888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A98BAD-5D02-46D4-AC66-15F16BA4024B}" type="datetimeFigureOut">
              <a:rPr lang="ru-RU" smtClean="0"/>
              <a:t>21.09.2021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36D4B-3D1E-4621-B10F-D1A54218E5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605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2564904"/>
            <a:ext cx="8229600" cy="1143000"/>
          </a:xfrm>
        </p:spPr>
        <p:txBody>
          <a:bodyPr>
            <a:noAutofit/>
          </a:bodyPr>
          <a:lstStyle/>
          <a:p>
            <a:r>
              <a:rPr lang="en-US" sz="8000" b="1" dirty="0">
                <a:latin typeface="Candara" panose="020E0502030303020204" pitchFamily="34" charset="0"/>
              </a:rPr>
              <a:t>Seat of Power</a:t>
            </a:r>
            <a:br>
              <a:rPr lang="en-US" sz="8000" dirty="0">
                <a:latin typeface="Nyala" panose="02000504070300020003" pitchFamily="2" charset="0"/>
              </a:rPr>
            </a:br>
            <a:endParaRPr lang="ru-RU" sz="8000" dirty="0"/>
          </a:p>
        </p:txBody>
      </p:sp>
    </p:spTree>
    <p:extLst>
      <p:ext uri="{BB962C8B-B14F-4D97-AF65-F5344CB8AC3E}">
        <p14:creationId xmlns:p14="http://schemas.microsoft.com/office/powerpoint/2010/main" val="3001367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b="1" dirty="0">
                <a:latin typeface="Candara" panose="020E0502030303020204" pitchFamily="34" charset="0"/>
              </a:rPr>
              <a:t>The Entrance Hall</a:t>
            </a:r>
            <a:endParaRPr lang="ru-RU" sz="4800" b="1" dirty="0">
              <a:latin typeface="Candara" panose="020E0502030303020204" pitchFamily="34" charset="0"/>
            </a:endParaRPr>
          </a:p>
        </p:txBody>
      </p:sp>
      <p:pic>
        <p:nvPicPr>
          <p:cNvPr id="5122" name="Picture 2" descr="C:\Users\мвидео\Desktop\Downloads\56572173dd0895e84c8b458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1628800"/>
            <a:ext cx="9361040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28123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9304" y="692696"/>
            <a:ext cx="8229600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entrance hall leads to the main staircase.</a:t>
            </a:r>
            <a:br>
              <a:rPr lang="en-US" b="1" dirty="0"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6147" name="Picture 3" descr="C:\Users\мвидео\Desktop\Downloads\DowningStreet_0001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00808"/>
            <a:ext cx="7704856" cy="4887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706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324528" cy="1143000"/>
          </a:xfrm>
        </p:spPr>
        <p:txBody>
          <a:bodyPr>
            <a:normAutofit fontScale="90000"/>
          </a:bodyPr>
          <a:lstStyle/>
          <a:p>
            <a:r>
              <a:rPr lang="en-US" sz="4900" b="1" dirty="0">
                <a:latin typeface="Candara" panose="020E0502030303020204" pitchFamily="34" charset="0"/>
              </a:rPr>
              <a:t>The walls are lined with portraits of past prime ministers. </a:t>
            </a:r>
            <a:endParaRPr lang="ru-RU" dirty="0"/>
          </a:p>
        </p:txBody>
      </p:sp>
      <p:pic>
        <p:nvPicPr>
          <p:cNvPr id="7170" name="Picture 2" descr="C:\Users\мвидео\Desktop\Downloads\56572173dd0895e84c8b458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916832"/>
            <a:ext cx="878497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6694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324544" y="332656"/>
            <a:ext cx="9793088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Cabinet room, located upstairs, is separated from the rest of the house by soundproof doors. </a:t>
            </a:r>
            <a:endParaRPr lang="ru-RU" dirty="0"/>
          </a:p>
        </p:txBody>
      </p:sp>
      <p:pic>
        <p:nvPicPr>
          <p:cNvPr id="8195" name="Picture 3" descr="C:\Users\мвидео\Desktop\Downloads\17edaa876c8cbb7779a5ab8d5d9f1c8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84714"/>
            <a:ext cx="6959298" cy="4425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46489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765312"/>
            <a:ext cx="889248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Cabinet meets weekly, traditionally every</a:t>
            </a:r>
            <a:r>
              <a:rPr lang="en-US" b="1" dirty="0"/>
              <a:t> </a:t>
            </a:r>
            <a:r>
              <a:rPr lang="en-US" b="1" dirty="0">
                <a:latin typeface="Candara" panose="020E0502030303020204" pitchFamily="34" charset="0"/>
              </a:rPr>
              <a:t>Thursday morning</a:t>
            </a:r>
            <a:r>
              <a:rPr lang="en-US" b="1" dirty="0"/>
              <a:t>.</a:t>
            </a:r>
            <a:br>
              <a:rPr lang="en-US" b="1" dirty="0"/>
            </a:br>
            <a:endParaRPr lang="ru-RU" dirty="0"/>
          </a:p>
        </p:txBody>
      </p:sp>
      <p:pic>
        <p:nvPicPr>
          <p:cNvPr id="1026" name="Picture 2" descr="C:\Users\мвидео\Desktop\Downloads\d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16832"/>
            <a:ext cx="9144000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9950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0688"/>
            <a:ext cx="8964488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</a:rPr>
              <a:t>Only the Prime Minister`s chair has arms.</a:t>
            </a:r>
            <a:br>
              <a:rPr lang="ru-RU" sz="4000" b="1" dirty="0">
                <a:solidFill>
                  <a:schemeClr val="accent6">
                    <a:lumMod val="50000"/>
                  </a:schemeClr>
                </a:solidFill>
                <a:latin typeface="Book Antiqua" panose="02040602050305030304" pitchFamily="18" charset="0"/>
              </a:rPr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639875"/>
            <a:ext cx="6912766" cy="4608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5540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56992"/>
            <a:ext cx="8640960" cy="1143000"/>
          </a:xfrm>
        </p:spPr>
        <p:txBody>
          <a:bodyPr>
            <a:normAutofit fontScale="90000"/>
          </a:bodyPr>
          <a:lstStyle/>
          <a:p>
            <a:r>
              <a:rPr lang="en-US" sz="5300" b="1" dirty="0">
                <a:latin typeface="Candara" panose="020E0502030303020204" pitchFamily="34" charset="0"/>
              </a:rPr>
              <a:t>Larry, a brown and white tabby, with the title "Chief Mouser"</a:t>
            </a:r>
            <a:br>
              <a:rPr lang="en-US" sz="5300" b="1" dirty="0">
                <a:latin typeface="Candara" panose="020E0502030303020204" pitchFamily="34" charset="0"/>
              </a:rPr>
            </a:br>
            <a:r>
              <a:rPr lang="en-US" sz="5300" b="1" dirty="0">
                <a:latin typeface="Candara" panose="020E0502030303020204" pitchFamily="34" charset="0"/>
              </a:rPr>
              <a:t> was adopted in 2011 to control the mice population at 10 Downing Street. </a:t>
            </a:r>
            <a:br>
              <a:rPr lang="en-US" b="1" dirty="0"/>
            </a:br>
            <a:br>
              <a:rPr lang="en-US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9440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8560" y="764704"/>
            <a:ext cx="1008112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A copy of a portrait of Sir Robert </a:t>
            </a:r>
            <a:br>
              <a:rPr lang="ru-RU" b="1" dirty="0">
                <a:latin typeface="Candara" panose="020E0502030303020204" pitchFamily="34" charset="0"/>
              </a:rPr>
            </a:br>
            <a:r>
              <a:rPr lang="en-US" b="1" dirty="0" err="1">
                <a:latin typeface="Candara" panose="020E0502030303020204" pitchFamily="34" charset="0"/>
              </a:rPr>
              <a:t>Walpol</a:t>
            </a:r>
            <a:r>
              <a:rPr lang="ru-RU" b="1" dirty="0">
                <a:latin typeface="Candara" panose="020E0502030303020204" pitchFamily="34" charset="0"/>
              </a:rPr>
              <a:t>е</a:t>
            </a:r>
            <a:r>
              <a:rPr lang="en-US" b="1" dirty="0">
                <a:latin typeface="Candara" panose="020E0502030303020204" pitchFamily="34" charset="0"/>
              </a:rPr>
              <a:t> hangs over the fireplace </a:t>
            </a:r>
            <a:br>
              <a:rPr lang="ru-RU" b="1" dirty="0">
                <a:latin typeface="Candara" panose="020E0502030303020204" pitchFamily="34" charset="0"/>
              </a:rPr>
            </a:br>
            <a:r>
              <a:rPr lang="en-US" b="1" dirty="0">
                <a:latin typeface="Candara" panose="020E0502030303020204" pitchFamily="34" charset="0"/>
              </a:rPr>
              <a:t>in the Cabinet Room.</a:t>
            </a:r>
            <a:br>
              <a:rPr lang="en-US" b="1" dirty="0"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9218" name="Picture 2" descr="C:\Users\мвидео\Desktop\Downloads\5666ba67dd08959d018b45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204864"/>
            <a:ext cx="7488832" cy="407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78444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575" y="274638"/>
            <a:ext cx="9384977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Terracotta room is named after </a:t>
            </a:r>
            <a:br>
              <a:rPr lang="ru-RU" b="1" dirty="0">
                <a:latin typeface="Candara" panose="020E0502030303020204" pitchFamily="34" charset="0"/>
              </a:rPr>
            </a:br>
            <a:r>
              <a:rPr lang="en-US" b="1" dirty="0">
                <a:latin typeface="Candara" panose="020E0502030303020204" pitchFamily="34" charset="0"/>
              </a:rPr>
              <a:t>the </a:t>
            </a:r>
            <a:r>
              <a:rPr lang="en-US" b="1" dirty="0" err="1">
                <a:latin typeface="Candara" panose="020E0502030303020204" pitchFamily="34" charset="0"/>
              </a:rPr>
              <a:t>colour</a:t>
            </a:r>
            <a:r>
              <a:rPr lang="en-US" b="1" dirty="0">
                <a:latin typeface="Candara" panose="020E0502030303020204" pitchFamily="34" charset="0"/>
              </a:rPr>
              <a:t> it is painted. </a:t>
            </a:r>
            <a:endParaRPr lang="ru-RU" dirty="0">
              <a:latin typeface="Candara" panose="020E0502030303020204" pitchFamily="34" charset="0"/>
            </a:endParaRPr>
          </a:p>
        </p:txBody>
      </p:sp>
      <p:sp>
        <p:nvSpPr>
          <p:cNvPr id="3" name="AutoShape 2" descr="Pillard Ro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3" name="Picture 3" descr="C:\Users\мвидео\Desktop\Downloads\56572173dd0895e84c8b45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844824"/>
            <a:ext cx="8208912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5342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081" y="620688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White Drawing room was used by prime ministers for private use until the 1940s. </a:t>
            </a: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11266" name="Picture 2" descr="C:\Users\мвидео\Desktop\Downloads\56572173dd0895e84c8b458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89" y="2419879"/>
            <a:ext cx="8761699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8388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C:\Users\мвидео\Desktop\Downloads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404812"/>
            <a:ext cx="8572500" cy="604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74941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32" y="548680"/>
            <a:ext cx="8856984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Now, it's often used as a meeting room for Downing Street staff.</a:t>
            </a:r>
            <a:br>
              <a:rPr lang="en-US" b="1" dirty="0"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12290" name="Picture 2" descr="C:\Users\мвидео\Desktop\Downloads\56572173dd0895e84c8b459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171" y="1700808"/>
            <a:ext cx="7919988" cy="460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38303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5" y="1052736"/>
            <a:ext cx="9036496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Let's move onto the Small Dining room, or breakfast room, where a mahogany table seats 8.</a:t>
            </a:r>
            <a:br>
              <a:rPr lang="en-US" b="1" dirty="0"/>
            </a:br>
            <a:endParaRPr lang="ru-RU" dirty="0"/>
          </a:p>
        </p:txBody>
      </p:sp>
      <p:pic>
        <p:nvPicPr>
          <p:cNvPr id="13314" name="Picture 2" descr="C:\Users\мвидео\Desktop\Downloads\5666ba67dd08959d018b45a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92896"/>
            <a:ext cx="8208912" cy="418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89780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1962" y="55780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State Dining room can seat up to 65 people around a large table.</a:t>
            </a:r>
            <a:br>
              <a:rPr lang="en-US" b="1" dirty="0"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15362" name="Picture 2" descr="C:\Users\мвидео\Desktop\Downloads\56572174dd0895e84c8b45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8238226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449788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891" y="9898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This room is used to host the prime minister's press conferences.</a:t>
            </a:r>
            <a:br>
              <a:rPr lang="en-US" b="1" dirty="0"/>
            </a:br>
            <a:br>
              <a:rPr lang="en-US" b="1" dirty="0"/>
            </a:br>
            <a:endParaRPr lang="ru-RU" dirty="0"/>
          </a:p>
        </p:txBody>
      </p:sp>
      <p:pic>
        <p:nvPicPr>
          <p:cNvPr id="16386" name="Picture 2" descr="C:\Users\мвидео\Desktop\Downloads\56572174dd0895e84c8b45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374310" cy="4187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55258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85428" y="764704"/>
            <a:ext cx="98298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Here's the Study, where a portrait of Margaret Thatcher hangs over </a:t>
            </a:r>
            <a:br>
              <a:rPr lang="en-US" b="1" dirty="0">
                <a:latin typeface="Candara" panose="020E0502030303020204" pitchFamily="34" charset="0"/>
              </a:rPr>
            </a:br>
            <a:r>
              <a:rPr lang="en-US" b="1" dirty="0">
                <a:latin typeface="Candara" panose="020E0502030303020204" pitchFamily="34" charset="0"/>
              </a:rPr>
              <a:t>the fireplace.</a:t>
            </a:r>
            <a:br>
              <a:rPr lang="en-US" b="1" dirty="0"/>
            </a:br>
            <a:endParaRPr lang="ru-RU" dirty="0"/>
          </a:p>
        </p:txBody>
      </p:sp>
      <p:pic>
        <p:nvPicPr>
          <p:cNvPr id="17410" name="Picture 2" descr="C:\Users\мвидео\Desktop\Downloads\Downing-Street2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1916832"/>
            <a:ext cx="9144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4777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Number 10 also has a well-kept garden, which is often used to host events.</a:t>
            </a:r>
            <a:br>
              <a:rPr lang="en-US" b="1" dirty="0"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19458" name="Picture 2" descr="C:\Users\мвидео\Desktop\Downloads\image (3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72" y="1412776"/>
            <a:ext cx="9144000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2745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492896"/>
            <a:ext cx="8964488" cy="1143000"/>
          </a:xfrm>
        </p:spPr>
        <p:txBody>
          <a:bodyPr>
            <a:noAutofit/>
          </a:bodyPr>
          <a:lstStyle/>
          <a:p>
            <a:r>
              <a:rPr lang="en-US" b="1" dirty="0">
                <a:latin typeface="Candara" panose="020E0502030303020204" pitchFamily="34" charset="0"/>
              </a:rPr>
              <a:t>The house is also a workplace for the people who help the prime minister. There are some secretaries, a press </a:t>
            </a:r>
            <a:r>
              <a:rPr lang="en-US" b="1" dirty="0" err="1">
                <a:latin typeface="Candara" panose="020E0502030303020204" pitchFamily="34" charset="0"/>
              </a:rPr>
              <a:t>centre</a:t>
            </a:r>
            <a:r>
              <a:rPr lang="en-US" b="1" dirty="0">
                <a:latin typeface="Candara" panose="020E0502030303020204" pitchFamily="34" charset="0"/>
              </a:rPr>
              <a:t>, some switchboard clerks and a special department that sorts mail. They work on the ground floor.</a:t>
            </a:r>
            <a:endParaRPr lang="ru-RU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2437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>
            <a:normAutofit/>
          </a:bodyPr>
          <a:lstStyle/>
          <a:p>
            <a:r>
              <a:rPr lang="en-US" sz="5400" b="1" dirty="0">
                <a:latin typeface="Candara" panose="020E0502030303020204" pitchFamily="34" charset="0"/>
              </a:rPr>
              <a:t>Who’s the current PM?</a:t>
            </a:r>
            <a:endParaRPr lang="ru-RU" sz="5400" b="1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558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764704"/>
            <a:ext cx="9036496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Alexander Boris de </a:t>
            </a:r>
            <a:r>
              <a:rPr lang="en-US" sz="4000" b="1" dirty="0" err="1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Pfeffel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 Johnson </a:t>
            </a:r>
            <a:b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</a:b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has served as Prime Minister of the UK and leader of the Conservative Party since July 2019.</a:t>
            </a:r>
            <a:endParaRPr lang="ru-RU" sz="4000" b="1" dirty="0">
              <a:solidFill>
                <a:schemeClr val="bg2">
                  <a:lumMod val="10000"/>
                </a:schemeClr>
              </a:solidFill>
              <a:latin typeface="Candara" panose="020E0502030303020204" pitchFamily="34" charset="0"/>
            </a:endParaRPr>
          </a:p>
        </p:txBody>
      </p:sp>
      <p:pic>
        <p:nvPicPr>
          <p:cNvPr id="22530" name="Picture 2" descr="C:\Users\мвидео\Desktop\Downloads\shutterstock_1460748500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581570"/>
            <a:ext cx="6552728" cy="3798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65854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</a:rPr>
              <a:t>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nswer the questions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53142"/>
            <a:ext cx="8229600" cy="4525963"/>
          </a:xfrm>
        </p:spPr>
        <p:txBody>
          <a:bodyPr>
            <a:normAutofit lnSpcReduction="10000"/>
          </a:bodyPr>
          <a:lstStyle/>
          <a:p>
            <a:pPr marL="228600" algn="just">
              <a:spcAft>
                <a:spcPts val="0"/>
              </a:spcAft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ndara" panose="020E0502030303020204" pitchFamily="34" charset="0"/>
                <a:ea typeface="Times New Roman"/>
              </a:rPr>
              <a:t>Does it take long to get to   Downing Street from the Houses of  Parliament?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ndara" panose="020E0502030303020204" pitchFamily="34" charset="0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ndara" panose="020E0502030303020204" pitchFamily="34" charset="0"/>
                <a:ea typeface="Times New Roman"/>
              </a:rPr>
              <a:t>How did this street get its name?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ndara" panose="020E0502030303020204" pitchFamily="34" charset="0"/>
              <a:ea typeface="Times New Roman"/>
            </a:endParaRPr>
          </a:p>
          <a:p>
            <a:pPr marL="228600" algn="just">
              <a:spcAft>
                <a:spcPts val="0"/>
              </a:spcAft>
            </a:pP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Candara" panose="020E0502030303020204" pitchFamily="34" charset="0"/>
                <a:ea typeface="Times New Roman"/>
              </a:rPr>
              <a:t>When did Number 10, Downing Street become the residence of the Prime Minister?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Candara" panose="020E0502030303020204" pitchFamily="34" charset="0"/>
              <a:ea typeface="Times New Roman"/>
            </a:endParaRP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5284" y="-171400"/>
            <a:ext cx="1461087" cy="1824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16162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924944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Candara" panose="020E0502030303020204" pitchFamily="34" charset="0"/>
              </a:rPr>
              <a:t>Welcome to 10 Downing Street, the home and office of the British prime minister, located in Whitehall in central London.</a:t>
            </a:r>
            <a:br>
              <a:rPr lang="en-US" sz="5400" b="1" dirty="0">
                <a:latin typeface="Candara" panose="020E0502030303020204" pitchFamily="34" charset="0"/>
              </a:rPr>
            </a:br>
            <a:endParaRPr lang="ru-RU" sz="5400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0286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20618"/>
            <a:ext cx="8229600" cy="1143000"/>
          </a:xfrm>
        </p:spPr>
        <p:txBody>
          <a:bodyPr/>
          <a:lstStyle/>
          <a:p>
            <a:pPr algn="l"/>
            <a:r>
              <a:rPr lang="en-US" b="1" dirty="0">
                <a:solidFill>
                  <a:schemeClr val="accent3">
                    <a:lumMod val="50000"/>
                  </a:schemeClr>
                </a:solidFill>
                <a:latin typeface="Times New Roman"/>
                <a:ea typeface="Times New Roman"/>
              </a:rPr>
              <a:t>A</a:t>
            </a:r>
            <a:r>
              <a:rPr lang="en-US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nswer the questions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/>
                <a:ea typeface="Times New Roman"/>
              </a:rPr>
              <a:t>: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28800"/>
            <a:ext cx="8686800" cy="4997152"/>
          </a:xfrm>
        </p:spPr>
        <p:txBody>
          <a:bodyPr>
            <a:normAutofit/>
          </a:bodyPr>
          <a:lstStyle/>
          <a:p>
            <a:pPr marL="22860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mes New Roman"/>
              </a:rPr>
              <a:t>What can you see on the walls of the Grand Staircase? </a:t>
            </a:r>
          </a:p>
          <a:p>
            <a:pPr marL="22860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mes New Roman"/>
              </a:rPr>
              <a:t>Where and how often does the Cabinet meet?</a:t>
            </a:r>
          </a:p>
          <a:p>
            <a:pPr marL="228600"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mes New Roman"/>
              </a:rPr>
              <a:t>Who’s Larry?</a:t>
            </a:r>
          </a:p>
          <a:p>
            <a:pPr marL="228600" lvl="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mes New Roman"/>
              </a:rPr>
              <a:t>Where do prime ministers usually live?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  <a:ea typeface="Times New Roman"/>
            </a:endParaRPr>
          </a:p>
          <a:p>
            <a:pPr marL="228600" algn="just"/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Candara" panose="020E0502030303020204" pitchFamily="34" charset="0"/>
                <a:ea typeface="Times New Roman"/>
              </a:rPr>
              <a:t>Can you visit the Prime Minister residence?</a:t>
            </a:r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  <a:ea typeface="Times New Roman"/>
            </a:endParaRPr>
          </a:p>
          <a:p>
            <a:pPr marL="228600" lvl="0" algn="just"/>
            <a:endParaRPr lang="en-US" sz="3600" b="1" dirty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  <a:ea typeface="Times New Roman"/>
            </a:endParaRPr>
          </a:p>
          <a:p>
            <a:pPr marL="228600" lvl="0" algn="just"/>
            <a:endParaRPr lang="ru-RU" sz="3600" b="1" dirty="0">
              <a:solidFill>
                <a:schemeClr val="tx1">
                  <a:lumMod val="95000"/>
                  <a:lumOff val="5000"/>
                </a:schemeClr>
              </a:solidFill>
              <a:latin typeface="Candara" panose="020E0502030303020204" pitchFamily="34" charset="0"/>
              <a:ea typeface="Times New Roman"/>
            </a:endParaRPr>
          </a:p>
          <a:p>
            <a:pPr marL="0" lvl="0" indent="0" algn="just">
              <a:buNone/>
            </a:pPr>
            <a:endParaRPr lang="ru-RU" sz="2200" dirty="0">
              <a:solidFill>
                <a:prstClr val="black"/>
              </a:solidFill>
            </a:endParaRPr>
          </a:p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460" y="794"/>
            <a:ext cx="1427540" cy="17826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7347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558778" y="548680"/>
            <a:ext cx="10297144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Sir George Downing, </a:t>
            </a: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Times New Roman"/>
              </a:rPr>
              <a:t>the Treasury </a:t>
            </a:r>
            <a:b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Times New Roman"/>
              </a:rPr>
            </a:b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Times New Roman"/>
              </a:rPr>
              <a:t>Secretary in the British Government </a:t>
            </a:r>
            <a:b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Times New Roman"/>
              </a:rPr>
            </a:br>
            <a:r>
              <a:rPr lang="en-US" sz="4000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  <a:ea typeface="Times New Roman"/>
              </a:rPr>
              <a:t>in 1667.</a:t>
            </a:r>
            <a:endParaRPr lang="ru-RU" b="1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2050" name="Picture 2" descr="C:\Users\мвидео\Desktop\Downloads\4275277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597" y="2132856"/>
            <a:ext cx="3908395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277605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5400" b="1" dirty="0">
                <a:latin typeface="Candara" panose="020E0502030303020204" pitchFamily="34" charset="0"/>
              </a:rPr>
              <a:t>Sir Robert Walpole was the first prime minister </a:t>
            </a:r>
            <a:br>
              <a:rPr lang="en-US" sz="5400" b="1" dirty="0">
                <a:latin typeface="Candara" panose="020E0502030303020204" pitchFamily="34" charset="0"/>
              </a:rPr>
            </a:br>
            <a:r>
              <a:rPr lang="en-US" sz="5400" b="1" dirty="0">
                <a:latin typeface="Candara" panose="020E0502030303020204" pitchFamily="34" charset="0"/>
              </a:rPr>
              <a:t>from 1721 till 1742</a:t>
            </a:r>
            <a:endParaRPr lang="ru-RU" sz="5400" b="1" dirty="0">
              <a:latin typeface="Candara" panose="020E0502030303020204" pitchFamily="34" charset="0"/>
            </a:endParaRPr>
          </a:p>
        </p:txBody>
      </p:sp>
      <p:sp>
        <p:nvSpPr>
          <p:cNvPr id="3" name="AutoShape 2" descr="Robert Walpole, 1st Earl of Orford by Arthur Pon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upload.wikimedia.org/wikipedia/commons/thumb/e/ec/Robert_Walpole%2C_1st_Earl_of_Orford_by_Arthur_Pond.jpg/330px-Robert_Walpole%2C_1st_Earl_of_Orford_by_Arthur_Pond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C:\Users\мвидео\Desktop\Downloads\DZ6v1UGX0AAQLf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4159" y="2564904"/>
            <a:ext cx="5368338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417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692696"/>
            <a:ext cx="8712968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  <a:ea typeface="Times New Roman"/>
              </a:rPr>
              <a:t>Special gates were constructed in 1991 for security reasons and now the largest part of Downing Street is closed to the public.</a:t>
            </a:r>
            <a:endParaRPr lang="ru-RU" sz="4000" b="1" dirty="0">
              <a:latin typeface="Candara" panose="020E0502030303020204" pitchFamily="34" charset="0"/>
            </a:endParaRPr>
          </a:p>
        </p:txBody>
      </p:sp>
      <p:pic>
        <p:nvPicPr>
          <p:cNvPr id="20482" name="Picture 2" descr="C:\Users\мвидео\Desktop\Downloads\p04k83dm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20888"/>
            <a:ext cx="9144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4287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8256" y="476672"/>
            <a:ext cx="9396536" cy="1143000"/>
          </a:xfrm>
        </p:spPr>
        <p:txBody>
          <a:bodyPr>
            <a:noAutofit/>
          </a:bodyPr>
          <a:lstStyle/>
          <a:p>
            <a:r>
              <a:rPr lang="en-US" sz="4000" b="1" dirty="0">
                <a:latin typeface="Candara" panose="020E0502030303020204" pitchFamily="34" charset="0"/>
              </a:rPr>
              <a:t>10 Downing Street was originally </a:t>
            </a:r>
            <a:br>
              <a:rPr lang="en-US" sz="4000" b="1" dirty="0">
                <a:latin typeface="Candara" panose="020E0502030303020204" pitchFamily="34" charset="0"/>
              </a:rPr>
            </a:br>
            <a:r>
              <a:rPr lang="en-US" sz="4000" b="1" dirty="0">
                <a:latin typeface="Candara" panose="020E0502030303020204" pitchFamily="34" charset="0"/>
              </a:rPr>
              <a:t>comprised of three buildings: a mansion, </a:t>
            </a:r>
            <a:br>
              <a:rPr lang="en-US" sz="4000" b="1" dirty="0">
                <a:latin typeface="Candara" panose="020E0502030303020204" pitchFamily="34" charset="0"/>
              </a:rPr>
            </a:br>
            <a:r>
              <a:rPr lang="en-US" sz="4000" b="1" dirty="0">
                <a:latin typeface="Candara" panose="020E0502030303020204" pitchFamily="34" charset="0"/>
              </a:rPr>
              <a:t>a townhouse, and a cottage.</a:t>
            </a:r>
            <a:endParaRPr lang="ru-RU" sz="4000" b="1" dirty="0">
              <a:latin typeface="Candara" panose="020E0502030303020204" pitchFamily="34" charset="0"/>
            </a:endParaRPr>
          </a:p>
        </p:txBody>
      </p:sp>
      <p:pic>
        <p:nvPicPr>
          <p:cNvPr id="3074" name="Picture 2" descr="C:\Users\мвидео\Desktop\Downloads\10_Downing_Street_20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30258"/>
            <a:ext cx="6984776" cy="4854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379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822" y="836712"/>
            <a:ext cx="9144000" cy="11430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  <a:t>Look closely at the door — there's no keyhole. The door can only be opened from the inside.</a:t>
            </a:r>
            <a:br>
              <a:rPr lang="en-US" b="1" dirty="0">
                <a:solidFill>
                  <a:schemeClr val="bg2">
                    <a:lumMod val="10000"/>
                  </a:schemeClr>
                </a:solidFill>
                <a:latin typeface="Candara" panose="020E0502030303020204" pitchFamily="34" charset="0"/>
              </a:rPr>
            </a:br>
            <a:endParaRPr lang="ru-RU" dirty="0">
              <a:latin typeface="Candara" panose="020E0502030303020204" pitchFamily="34" charset="0"/>
            </a:endParaRPr>
          </a:p>
        </p:txBody>
      </p:sp>
      <p:pic>
        <p:nvPicPr>
          <p:cNvPr id="4098" name="Picture 2" descr="C:\Users\мвидео\Desktop\Downloads\p04k7z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22" y="2276872"/>
            <a:ext cx="9144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9353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060848"/>
            <a:ext cx="8229600" cy="1143000"/>
          </a:xfrm>
        </p:spPr>
        <p:txBody>
          <a:bodyPr>
            <a:noAutofit/>
          </a:bodyPr>
          <a:lstStyle/>
          <a:p>
            <a:r>
              <a:rPr lang="en-US" sz="5400" b="1" dirty="0">
                <a:latin typeface="Candara" panose="020E0502030303020204" pitchFamily="34" charset="0"/>
              </a:rPr>
              <a:t>Take a rare glimpse inside 10 Downing Street</a:t>
            </a:r>
            <a:br>
              <a:rPr lang="en-US" sz="4800" b="1" dirty="0">
                <a:latin typeface="Nyala" panose="02000504070300020003" pitchFamily="2" charset="0"/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8454847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282</TotalTime>
  <Words>536</Words>
  <Application>Microsoft Office PowerPoint</Application>
  <PresentationFormat>Экран (4:3)</PresentationFormat>
  <Paragraphs>39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Book Antiqua</vt:lpstr>
      <vt:lpstr>Calibri</vt:lpstr>
      <vt:lpstr>Candara</vt:lpstr>
      <vt:lpstr>Nyala</vt:lpstr>
      <vt:lpstr>Times New Roman</vt:lpstr>
      <vt:lpstr>Тема Office</vt:lpstr>
      <vt:lpstr>Seat of Power </vt:lpstr>
      <vt:lpstr>Презентация PowerPoint</vt:lpstr>
      <vt:lpstr>Welcome to 10 Downing Street, the home and office of the British prime minister, located in Whitehall in central London. </vt:lpstr>
      <vt:lpstr>Sir George Downing, the Treasury  Secretary in the British Government  in 1667.</vt:lpstr>
      <vt:lpstr>Sir Robert Walpole was the first prime minister  from 1721 till 1742</vt:lpstr>
      <vt:lpstr>Special gates were constructed in 1991 for security reasons and now the largest part of Downing Street is closed to the public.</vt:lpstr>
      <vt:lpstr>10 Downing Street was originally  comprised of three buildings: a mansion,  a townhouse, and a cottage.</vt:lpstr>
      <vt:lpstr>Look closely at the door — there's no keyhole. The door can only be opened from the inside. </vt:lpstr>
      <vt:lpstr>Take a rare glimpse inside 10 Downing Street </vt:lpstr>
      <vt:lpstr>The Entrance Hall</vt:lpstr>
      <vt:lpstr>The entrance hall leads to the main staircase. </vt:lpstr>
      <vt:lpstr>The walls are lined with portraits of past prime ministers. </vt:lpstr>
      <vt:lpstr>The Cabinet room, located upstairs, is separated from the rest of the house by soundproof doors. </vt:lpstr>
      <vt:lpstr>The Cabinet meets weekly, traditionally every Thursday morning. </vt:lpstr>
      <vt:lpstr>Only the Prime Minister`s chair has arms. </vt:lpstr>
      <vt:lpstr>Larry, a brown and white tabby, with the title "Chief Mouser"  was adopted in 2011 to control the mice population at 10 Downing Street.   </vt:lpstr>
      <vt:lpstr>A copy of a portrait of Sir Robert  Walpolе hangs over the fireplace  in the Cabinet Room. </vt:lpstr>
      <vt:lpstr>The Terracotta room is named after  the colour it is painted. </vt:lpstr>
      <vt:lpstr>The White Drawing room was used by prime ministers for private use until the 1940s. </vt:lpstr>
      <vt:lpstr>Now, it's often used as a meeting room for Downing Street staff. </vt:lpstr>
      <vt:lpstr>Let's move onto the Small Dining room, or breakfast room, where a mahogany table seats 8. </vt:lpstr>
      <vt:lpstr>The State Dining room can seat up to 65 people around a large table. </vt:lpstr>
      <vt:lpstr>This room is used to host the prime minister's press conferences.  </vt:lpstr>
      <vt:lpstr>Here's the Study, where a portrait of Margaret Thatcher hangs over  the fireplace. </vt:lpstr>
      <vt:lpstr>Number 10 also has a well-kept garden, which is often used to host events. </vt:lpstr>
      <vt:lpstr>The house is also a workplace for the people who help the prime minister. There are some secretaries, a press centre, some switchboard clerks and a special department that sorts mail. They work on the ground floor.</vt:lpstr>
      <vt:lpstr>Who’s the current PM?</vt:lpstr>
      <vt:lpstr>Alexander Boris de Pfeffel Johnson  has served as Prime Minister of the UK and leader of the Conservative Party since July 2019.</vt:lpstr>
      <vt:lpstr>Answer the questions:</vt:lpstr>
      <vt:lpstr>Answer the questions: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SEAT OF POWER:</dc:title>
  <dc:creator>мвидео</dc:creator>
  <cp:lastModifiedBy>Ильвина Рахматуллина</cp:lastModifiedBy>
  <cp:revision>29</cp:revision>
  <dcterms:created xsi:type="dcterms:W3CDTF">2019-12-08T16:21:25Z</dcterms:created>
  <dcterms:modified xsi:type="dcterms:W3CDTF">2021-09-21T09:32:35Z</dcterms:modified>
</cp:coreProperties>
</file>