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9" r:id="rId11"/>
    <p:sldId id="264" r:id="rId12"/>
    <p:sldId id="265" r:id="rId13"/>
    <p:sldId id="266" r:id="rId14"/>
    <p:sldId id="267" r:id="rId15"/>
    <p:sldId id="268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71736" y="1357298"/>
            <a:ext cx="4643470" cy="1894362"/>
          </a:xfrm>
        </p:spPr>
        <p:txBody>
          <a:bodyPr>
            <a:noAutofit/>
          </a:bodyPr>
          <a:lstStyle/>
          <a:p>
            <a:r>
              <a:rPr lang="en-US" sz="4000" dirty="0" smtClean="0"/>
              <a:t>Spotlight 9</a:t>
            </a:r>
            <a:br>
              <a:rPr lang="en-US" sz="4000" dirty="0" smtClean="0"/>
            </a:br>
            <a:r>
              <a:rPr lang="en-US" sz="4000" dirty="0" smtClean="0"/>
              <a:t>Module 2f</a:t>
            </a:r>
            <a:br>
              <a:rPr lang="en-US" sz="4000" dirty="0" smtClean="0"/>
            </a:br>
            <a:r>
              <a:rPr lang="en-US" sz="4000" dirty="0" smtClean="0"/>
              <a:t>English in Use</a:t>
            </a:r>
            <a:endParaRPr lang="ru-RU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smtClean="0">
                <a:latin typeface="Arial" pitchFamily="34" charset="0"/>
                <a:cs typeface="Arial" pitchFamily="34" charset="0"/>
              </a:rPr>
              <a:t>check your answers</a:t>
            </a:r>
            <a:br>
              <a:rPr lang="en-US" i="1" dirty="0" smtClean="0">
                <a:latin typeface="Arial" pitchFamily="34" charset="0"/>
                <a:cs typeface="Arial" pitchFamily="34" charset="0"/>
              </a:rPr>
            </a:br>
            <a:r>
              <a:rPr lang="en-US" i="1" dirty="0" smtClean="0">
                <a:latin typeface="Arial" pitchFamily="34" charset="0"/>
                <a:cs typeface="Arial" pitchFamily="34" charset="0"/>
              </a:rPr>
              <a:t>ex.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p. 36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 make</a:t>
            </a:r>
            <a:r>
              <a:rPr lang="en-US" u="sng" dirty="0" smtClean="0">
                <a:solidFill>
                  <a:schemeClr val="bg2">
                    <a:lumMod val="50000"/>
                  </a:schemeClr>
                </a:solidFill>
              </a:rPr>
              <a:t> out</a:t>
            </a:r>
          </a:p>
          <a:p>
            <a:r>
              <a:rPr lang="en-US" dirty="0" smtClean="0"/>
              <a:t>2. made </a:t>
            </a:r>
            <a:r>
              <a:rPr lang="en-US" u="sng" dirty="0" smtClean="0">
                <a:solidFill>
                  <a:schemeClr val="bg2">
                    <a:lumMod val="50000"/>
                  </a:schemeClr>
                </a:solidFill>
              </a:rPr>
              <a:t>off with</a:t>
            </a:r>
          </a:p>
          <a:p>
            <a:r>
              <a:rPr lang="en-US" dirty="0" smtClean="0"/>
              <a:t>3.make </a:t>
            </a:r>
            <a:r>
              <a:rPr lang="en-US" u="sng" dirty="0" smtClean="0">
                <a:solidFill>
                  <a:schemeClr val="bg2">
                    <a:lumMod val="50000"/>
                  </a:schemeClr>
                </a:solidFill>
              </a:rPr>
              <a:t>out for</a:t>
            </a:r>
          </a:p>
          <a:p>
            <a:r>
              <a:rPr lang="en-US" dirty="0" smtClean="0"/>
              <a:t>4. make </a:t>
            </a:r>
            <a:r>
              <a:rPr lang="en-US" u="sng" dirty="0" smtClean="0">
                <a:solidFill>
                  <a:schemeClr val="bg2">
                    <a:lumMod val="50000"/>
                  </a:schemeClr>
                </a:solidFill>
              </a:rPr>
              <a:t>up</a:t>
            </a:r>
          </a:p>
          <a:p>
            <a:r>
              <a:rPr lang="en-US" dirty="0" smtClean="0"/>
              <a:t>5. make </a:t>
            </a:r>
            <a:r>
              <a:rPr lang="en-US" u="sng" dirty="0" smtClean="0">
                <a:solidFill>
                  <a:schemeClr val="bg2">
                    <a:lumMod val="50000"/>
                  </a:schemeClr>
                </a:solidFill>
              </a:rPr>
              <a:t>of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3978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Prepositions</a:t>
            </a:r>
            <a:br>
              <a:rPr lang="en-US" dirty="0" smtClean="0"/>
            </a:br>
            <a:r>
              <a:rPr lang="en-US" dirty="0" smtClean="0"/>
              <a:t>ex. 3 p.36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altLang="ru-RU" dirty="0" smtClean="0">
                <a:latin typeface="Arial" charset="0"/>
                <a:cs typeface="Arial" charset="0"/>
              </a:rPr>
              <a:t>1. be close  </a:t>
            </a:r>
            <a:r>
              <a:rPr lang="en-US" altLang="ru-RU" b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to</a:t>
            </a:r>
            <a:r>
              <a:rPr lang="en-US" altLang="ru-RU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dirty="0" smtClean="0">
                <a:latin typeface="Arial" charset="0"/>
                <a:cs typeface="Arial" charset="0"/>
              </a:rPr>
              <a:t>  the city centre-</a:t>
            </a:r>
            <a:r>
              <a:rPr lang="ru-RU" dirty="0" smtClean="0"/>
              <a:t>быть близко к центру города</a:t>
            </a:r>
            <a:endParaRPr lang="en-US" altLang="ru-RU" dirty="0" smtClean="0">
              <a:latin typeface="Arial" charset="0"/>
              <a:cs typeface="Arial" charset="0"/>
            </a:endParaRPr>
          </a:p>
          <a:p>
            <a:r>
              <a:rPr lang="en-US" altLang="ru-RU" dirty="0" smtClean="0">
                <a:latin typeface="Arial" charset="0"/>
                <a:cs typeface="Arial" charset="0"/>
              </a:rPr>
              <a:t>2. </a:t>
            </a:r>
            <a:r>
              <a:rPr lang="en-US" altLang="ru-RU" b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in </a:t>
            </a:r>
            <a:r>
              <a:rPr lang="en-US" altLang="ru-RU" dirty="0" smtClean="0">
                <a:latin typeface="Arial" charset="0"/>
                <a:cs typeface="Arial" charset="0"/>
              </a:rPr>
              <a:t>  the corner of the room-</a:t>
            </a:r>
            <a:r>
              <a:rPr lang="ru-RU" dirty="0" smtClean="0"/>
              <a:t>в углу комнаты</a:t>
            </a:r>
            <a:endParaRPr lang="en-US" altLang="ru-RU" dirty="0" smtClean="0">
              <a:latin typeface="Arial" charset="0"/>
              <a:cs typeface="Arial" charset="0"/>
            </a:endParaRPr>
          </a:p>
          <a:p>
            <a:r>
              <a:rPr lang="en-US" altLang="ru-RU" dirty="0" smtClean="0">
                <a:latin typeface="Arial" charset="0"/>
                <a:cs typeface="Arial" charset="0"/>
              </a:rPr>
              <a:t>3.</a:t>
            </a:r>
            <a:r>
              <a:rPr lang="en-US" altLang="ru-RU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b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on   </a:t>
            </a:r>
            <a:r>
              <a:rPr lang="en-US" altLang="ru-RU" dirty="0" smtClean="0">
                <a:latin typeface="Arial" charset="0"/>
                <a:cs typeface="Arial" charset="0"/>
              </a:rPr>
              <a:t>the corner of the street-</a:t>
            </a:r>
            <a:r>
              <a:rPr lang="ru-RU" dirty="0" smtClean="0"/>
              <a:t>на углу улицы</a:t>
            </a:r>
            <a:endParaRPr lang="en-US" altLang="ru-RU" dirty="0" smtClean="0">
              <a:latin typeface="Arial" charset="0"/>
              <a:cs typeface="Arial" charset="0"/>
            </a:endParaRPr>
          </a:p>
          <a:p>
            <a:r>
              <a:rPr lang="en-US" altLang="ru-RU" dirty="0" smtClean="0">
                <a:latin typeface="Arial" charset="0"/>
                <a:cs typeface="Arial" charset="0"/>
              </a:rPr>
              <a:t>4. be </a:t>
            </a:r>
            <a:r>
              <a:rPr lang="en-US" altLang="ru-RU" b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at</a:t>
            </a:r>
            <a:r>
              <a:rPr lang="en-US" altLang="ru-RU" b="1" dirty="0" smtClean="0">
                <a:latin typeface="Arial" charset="0"/>
                <a:cs typeface="Arial" charset="0"/>
              </a:rPr>
              <a:t> </a:t>
            </a:r>
            <a:r>
              <a:rPr lang="en-US" altLang="ru-RU" dirty="0" smtClean="0">
                <a:latin typeface="Arial" charset="0"/>
                <a:cs typeface="Arial" charset="0"/>
              </a:rPr>
              <a:t>home-</a:t>
            </a:r>
            <a:r>
              <a:rPr lang="ru-RU" dirty="0" smtClean="0"/>
              <a:t>быть дома</a:t>
            </a:r>
            <a:endParaRPr lang="en-US" altLang="ru-RU" dirty="0" smtClean="0">
              <a:latin typeface="Arial" charset="0"/>
              <a:cs typeface="Arial" charset="0"/>
            </a:endParaRPr>
          </a:p>
          <a:p>
            <a:r>
              <a:rPr lang="en-US" altLang="ru-RU" dirty="0" smtClean="0">
                <a:latin typeface="Arial" charset="0"/>
                <a:cs typeface="Arial" charset="0"/>
              </a:rPr>
              <a:t>5. be </a:t>
            </a:r>
            <a:r>
              <a:rPr lang="en-US" altLang="ru-RU" b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in</a:t>
            </a:r>
            <a:r>
              <a:rPr lang="en-US" altLang="ru-RU" dirty="0" smtClean="0">
                <a:latin typeface="Arial" charset="0"/>
                <a:cs typeface="Arial" charset="0"/>
              </a:rPr>
              <a:t> hurry-</a:t>
            </a:r>
            <a:r>
              <a:rPr lang="ru-RU" dirty="0" smtClean="0"/>
              <a:t> спешить</a:t>
            </a:r>
            <a:endParaRPr lang="en-US" altLang="ru-RU" dirty="0" smtClean="0">
              <a:latin typeface="Arial" charset="0"/>
              <a:cs typeface="Arial" charset="0"/>
            </a:endParaRPr>
          </a:p>
          <a:p>
            <a:r>
              <a:rPr lang="en-US" altLang="ru-RU" dirty="0" smtClean="0">
                <a:latin typeface="Arial" charset="0"/>
                <a:cs typeface="Arial" charset="0"/>
              </a:rPr>
              <a:t>6. </a:t>
            </a:r>
            <a:r>
              <a:rPr lang="en-US" altLang="ru-RU" b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in</a:t>
            </a:r>
            <a:r>
              <a:rPr lang="en-US" altLang="ru-RU" dirty="0" smtClean="0">
                <a:latin typeface="Arial" charset="0"/>
                <a:cs typeface="Arial" charset="0"/>
              </a:rPr>
              <a:t> ruins</a:t>
            </a:r>
            <a:r>
              <a:rPr lang="ru-RU" altLang="ru-RU" dirty="0" smtClean="0">
                <a:latin typeface="Arial" charset="0"/>
                <a:cs typeface="Arial" charset="0"/>
              </a:rPr>
              <a:t>-</a:t>
            </a:r>
            <a:r>
              <a:rPr lang="ru-RU" dirty="0" smtClean="0"/>
              <a:t>в руинах</a:t>
            </a:r>
            <a:endParaRPr lang="en-US" altLang="ru-RU" dirty="0" smtClean="0">
              <a:latin typeface="Arial" charset="0"/>
              <a:cs typeface="Arial" charset="0"/>
            </a:endParaRPr>
          </a:p>
          <a:p>
            <a:r>
              <a:rPr lang="en-US" altLang="ru-RU" dirty="0" smtClean="0">
                <a:latin typeface="Arial" charset="0"/>
                <a:cs typeface="Arial" charset="0"/>
              </a:rPr>
              <a:t>7. go </a:t>
            </a:r>
            <a:r>
              <a:rPr lang="en-US" altLang="ru-RU" b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in</a:t>
            </a:r>
            <a:r>
              <a:rPr lang="en-US" altLang="ru-RU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dirty="0" smtClean="0">
                <a:latin typeface="Arial" charset="0"/>
                <a:cs typeface="Arial" charset="0"/>
              </a:rPr>
              <a:t>the direction of</a:t>
            </a:r>
            <a:r>
              <a:rPr lang="ru-RU" altLang="ru-RU" dirty="0" smtClean="0">
                <a:latin typeface="Arial" charset="0"/>
                <a:cs typeface="Arial" charset="0"/>
              </a:rPr>
              <a:t>-</a:t>
            </a:r>
            <a:r>
              <a:rPr lang="ru-RU" altLang="ru-RU" dirty="0" smtClean="0"/>
              <a:t>ид</a:t>
            </a:r>
            <a:r>
              <a:rPr lang="ru-RU" dirty="0" smtClean="0"/>
              <a:t>ти в направлении</a:t>
            </a:r>
            <a:endParaRPr lang="en-US" altLang="ru-RU" dirty="0" smtClean="0">
              <a:latin typeface="Arial" charset="0"/>
              <a:cs typeface="Arial" charset="0"/>
            </a:endParaRPr>
          </a:p>
          <a:p>
            <a:r>
              <a:rPr lang="en-US" altLang="ru-RU" dirty="0" smtClean="0">
                <a:latin typeface="Arial" charset="0"/>
                <a:cs typeface="Arial" charset="0"/>
              </a:rPr>
              <a:t>8. live </a:t>
            </a:r>
            <a:r>
              <a:rPr lang="en-US" altLang="ru-RU" b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in</a:t>
            </a:r>
            <a:r>
              <a:rPr lang="en-US" altLang="ru-RU" dirty="0" smtClean="0">
                <a:latin typeface="Arial" charset="0"/>
                <a:cs typeface="Arial" charset="0"/>
              </a:rPr>
              <a:t> the suburbs</a:t>
            </a:r>
            <a:r>
              <a:rPr lang="ru-RU" altLang="ru-RU" dirty="0" smtClean="0">
                <a:latin typeface="Arial" charset="0"/>
                <a:cs typeface="Arial" charset="0"/>
              </a:rPr>
              <a:t>-</a:t>
            </a:r>
            <a:r>
              <a:rPr lang="ru-RU" dirty="0" smtClean="0"/>
              <a:t>жить в пригороде</a:t>
            </a:r>
            <a:endParaRPr lang="en-US" altLang="ru-RU" dirty="0" smtClean="0">
              <a:latin typeface="Arial" charset="0"/>
              <a:cs typeface="Arial" charset="0"/>
            </a:endParaRPr>
          </a:p>
          <a:p>
            <a:r>
              <a:rPr lang="en-US" altLang="ru-RU" dirty="0" smtClean="0">
                <a:latin typeface="Arial" charset="0"/>
                <a:cs typeface="Arial" charset="0"/>
              </a:rPr>
              <a:t>9. live </a:t>
            </a:r>
            <a:r>
              <a:rPr lang="en-US" altLang="ru-RU" b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in</a:t>
            </a:r>
            <a:r>
              <a:rPr lang="en-US" altLang="ru-RU" dirty="0" smtClean="0">
                <a:latin typeface="Arial" charset="0"/>
                <a:cs typeface="Arial" charset="0"/>
              </a:rPr>
              <a:t> a  field</a:t>
            </a:r>
            <a:r>
              <a:rPr lang="ru-RU" altLang="ru-RU" dirty="0" smtClean="0">
                <a:latin typeface="Arial" charset="0"/>
                <a:cs typeface="Arial" charset="0"/>
              </a:rPr>
              <a:t>-</a:t>
            </a:r>
            <a:r>
              <a:rPr lang="ru-RU" dirty="0" smtClean="0"/>
              <a:t>жить в поле</a:t>
            </a:r>
            <a:endParaRPr lang="en-US" altLang="ru-RU" dirty="0" smtClean="0">
              <a:latin typeface="Arial" charset="0"/>
              <a:cs typeface="Arial" charset="0"/>
            </a:endParaRPr>
          </a:p>
          <a:p>
            <a:r>
              <a:rPr lang="en-US" altLang="ru-RU" dirty="0" smtClean="0">
                <a:latin typeface="Arial" charset="0"/>
                <a:cs typeface="Arial" charset="0"/>
              </a:rPr>
              <a:t>10. live </a:t>
            </a:r>
            <a:r>
              <a:rPr lang="en-US" altLang="ru-RU" b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on</a:t>
            </a:r>
            <a:r>
              <a:rPr lang="en-US" altLang="ru-RU" dirty="0" smtClean="0">
                <a:latin typeface="Arial" charset="0"/>
                <a:cs typeface="Arial" charset="0"/>
              </a:rPr>
              <a:t> a  farm</a:t>
            </a:r>
            <a:r>
              <a:rPr lang="ru-RU" altLang="ru-RU" dirty="0" smtClean="0">
                <a:latin typeface="Arial" charset="0"/>
                <a:cs typeface="Arial" charset="0"/>
              </a:rPr>
              <a:t>- </a:t>
            </a:r>
            <a:r>
              <a:rPr lang="ru-RU" altLang="ru-RU" sz="1400" dirty="0" smtClean="0">
                <a:latin typeface="Arial" charset="0"/>
                <a:cs typeface="Arial" charset="0"/>
              </a:rPr>
              <a:t>Ж</a:t>
            </a:r>
            <a:r>
              <a:rPr lang="ru-RU" dirty="0" smtClean="0"/>
              <a:t>ить на ферме</a:t>
            </a:r>
            <a:endParaRPr lang="en-US" altLang="ru-RU" dirty="0" smtClean="0">
              <a:latin typeface="Arial" charset="0"/>
              <a:cs typeface="Arial" charset="0"/>
            </a:endParaRPr>
          </a:p>
          <a:p>
            <a:r>
              <a:rPr lang="en-US" altLang="ru-RU" dirty="0" smtClean="0">
                <a:latin typeface="Arial" charset="0"/>
                <a:cs typeface="Arial" charset="0"/>
              </a:rPr>
              <a:t>11. be </a:t>
            </a:r>
            <a:r>
              <a:rPr lang="en-US" altLang="ru-RU" b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at/in </a:t>
            </a:r>
            <a:r>
              <a:rPr lang="en-US" altLang="ru-RU" dirty="0" smtClean="0">
                <a:latin typeface="Arial" charset="0"/>
                <a:cs typeface="Arial" charset="0"/>
              </a:rPr>
              <a:t>school</a:t>
            </a:r>
            <a:r>
              <a:rPr lang="ru-RU" altLang="ru-RU" dirty="0" smtClean="0">
                <a:latin typeface="Arial" charset="0"/>
                <a:cs typeface="Arial" charset="0"/>
              </a:rPr>
              <a:t>-</a:t>
            </a:r>
            <a:r>
              <a:rPr lang="ru-RU" dirty="0" smtClean="0"/>
              <a:t>быть в школе</a:t>
            </a:r>
            <a:endParaRPr lang="en-US" altLang="ru-RU" dirty="0" smtClean="0">
              <a:latin typeface="Arial" charset="0"/>
              <a:cs typeface="Arial" charset="0"/>
            </a:endParaRPr>
          </a:p>
          <a:p>
            <a:r>
              <a:rPr lang="en-US" altLang="ru-RU" dirty="0" smtClean="0">
                <a:latin typeface="Arial" charset="0"/>
                <a:cs typeface="Arial" charset="0"/>
              </a:rPr>
              <a:t>12. go </a:t>
            </a:r>
            <a:r>
              <a:rPr lang="en-US" altLang="ru-RU" b="1" u="sng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to</a:t>
            </a:r>
            <a:r>
              <a:rPr lang="en-US" altLang="ru-RU" dirty="0" smtClean="0">
                <a:latin typeface="Arial" charset="0"/>
                <a:cs typeface="Arial" charset="0"/>
              </a:rPr>
              <a:t> school</a:t>
            </a:r>
            <a:r>
              <a:rPr lang="ru-RU" altLang="ru-RU" dirty="0" smtClean="0">
                <a:latin typeface="Arial" charset="0"/>
                <a:cs typeface="Arial" charset="0"/>
              </a:rPr>
              <a:t>-</a:t>
            </a:r>
            <a:r>
              <a:rPr lang="ru-RU" sz="2000" dirty="0" err="1" smtClean="0"/>
              <a:t>ход</a:t>
            </a:r>
            <a:r>
              <a:rPr lang="ru-RU" sz="1600" dirty="0" err="1" smtClean="0"/>
              <a:t>И</a:t>
            </a:r>
            <a:r>
              <a:rPr lang="ru-RU" sz="2000" dirty="0" err="1" smtClean="0"/>
              <a:t>т</a:t>
            </a:r>
            <a:r>
              <a:rPr lang="ru-RU" sz="1600" dirty="0" err="1" smtClean="0"/>
              <a:t>Ь</a:t>
            </a:r>
            <a:r>
              <a:rPr lang="ru-RU" dirty="0" smtClean="0"/>
              <a:t> в школу</a:t>
            </a:r>
            <a:endParaRPr lang="ru-RU" altLang="ru-RU" dirty="0" smtClean="0">
              <a:latin typeface="Arial" charset="0"/>
              <a:cs typeface="Arial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012810"/>
          </a:xfrm>
        </p:spPr>
        <p:txBody>
          <a:bodyPr/>
          <a:lstStyle/>
          <a:p>
            <a:pPr algn="ctr"/>
            <a:r>
              <a:rPr lang="en-US" dirty="0" smtClean="0"/>
              <a:t>Words often confused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 dirty="0" smtClean="0"/>
              <a:t>brush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sweep</a:t>
            </a:r>
            <a:endParaRPr lang="ru-RU" dirty="0"/>
          </a:p>
        </p:txBody>
      </p:sp>
      <p:pic>
        <p:nvPicPr>
          <p:cNvPr id="1026" name="Picture 2" descr="C:\Users\User\Downloads\portrait-young-latin-man-sweeping-260nw-165014531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57686" y="2428868"/>
            <a:ext cx="3657600" cy="3929090"/>
          </a:xfrm>
          <a:prstGeom prst="rect">
            <a:avLst/>
          </a:prstGeom>
          <a:noFill/>
        </p:spPr>
      </p:pic>
      <p:pic>
        <p:nvPicPr>
          <p:cNvPr id="1027" name="Picture 3" descr="C:\Users\User\Downloads\unnamed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00034" y="2285992"/>
            <a:ext cx="3657600" cy="2028825"/>
          </a:xfrm>
          <a:prstGeom prst="rect">
            <a:avLst/>
          </a:prstGeom>
          <a:noFill/>
        </p:spPr>
      </p:pic>
      <p:pic>
        <p:nvPicPr>
          <p:cNvPr id="1028" name="Picture 4" descr="C:\Users\User\Downloads\Без названия (5).jf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500570"/>
            <a:ext cx="3786214" cy="1785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Words often confused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 dirty="0" smtClean="0"/>
              <a:t>cupboard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wardrobe</a:t>
            </a:r>
            <a:endParaRPr lang="ru-RU" dirty="0"/>
          </a:p>
        </p:txBody>
      </p:sp>
      <p:pic>
        <p:nvPicPr>
          <p:cNvPr id="2050" name="Picture 2" descr="C:\Users\User\Downloads\Без названия (3).jfif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357430"/>
            <a:ext cx="3286147" cy="3714776"/>
          </a:xfrm>
          <a:prstGeom prst="rect">
            <a:avLst/>
          </a:prstGeom>
          <a:noFill/>
        </p:spPr>
      </p:pic>
      <p:pic>
        <p:nvPicPr>
          <p:cNvPr id="2051" name="Picture 3" descr="C:\Users\User\Downloads\Без названия (4).jfif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357430"/>
            <a:ext cx="3500462" cy="3643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Words often confused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 dirty="0" smtClean="0"/>
              <a:t>cleaning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washing</a:t>
            </a:r>
            <a:endParaRPr lang="ru-RU" dirty="0"/>
          </a:p>
        </p:txBody>
      </p:sp>
      <p:pic>
        <p:nvPicPr>
          <p:cNvPr id="3074" name="Picture 2" descr="C:\Users\User\Downloads\cropped-hands-of-man-putting-clothes-in-washing-royalty-free-image-159586580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29124" y="2500306"/>
            <a:ext cx="3657600" cy="3071834"/>
          </a:xfrm>
          <a:prstGeom prst="rect">
            <a:avLst/>
          </a:prstGeom>
          <a:noFill/>
        </p:spPr>
      </p:pic>
      <p:pic>
        <p:nvPicPr>
          <p:cNvPr id="3075" name="Picture 3" descr="C:\Users\User\Downloads\how-to-start-a-cleaning-business-in-the-u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500306"/>
            <a:ext cx="3524247" cy="30861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785926"/>
            <a:ext cx="7467600" cy="1511288"/>
          </a:xfrm>
        </p:spPr>
        <p:txBody>
          <a:bodyPr/>
          <a:lstStyle/>
          <a:p>
            <a:pPr algn="ctr"/>
            <a:r>
              <a:rPr lang="en-US" b="1" u="sng" dirty="0" smtClean="0"/>
              <a:t>Homework </a:t>
            </a:r>
            <a:br>
              <a:rPr lang="en-US" b="1" u="sng" dirty="0" smtClean="0"/>
            </a:br>
            <a:r>
              <a:rPr lang="en-US" b="1" dirty="0" smtClean="0"/>
              <a:t>ex. 5 p.36</a:t>
            </a:r>
            <a:br>
              <a:rPr lang="en-US" b="1" dirty="0" smtClean="0"/>
            </a:br>
            <a:endParaRPr lang="ru-RU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ownloads\Без названия (6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785794"/>
            <a:ext cx="6357982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Lesson plan</a:t>
            </a:r>
            <a:endParaRPr lang="ru-RU" dirty="0"/>
          </a:p>
        </p:txBody>
      </p:sp>
      <p:pic>
        <p:nvPicPr>
          <p:cNvPr id="5123" name="Picture 3" descr="C:\Users\User\Downloads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143248"/>
            <a:ext cx="4786346" cy="3476631"/>
          </a:xfrm>
          <a:prstGeom prst="rect">
            <a:avLst/>
          </a:prstGeom>
          <a:noFill/>
        </p:spPr>
      </p:pic>
      <p:pic>
        <p:nvPicPr>
          <p:cNvPr id="5124" name="Picture 4" descr="C:\Users\User\Downloads\img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3214686"/>
            <a:ext cx="3500462" cy="3429024"/>
          </a:xfrm>
          <a:prstGeom prst="rect">
            <a:avLst/>
          </a:prstGeom>
          <a:noFill/>
        </p:spPr>
      </p:pic>
      <p:pic>
        <p:nvPicPr>
          <p:cNvPr id="5125" name="Picture 5" descr="C:\Users\User\Downloads\images.jf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3306" y="357166"/>
            <a:ext cx="1743075" cy="261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Word formation</a:t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Forming nouns from adjectives</a:t>
            </a:r>
          </a:p>
          <a:p>
            <a:r>
              <a:rPr lang="en-US" dirty="0" smtClean="0"/>
              <a:t>We can use these suffixes to form nouns from adjectives:</a:t>
            </a:r>
          </a:p>
          <a:p>
            <a:r>
              <a:rPr lang="en-US" altLang="ru-RU" dirty="0" smtClean="0"/>
              <a:t>-</a:t>
            </a:r>
            <a:r>
              <a:rPr lang="en-US" altLang="ru-RU" dirty="0" smtClean="0">
                <a:solidFill>
                  <a:srgbClr val="C00000"/>
                </a:solidFill>
              </a:rPr>
              <a:t> </a:t>
            </a:r>
            <a:r>
              <a:rPr lang="en-US" altLang="ru-RU" u="sng" dirty="0" err="1" smtClean="0">
                <a:solidFill>
                  <a:schemeClr val="tx2">
                    <a:lumMod val="75000"/>
                  </a:schemeClr>
                </a:solidFill>
              </a:rPr>
              <a:t>ance</a:t>
            </a:r>
            <a:r>
              <a:rPr lang="en-US" altLang="ru-RU" u="sng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ru-RU" dirty="0" smtClean="0"/>
              <a:t>– arrogant –</a:t>
            </a:r>
            <a:r>
              <a:rPr lang="ru-RU" altLang="ru-RU" dirty="0" smtClean="0">
                <a:latin typeface="Arial" charset="0"/>
              </a:rPr>
              <a:t> </a:t>
            </a:r>
            <a:r>
              <a:rPr lang="en-US" altLang="ru-RU" dirty="0" smtClean="0"/>
              <a:t>arrog</a:t>
            </a:r>
            <a:r>
              <a:rPr lang="en-US" altLang="ru-RU" dirty="0" smtClean="0">
                <a:solidFill>
                  <a:schemeClr val="tx2">
                    <a:lumMod val="75000"/>
                  </a:schemeClr>
                </a:solidFill>
              </a:rPr>
              <a:t>ance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               </a:t>
            </a:r>
            <a:r>
              <a:rPr lang="en-US" dirty="0" smtClean="0"/>
              <a:t>(</a:t>
            </a:r>
            <a:r>
              <a:rPr lang="ru-RU" dirty="0" smtClean="0"/>
              <a:t>высокомерный – высокомерие</a:t>
            </a:r>
            <a:r>
              <a:rPr lang="en-US" dirty="0" smtClean="0"/>
              <a:t>)</a:t>
            </a:r>
            <a:endParaRPr lang="en-US" alt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ru-RU" dirty="0" smtClean="0"/>
              <a:t>   - </a:t>
            </a:r>
            <a:r>
              <a:rPr lang="en-US" altLang="ru-RU" dirty="0" smtClean="0">
                <a:solidFill>
                  <a:srgbClr val="FF0000"/>
                </a:solidFill>
              </a:rPr>
              <a:t> </a:t>
            </a:r>
            <a:r>
              <a:rPr lang="en-US" altLang="ru-RU" u="sng" dirty="0" smtClean="0">
                <a:solidFill>
                  <a:schemeClr val="tx2">
                    <a:lumMod val="75000"/>
                  </a:schemeClr>
                </a:solidFill>
              </a:rPr>
              <a:t>cy</a:t>
            </a:r>
            <a:r>
              <a:rPr lang="ru-RU" altLang="ru-RU" u="sng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altLang="ru-RU" sz="1800" dirty="0" smtClean="0">
                <a:latin typeface="Calibri" pitchFamily="34" charset="0"/>
              </a:rPr>
              <a:t>–</a:t>
            </a:r>
            <a:r>
              <a:rPr lang="en-US" altLang="ru-RU" dirty="0" smtClean="0">
                <a:solidFill>
                  <a:srgbClr val="FF0000"/>
                </a:solidFill>
              </a:rPr>
              <a:t> </a:t>
            </a:r>
            <a:r>
              <a:rPr lang="en-US" altLang="ru-RU" dirty="0" smtClean="0"/>
              <a:t>urgent – urgen</a:t>
            </a:r>
            <a:r>
              <a:rPr lang="en-US" altLang="ru-RU" dirty="0" smtClean="0">
                <a:solidFill>
                  <a:schemeClr val="tx2">
                    <a:lumMod val="75000"/>
                  </a:schemeClr>
                </a:solidFill>
              </a:rPr>
              <a:t>cy</a:t>
            </a:r>
          </a:p>
          <a:p>
            <a:pPr>
              <a:buNone/>
            </a:pPr>
            <a:r>
              <a:rPr lang="en-US" dirty="0" smtClean="0"/>
              <a:t>               (</a:t>
            </a:r>
            <a:r>
              <a:rPr lang="ru-RU" dirty="0" smtClean="0"/>
              <a:t>срочный – срочность</a:t>
            </a:r>
            <a:r>
              <a:rPr lang="en-US" dirty="0" smtClean="0"/>
              <a:t>)</a:t>
            </a:r>
            <a:endParaRPr lang="en-US" alt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ru-RU" dirty="0" smtClean="0"/>
              <a:t>   -  </a:t>
            </a:r>
            <a:r>
              <a:rPr lang="en-US" altLang="ru-RU" u="sng" dirty="0" err="1" smtClean="0">
                <a:solidFill>
                  <a:schemeClr val="tx2">
                    <a:lumMod val="75000"/>
                  </a:schemeClr>
                </a:solidFill>
              </a:rPr>
              <a:t>ence</a:t>
            </a:r>
            <a:r>
              <a:rPr lang="en-US" altLang="ru-RU" u="sng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altLang="ru-RU" dirty="0" smtClean="0"/>
              <a:t>– different – differ</a:t>
            </a:r>
            <a:r>
              <a:rPr lang="en-US" altLang="ru-RU" dirty="0" smtClean="0">
                <a:solidFill>
                  <a:schemeClr val="tx2">
                    <a:lumMod val="75000"/>
                  </a:schemeClr>
                </a:solidFill>
              </a:rPr>
              <a:t>ence</a:t>
            </a:r>
          </a:p>
          <a:p>
            <a:pPr>
              <a:buNone/>
            </a:pPr>
            <a:r>
              <a:rPr lang="en-US" altLang="ru-RU" dirty="0" smtClean="0">
                <a:solidFill>
                  <a:srgbClr val="FF0000"/>
                </a:solidFill>
              </a:rPr>
              <a:t>                </a:t>
            </a:r>
            <a:r>
              <a:rPr lang="en-US" altLang="ru-RU" dirty="0" smtClean="0"/>
              <a:t>(</a:t>
            </a:r>
            <a:r>
              <a:rPr lang="ru-RU" dirty="0" smtClean="0"/>
              <a:t> разный – разница</a:t>
            </a:r>
            <a:r>
              <a:rPr lang="en-US" dirty="0" smtClean="0"/>
              <a:t>)</a:t>
            </a:r>
            <a:endParaRPr lang="en-US" altLang="ru-RU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altLang="ru-RU" dirty="0" smtClean="0"/>
              <a:t>  -   </a:t>
            </a:r>
            <a:r>
              <a:rPr lang="en-US" altLang="ru-RU" u="sng" dirty="0" err="1" smtClean="0">
                <a:solidFill>
                  <a:schemeClr val="tx2">
                    <a:lumMod val="75000"/>
                  </a:schemeClr>
                </a:solidFill>
              </a:rPr>
              <a:t>ness</a:t>
            </a:r>
            <a:r>
              <a:rPr lang="en-US" altLang="ru-RU" u="sng" dirty="0" smtClean="0">
                <a:solidFill>
                  <a:srgbClr val="FF0000"/>
                </a:solidFill>
              </a:rPr>
              <a:t> </a:t>
            </a:r>
            <a:r>
              <a:rPr lang="en-US" altLang="ru-RU" dirty="0" smtClean="0"/>
              <a:t>– gentle</a:t>
            </a:r>
            <a:r>
              <a:rPr lang="ru-RU" altLang="ru-RU" dirty="0" smtClean="0">
                <a:latin typeface="Arial" charset="0"/>
              </a:rPr>
              <a:t> </a:t>
            </a:r>
            <a:r>
              <a:rPr lang="en-US" altLang="ru-RU" dirty="0" smtClean="0"/>
              <a:t>– gentle</a:t>
            </a:r>
            <a:r>
              <a:rPr lang="en-US" altLang="ru-RU" dirty="0" smtClean="0">
                <a:solidFill>
                  <a:schemeClr val="tx2">
                    <a:lumMod val="75000"/>
                  </a:schemeClr>
                </a:solidFill>
              </a:rPr>
              <a:t>ness</a:t>
            </a:r>
          </a:p>
          <a:p>
            <a:pPr>
              <a:buNone/>
            </a:pPr>
            <a:r>
              <a:rPr lang="en-US" altLang="ru-RU" dirty="0" smtClean="0">
                <a:solidFill>
                  <a:srgbClr val="FF0000"/>
                </a:solidFill>
              </a:rPr>
              <a:t>                 </a:t>
            </a:r>
            <a:r>
              <a:rPr lang="en-US" altLang="ru-RU" dirty="0" smtClean="0"/>
              <a:t>(</a:t>
            </a:r>
            <a:r>
              <a:rPr lang="ru-RU" dirty="0" smtClean="0"/>
              <a:t>нежный – нежность</a:t>
            </a:r>
            <a:r>
              <a:rPr lang="en-US" dirty="0" smtClean="0"/>
              <a:t>)</a:t>
            </a:r>
            <a:endParaRPr lang="en-US" altLang="ru-RU" dirty="0" smtClean="0"/>
          </a:p>
          <a:p>
            <a:pPr>
              <a:buNone/>
            </a:pPr>
            <a:r>
              <a:rPr lang="en-US" altLang="ru-RU" dirty="0" smtClean="0"/>
              <a:t>  -   </a:t>
            </a:r>
            <a:r>
              <a:rPr lang="en-US" altLang="ru-RU" u="sng" dirty="0" err="1" smtClean="0">
                <a:solidFill>
                  <a:schemeClr val="tx2">
                    <a:lumMod val="75000"/>
                  </a:schemeClr>
                </a:solidFill>
              </a:rPr>
              <a:t>ity</a:t>
            </a:r>
            <a:r>
              <a:rPr lang="ru-RU" altLang="ru-RU" u="sng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altLang="ru-RU" dirty="0" smtClean="0"/>
              <a:t>– sane – san</a:t>
            </a:r>
            <a:r>
              <a:rPr lang="en-US" altLang="ru-RU" dirty="0" smtClean="0">
                <a:solidFill>
                  <a:schemeClr val="tx2">
                    <a:lumMod val="75000"/>
                  </a:schemeClr>
                </a:solidFill>
              </a:rPr>
              <a:t>ity</a:t>
            </a:r>
          </a:p>
          <a:p>
            <a:pPr>
              <a:buNone/>
            </a:pPr>
            <a:r>
              <a:rPr lang="en-US" altLang="ru-RU" dirty="0" smtClean="0">
                <a:latin typeface="Gill Sans MT" pitchFamily="34" charset="0"/>
              </a:rPr>
              <a:t>                 (</a:t>
            </a:r>
            <a:r>
              <a:rPr lang="ru-RU" dirty="0" smtClean="0"/>
              <a:t>здравомыслящий – здравомыслие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i="1" dirty="0" smtClean="0">
                <a:latin typeface="Arial" pitchFamily="34" charset="0"/>
                <a:cs typeface="Arial" pitchFamily="34" charset="0"/>
              </a:rPr>
              <a:t> check your answers</a:t>
            </a:r>
            <a:br>
              <a:rPr lang="en-US" i="1" dirty="0" smtClean="0">
                <a:latin typeface="Arial" pitchFamily="34" charset="0"/>
                <a:cs typeface="Arial" pitchFamily="34" charset="0"/>
              </a:rPr>
            </a:br>
            <a:r>
              <a:rPr lang="en-US" i="1" dirty="0" smtClean="0">
                <a:latin typeface="Arial" pitchFamily="34" charset="0"/>
                <a:cs typeface="Arial" pitchFamily="34" charset="0"/>
              </a:rPr>
              <a:t>ex. 1 p. 36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3600" b="1" dirty="0" smtClean="0"/>
              <a:t>1 </a:t>
            </a:r>
            <a:r>
              <a:rPr lang="en-US" sz="3600" b="1" dirty="0" smtClean="0"/>
              <a:t>secr</a:t>
            </a:r>
            <a:r>
              <a:rPr lang="en-US" sz="3600" b="1" u="sng" dirty="0" smtClean="0">
                <a:solidFill>
                  <a:schemeClr val="bg2">
                    <a:lumMod val="50000"/>
                  </a:schemeClr>
                </a:solidFill>
              </a:rPr>
              <a:t>ecy</a:t>
            </a:r>
            <a:r>
              <a:rPr lang="en-US" sz="3600" b="1" dirty="0" smtClean="0"/>
              <a:t> (</a:t>
            </a:r>
            <a:r>
              <a:rPr lang="ru-RU" sz="3600" b="1" dirty="0" smtClean="0"/>
              <a:t>секретность)</a:t>
            </a:r>
          </a:p>
          <a:p>
            <a:r>
              <a:rPr lang="ru-RU" sz="3600" b="1" dirty="0" smtClean="0"/>
              <a:t>2 </a:t>
            </a:r>
            <a:r>
              <a:rPr lang="en-US" sz="3600" b="1" dirty="0" smtClean="0"/>
              <a:t>import</a:t>
            </a:r>
            <a:r>
              <a:rPr lang="en-US" sz="3600" b="1" u="sng" dirty="0" smtClean="0">
                <a:solidFill>
                  <a:schemeClr val="bg2">
                    <a:lumMod val="50000"/>
                  </a:schemeClr>
                </a:solidFill>
              </a:rPr>
              <a:t>ance</a:t>
            </a:r>
            <a:r>
              <a:rPr lang="en-US" sz="3600" b="1" dirty="0" smtClean="0"/>
              <a:t> (</a:t>
            </a:r>
            <a:r>
              <a:rPr lang="ru-RU" sz="3600" b="1" dirty="0" smtClean="0"/>
              <a:t>важность)</a:t>
            </a:r>
          </a:p>
          <a:p>
            <a:r>
              <a:rPr lang="ru-RU" sz="3600" b="1" dirty="0" smtClean="0"/>
              <a:t>3 </a:t>
            </a:r>
            <a:r>
              <a:rPr lang="en-US" sz="3600" b="1" dirty="0" smtClean="0"/>
              <a:t>kindn</a:t>
            </a:r>
            <a:r>
              <a:rPr lang="en-US" sz="3600" b="1" u="sng" dirty="0" smtClean="0">
                <a:solidFill>
                  <a:schemeClr val="bg2">
                    <a:lumMod val="50000"/>
                  </a:schemeClr>
                </a:solidFill>
              </a:rPr>
              <a:t>ess</a:t>
            </a:r>
            <a:r>
              <a:rPr lang="en-US" sz="3600" b="1" dirty="0" smtClean="0"/>
              <a:t> (</a:t>
            </a:r>
            <a:r>
              <a:rPr lang="ru-RU" sz="3600" b="1" dirty="0" smtClean="0"/>
              <a:t>доброта)</a:t>
            </a:r>
          </a:p>
          <a:p>
            <a:r>
              <a:rPr lang="ru-RU" sz="3600" b="1" dirty="0" smtClean="0"/>
              <a:t>4 </a:t>
            </a:r>
            <a:r>
              <a:rPr lang="en-US" sz="3600" b="1" dirty="0" smtClean="0"/>
              <a:t>pati</a:t>
            </a:r>
            <a:r>
              <a:rPr lang="en-US" sz="3600" b="1" u="sng" dirty="0" smtClean="0">
                <a:solidFill>
                  <a:schemeClr val="bg2">
                    <a:lumMod val="50000"/>
                  </a:schemeClr>
                </a:solidFill>
              </a:rPr>
              <a:t>ence</a:t>
            </a:r>
            <a:r>
              <a:rPr lang="en-US" sz="3600" b="1" dirty="0" smtClean="0"/>
              <a:t> (</a:t>
            </a:r>
            <a:r>
              <a:rPr lang="ru-RU" sz="3600" b="1" dirty="0" smtClean="0"/>
              <a:t>терпение)</a:t>
            </a:r>
          </a:p>
          <a:p>
            <a:r>
              <a:rPr lang="ru-RU" sz="3600" b="1" dirty="0" smtClean="0"/>
              <a:t>5 </a:t>
            </a:r>
            <a:r>
              <a:rPr lang="en-US" sz="3600" b="1" dirty="0" smtClean="0"/>
              <a:t>secu</a:t>
            </a:r>
            <a:r>
              <a:rPr lang="en-US" sz="3600" b="1" u="sng" dirty="0" smtClean="0">
                <a:solidFill>
                  <a:schemeClr val="bg2">
                    <a:lumMod val="50000"/>
                  </a:schemeClr>
                </a:solidFill>
              </a:rPr>
              <a:t>rity</a:t>
            </a:r>
            <a:r>
              <a:rPr lang="en-US" sz="3600" b="1" dirty="0" smtClean="0"/>
              <a:t> (</a:t>
            </a:r>
            <a:r>
              <a:rPr lang="ru-RU" sz="3600" b="1" dirty="0" smtClean="0"/>
              <a:t>безопасность)</a:t>
            </a:r>
          </a:p>
          <a:p>
            <a:r>
              <a:rPr lang="ru-RU" sz="3600" b="1" dirty="0" smtClean="0"/>
              <a:t>6 </a:t>
            </a:r>
            <a:r>
              <a:rPr lang="en-US" sz="3600" b="1" dirty="0" smtClean="0"/>
              <a:t>activ</a:t>
            </a:r>
            <a:r>
              <a:rPr lang="en-US" sz="3600" b="1" u="sng" dirty="0" smtClean="0">
                <a:solidFill>
                  <a:schemeClr val="bg2">
                    <a:lumMod val="50000"/>
                  </a:schemeClr>
                </a:solidFill>
              </a:rPr>
              <a:t>ity</a:t>
            </a:r>
            <a:r>
              <a:rPr lang="en-US" sz="3600" b="1" dirty="0" smtClean="0"/>
              <a:t> (</a:t>
            </a:r>
            <a:r>
              <a:rPr lang="ru-RU" sz="3600" b="1" dirty="0" smtClean="0"/>
              <a:t>активность)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i="1" dirty="0" smtClean="0">
                <a:latin typeface="Arial Black" pitchFamily="34" charset="0"/>
              </a:rPr>
              <a:t/>
            </a:r>
            <a:br>
              <a:rPr lang="ru-RU" altLang="ru-RU" i="1" dirty="0" smtClean="0">
                <a:latin typeface="Arial Black" pitchFamily="34" charset="0"/>
              </a:rPr>
            </a:br>
            <a:r>
              <a:rPr lang="ru-RU" altLang="ru-RU" i="1" dirty="0" smtClean="0">
                <a:latin typeface="Arial Black" pitchFamily="34" charset="0"/>
              </a:rPr>
              <a:t/>
            </a:r>
            <a:br>
              <a:rPr lang="ru-RU" altLang="ru-RU" i="1" dirty="0" smtClean="0">
                <a:latin typeface="Arial Black" pitchFamily="34" charset="0"/>
              </a:rPr>
            </a:br>
            <a:r>
              <a:rPr lang="ru-RU" altLang="ru-RU" i="1" dirty="0" smtClean="0">
                <a:latin typeface="Arial Black" pitchFamily="34" charset="0"/>
              </a:rPr>
              <a:t/>
            </a:r>
            <a:br>
              <a:rPr lang="ru-RU" altLang="ru-RU" i="1" dirty="0" smtClean="0">
                <a:latin typeface="Arial Black" pitchFamily="34" charset="0"/>
              </a:rPr>
            </a:br>
            <a:r>
              <a:rPr lang="ru-RU" altLang="ru-RU" i="1" dirty="0" smtClean="0">
                <a:latin typeface="Arial Black" pitchFamily="34" charset="0"/>
              </a:rPr>
              <a:t/>
            </a:r>
            <a:br>
              <a:rPr lang="ru-RU" altLang="ru-RU" i="1" dirty="0" smtClean="0">
                <a:latin typeface="Arial Black" pitchFamily="34" charset="0"/>
              </a:rPr>
            </a:br>
            <a:r>
              <a:rPr lang="ru-RU" altLang="ru-RU" i="1" dirty="0" smtClean="0">
                <a:latin typeface="Arial Black" pitchFamily="34" charset="0"/>
              </a:rPr>
              <a:t/>
            </a:r>
            <a:br>
              <a:rPr lang="ru-RU" altLang="ru-RU" i="1" dirty="0" smtClean="0">
                <a:latin typeface="Arial Black" pitchFamily="34" charset="0"/>
              </a:rPr>
            </a:br>
            <a:r>
              <a:rPr lang="ru-RU" altLang="ru-RU" i="1" dirty="0" smtClean="0">
                <a:latin typeface="Arial Black" pitchFamily="34" charset="0"/>
              </a:rPr>
              <a:t/>
            </a:r>
            <a:br>
              <a:rPr lang="ru-RU" altLang="ru-RU" i="1" dirty="0" smtClean="0">
                <a:latin typeface="Arial Black" pitchFamily="34" charset="0"/>
              </a:rPr>
            </a:br>
            <a:r>
              <a:rPr lang="en-US" altLang="ru-RU" i="1" dirty="0" smtClean="0">
                <a:latin typeface="Arial Black" pitchFamily="34" charset="0"/>
              </a:rPr>
              <a:t/>
            </a:r>
            <a:br>
              <a:rPr lang="en-US" altLang="ru-RU" i="1" dirty="0" smtClean="0">
                <a:latin typeface="Arial Black" pitchFamily="34" charset="0"/>
              </a:rPr>
            </a:br>
            <a:r>
              <a:rPr lang="en-US" altLang="ru-RU" i="1" dirty="0" smtClean="0">
                <a:latin typeface="Arial Black" pitchFamily="34" charset="0"/>
              </a:rPr>
              <a:t/>
            </a:r>
            <a:br>
              <a:rPr lang="en-US" altLang="ru-RU" i="1" dirty="0" smtClean="0">
                <a:latin typeface="Arial Black" pitchFamily="34" charset="0"/>
              </a:rPr>
            </a:br>
            <a:r>
              <a:rPr lang="en-US" altLang="ru-RU" i="1" dirty="0" smtClean="0">
                <a:latin typeface="Arial Black" pitchFamily="34" charset="0"/>
              </a:rPr>
              <a:t/>
            </a:r>
            <a:br>
              <a:rPr lang="en-US" altLang="ru-RU" i="1" dirty="0" smtClean="0">
                <a:latin typeface="Arial Black" pitchFamily="34" charset="0"/>
              </a:rPr>
            </a:br>
            <a:r>
              <a:rPr lang="en-US" altLang="ru-RU" i="1" dirty="0" smtClean="0">
                <a:latin typeface="Arial Black" pitchFamily="34" charset="0"/>
              </a:rPr>
              <a:t/>
            </a:r>
            <a:br>
              <a:rPr lang="en-US" altLang="ru-RU" i="1" dirty="0" smtClean="0">
                <a:latin typeface="Arial Black" pitchFamily="34" charset="0"/>
              </a:rPr>
            </a:br>
            <a:r>
              <a:rPr lang="en-US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Make</a:t>
            </a:r>
            <a:r>
              <a:rPr lang="en-US" altLang="ru-RU" dirty="0" smtClean="0">
                <a:latin typeface="Arial" charset="0"/>
                <a:cs typeface="Arial" charset="0"/>
              </a:rPr>
              <a:t> </a:t>
            </a:r>
            <a:r>
              <a:rPr lang="en-US" altLang="ru-RU" b="1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of </a:t>
            </a:r>
            <a:r>
              <a:rPr lang="ru-RU" altLang="ru-RU" b="1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- </a:t>
            </a:r>
            <a:r>
              <a:rPr lang="en-US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think about</a:t>
            </a:r>
            <a:r>
              <a:rPr lang="en-US" altLang="ru-RU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/>
            </a:r>
            <a:br>
              <a:rPr lang="en-US" altLang="ru-RU" dirty="0" smtClean="0">
                <a:solidFill>
                  <a:srgbClr val="C00000"/>
                </a:solidFill>
                <a:latin typeface="Arial" charset="0"/>
                <a:cs typeface="Arial" charset="0"/>
              </a:rPr>
            </a:br>
            <a:endParaRPr lang="ru-RU" altLang="ru-RU" i="1" dirty="0" smtClean="0">
              <a:solidFill>
                <a:srgbClr val="C00000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714488"/>
            <a:ext cx="7410319" cy="444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7467600" cy="1143000"/>
          </a:xfrm>
        </p:spPr>
        <p:txBody>
          <a:bodyPr/>
          <a:lstStyle/>
          <a:p>
            <a:pPr eaLnBrk="1" hangingPunct="1"/>
            <a:r>
              <a:rPr lang="ru-RU" altLang="ru-RU" dirty="0" smtClean="0">
                <a:latin typeface="Arial" charset="0"/>
                <a:cs typeface="Arial" charset="0"/>
              </a:rPr>
              <a:t>      </a:t>
            </a:r>
            <a:r>
              <a:rPr lang="en-US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Make </a:t>
            </a:r>
            <a:r>
              <a:rPr lang="en-US" altLang="ru-RU" b="1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off with</a:t>
            </a:r>
            <a:r>
              <a:rPr lang="ru-RU" altLang="ru-RU" b="1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ru-RU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- </a:t>
            </a:r>
            <a:r>
              <a:rPr lang="en-US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stole and run away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User\Downloads\Без названия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571612"/>
            <a:ext cx="6786610" cy="4857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467600" cy="1143000"/>
          </a:xfrm>
        </p:spPr>
        <p:txBody>
          <a:bodyPr/>
          <a:lstStyle/>
          <a:p>
            <a:pPr algn="ctr"/>
            <a:r>
              <a:rPr lang="en-US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Make </a:t>
            </a:r>
            <a:r>
              <a:rPr lang="en-US" altLang="ru-RU" b="1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out</a:t>
            </a:r>
            <a:r>
              <a:rPr lang="ru-RU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- </a:t>
            </a:r>
            <a:r>
              <a:rPr lang="en-US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see clearly</a:t>
            </a:r>
            <a:endParaRPr lang="ru-RU" dirty="0"/>
          </a:p>
        </p:txBody>
      </p:sp>
      <p:pic>
        <p:nvPicPr>
          <p:cNvPr id="3" name="Picture 2" descr="C:\Users\User\Downloads\blisoruko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643050"/>
            <a:ext cx="7072362" cy="4937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143000"/>
          </a:xfrm>
        </p:spPr>
        <p:txBody>
          <a:bodyPr/>
          <a:lstStyle/>
          <a:p>
            <a:pPr algn="ctr"/>
            <a:r>
              <a:rPr lang="en-US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Make </a:t>
            </a:r>
            <a:r>
              <a:rPr lang="en-US" altLang="ru-RU" b="1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up</a:t>
            </a:r>
            <a:r>
              <a:rPr lang="ru-RU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–  </a:t>
            </a:r>
            <a:r>
              <a:rPr lang="en-US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inventing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User\Downloads\Без названия (1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357298"/>
            <a:ext cx="7215238" cy="464347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Make </a:t>
            </a:r>
            <a:r>
              <a:rPr lang="en-US" altLang="ru-RU" b="1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up for</a:t>
            </a:r>
            <a:r>
              <a:rPr lang="ru-RU" altLang="ru-RU" b="1" dirty="0" smtClean="0">
                <a:solidFill>
                  <a:schemeClr val="bg2">
                    <a:lumMod val="50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ru-RU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- </a:t>
            </a:r>
            <a:r>
              <a:rPr lang="en-US" altLang="ru-RU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compensate for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Picture 2" descr="C:\Users\User\Downloads\Без названия (2)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00174"/>
            <a:ext cx="7286676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133</TotalTime>
  <Words>200</Words>
  <PresentationFormat>Экран (4:3)</PresentationFormat>
  <Paragraphs>56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Эркер</vt:lpstr>
      <vt:lpstr>Spotlight 9 Module 2f English in Use</vt:lpstr>
      <vt:lpstr>Lesson plan</vt:lpstr>
      <vt:lpstr>Word formation </vt:lpstr>
      <vt:lpstr> check your answers ex. 1 p. 36</vt:lpstr>
      <vt:lpstr>          Make of - think about </vt:lpstr>
      <vt:lpstr>      Make off with - stole and run away</vt:lpstr>
      <vt:lpstr>Make out - see clearly</vt:lpstr>
      <vt:lpstr>Make up –  inventing</vt:lpstr>
      <vt:lpstr>Make up for - compensate for</vt:lpstr>
      <vt:lpstr>check your answers ex. 2 p. 36</vt:lpstr>
      <vt:lpstr>Prepositions ex. 3 p.36</vt:lpstr>
      <vt:lpstr>Words often confused</vt:lpstr>
      <vt:lpstr>Words often confused</vt:lpstr>
      <vt:lpstr>Words often confused</vt:lpstr>
      <vt:lpstr>Homework  ex. 5 p.36 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Spotlight 9 Module 2f English in Use</dc:title>
  <dc:creator>User</dc:creator>
  <cp:lastModifiedBy>Пользователь Windows</cp:lastModifiedBy>
  <cp:revision>12</cp:revision>
  <dcterms:created xsi:type="dcterms:W3CDTF">2021-10-31T10:59:46Z</dcterms:created>
  <dcterms:modified xsi:type="dcterms:W3CDTF">2021-10-31T13:23:00Z</dcterms:modified>
</cp:coreProperties>
</file>