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9"/>
  </p:notesMasterIdLst>
  <p:sldIdLst>
    <p:sldId id="284" r:id="rId3"/>
    <p:sldId id="259" r:id="rId4"/>
    <p:sldId id="287" r:id="rId5"/>
    <p:sldId id="286" r:id="rId6"/>
    <p:sldId id="256" r:id="rId7"/>
    <p:sldId id="257" r:id="rId8"/>
    <p:sldId id="280" r:id="rId10"/>
    <p:sldId id="258" r:id="rId11"/>
    <p:sldId id="262" r:id="rId12"/>
    <p:sldId id="264" r:id="rId13"/>
    <p:sldId id="265" r:id="rId14"/>
    <p:sldId id="266" r:id="rId15"/>
    <p:sldId id="267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8" r:id="rId28"/>
    <p:sldId id="291" r:id="rId29"/>
    <p:sldId id="289" r:id="rId30"/>
    <p:sldId id="290" r:id="rId31"/>
    <p:sldId id="283" r:id="rId3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7E7"/>
    <a:srgbClr val="FFF3F3"/>
    <a:srgbClr val="FEFEFE"/>
    <a:srgbClr val="FFFFFF"/>
    <a:srgbClr val="FFE1FF"/>
    <a:srgbClr val="FFCCFF"/>
    <a:srgbClr val="AB0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3" d="100"/>
          <a:sy n="73" d="100"/>
        </p:scale>
        <p:origin x="147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200"/>
            </a:lvl1pPr>
          </a:lstStyle>
          <a:p>
            <a:endParaRPr lang="en-US" alt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/>
            </a:lvl1pPr>
          </a:lstStyle>
          <a:p>
            <a:endParaRPr lang="en-US" altLang="ru-RU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ru-RU"/>
              <a:t>Click to edit Master text styles</a:t>
            </a:r>
            <a:endParaRPr lang="en-US" altLang="ru-RU"/>
          </a:p>
          <a:p>
            <a:pPr lvl="1"/>
            <a:r>
              <a:rPr lang="en-US" altLang="ru-RU"/>
              <a:t>Second level</a:t>
            </a:r>
            <a:endParaRPr lang="en-US" altLang="ru-RU"/>
          </a:p>
          <a:p>
            <a:pPr lvl="2"/>
            <a:r>
              <a:rPr lang="en-US" altLang="ru-RU"/>
              <a:t>Third level</a:t>
            </a:r>
            <a:endParaRPr lang="en-US" altLang="ru-RU"/>
          </a:p>
          <a:p>
            <a:pPr lvl="3"/>
            <a:r>
              <a:rPr lang="en-US" altLang="ru-RU"/>
              <a:t>Fourth level</a:t>
            </a:r>
            <a:endParaRPr lang="en-US" altLang="ru-RU"/>
          </a:p>
          <a:p>
            <a:pPr lvl="4"/>
            <a:r>
              <a:rPr lang="en-US" altLang="ru-RU"/>
              <a:t>Fifth level</a:t>
            </a:r>
            <a:endParaRPr lang="en-US" alt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>
              <a:defRPr sz="1200"/>
            </a:lvl1pPr>
          </a:lstStyle>
          <a:p>
            <a:endParaRPr lang="en-US" alt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FCAD6EE5-F275-4BE6-B614-6E21D71E3A17}" type="slidenum">
              <a:rPr lang="en-US" altLang="ru-RU"/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AD6EE5-F275-4BE6-B614-6E21D71E3A17}" type="slidenum">
              <a:rPr lang="en-US" altLang="ru-RU" smtClean="0"/>
            </a:fld>
            <a:endParaRPr lang="en-US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ru-RU" altLang="ru-RU" noProof="0"/>
              <a:t>Образец заголовка</a:t>
            </a:r>
            <a:endParaRPr lang="en-US" altLang="ru-RU" noProof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4000"/>
            </a:lvl1pPr>
          </a:lstStyle>
          <a:p>
            <a:pPr lvl="0"/>
            <a:r>
              <a:rPr lang="ru-RU" altLang="ru-RU" noProof="0"/>
              <a:t>Образец подзаголовка</a:t>
            </a:r>
            <a:endParaRPr lang="en-US" altLang="ru-RU" noProof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sz="1600">
                <a:latin typeface="+mn-lt"/>
              </a:defRPr>
            </a:lvl1pPr>
          </a:lstStyle>
          <a:p>
            <a:fld id="{0B8E5F6C-C887-46B6-9DCD-04F88C44BC70}" type="datetime1">
              <a:rPr lang="en-US" altLang="ru-RU" smtClean="0"/>
            </a:fld>
            <a:endParaRPr lang="en-US" altLang="ru-RU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z="1600"/>
            </a:lvl1pPr>
          </a:lstStyle>
          <a:p>
            <a:r>
              <a:rPr lang="en-US" altLang="ru-RU"/>
              <a:t>copyright 2006 www.brainybetty.com ALL RIGHTS RESERVED.</a:t>
            </a:r>
            <a:endParaRPr lang="en-US" altLang="ru-RU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z="1600"/>
            </a:lvl1pPr>
          </a:lstStyle>
          <a:p>
            <a:fld id="{E51C953C-47F4-436C-BE6D-5F26DD9597DB}" type="slidenum">
              <a:rPr lang="en-US" altLang="ru-RU"/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5A777E-2E17-486F-BC47-DCF62DD81A6C}" type="datetime1">
              <a:rPr lang="en-US" altLang="ru-RU" smtClean="0"/>
            </a:fld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copyright 2006 www.brainybetty.com ALL RIGHTS RESERVED.</a:t>
            </a:r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7FDDA4-3828-402A-8049-81385CB2077E}" type="slidenum">
              <a:rPr lang="en-US" altLang="ru-RU"/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E9B4D0-B747-4429-8145-24941BA19FD5}" type="datetime1">
              <a:rPr lang="en-US" altLang="ru-RU" smtClean="0"/>
            </a:fld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copyright 2006 www.brainybetty.com ALL RIGHTS RESERVED.</a:t>
            </a:r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EAA953-A90D-4FEA-97D3-AE7600925641}" type="slidenum">
              <a:rPr lang="en-US" altLang="ru-RU"/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683D97-1105-4D25-BF89-5168E1140D4D}" type="datetime1">
              <a:rPr lang="en-US" altLang="ru-RU" smtClean="0"/>
            </a:fld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copyright 2006 www.brainybetty.com ALL RIGHTS RESERVED.</a:t>
            </a:r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5E630-D73C-4F4C-9795-2C52C37837A6}" type="slidenum">
              <a:rPr lang="en-US" altLang="ru-RU"/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31970F6-14CA-4BE4-9556-2DC6285B1A35}" type="datetime1">
              <a:rPr lang="en-US" altLang="ru-RU" smtClean="0"/>
            </a:fld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copyright 2006 www.brainybetty.com ALL RIGHTS RESERVED.</a:t>
            </a:r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447F73-D0AE-4E0A-A2B4-6AA59CC26E39}" type="slidenum">
              <a:rPr lang="en-US" altLang="ru-RU"/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C2ADA76-1F3F-4247-B637-1B59C35AD5BA}" type="datetime1">
              <a:rPr lang="en-US" altLang="ru-RU" smtClean="0"/>
            </a:fld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copyright 2006 www.brainybetty.com ALL RIGHTS RESERVED.</a:t>
            </a:r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56D8D7-7750-4A15-92E8-E564125BBCB9}" type="slidenum">
              <a:rPr lang="en-US" altLang="ru-RU"/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91FC59-D60A-4594-85FF-CCD0D86B82F7}" type="datetime1">
              <a:rPr lang="en-US" altLang="ru-RU" smtClean="0"/>
            </a:fld>
            <a:endParaRPr lang="en-US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copyright 2006 www.brainybetty.com ALL RIGHTS RESERVED.</a:t>
            </a:r>
            <a:endParaRPr lang="en-US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ABB207-EDA1-4928-92D2-47F32CF29023}" type="slidenum">
              <a:rPr lang="en-US" altLang="ru-RU"/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EAB860-F2A6-45EC-9E50-0A963AA6267F}" type="datetime1">
              <a:rPr lang="en-US" altLang="ru-RU" smtClean="0"/>
            </a:fld>
            <a:endParaRPr lang="en-US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copyright 2006 www.brainybetty.com ALL RIGHTS RESERVED.</a:t>
            </a:r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DC62AD-23E9-4684-AC8E-77F32C746A42}" type="slidenum">
              <a:rPr lang="en-US" altLang="ru-RU"/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EBBC753-5AC3-4158-BAED-ABD46DA49EAB}" type="datetime1">
              <a:rPr lang="en-US" altLang="ru-RU" smtClean="0"/>
            </a:fld>
            <a:endParaRPr lang="en-US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copyright 2006 www.brainybetty.com ALL RIGHTS RESERVED.</a:t>
            </a:r>
            <a:endParaRPr lang="en-US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27EE4D-FC83-4962-A118-749FEF5666F6}" type="slidenum">
              <a:rPr lang="en-US" altLang="ru-RU"/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3177601-D24E-4B39-BA89-5B6A9DC707B2}" type="datetime1">
              <a:rPr lang="en-US" altLang="ru-RU" smtClean="0"/>
            </a:fld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copyright 2006 www.brainybetty.com ALL RIGHTS RESERVED.</a:t>
            </a:r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05E02A-EA1E-4AFD-AB6C-9D1EFB6E4464}" type="slidenum">
              <a:rPr lang="en-US" altLang="ru-RU"/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7FA39C8-AB30-46B5-835C-9524C6D1784A}" type="datetime1">
              <a:rPr lang="en-US" altLang="ru-RU" smtClean="0"/>
            </a:fld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copyright 2006 www.brainybetty.com ALL RIGHTS RESERVED.</a:t>
            </a:r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D6D824-3AFB-4574-B679-BA15AB7069F9}" type="slidenum">
              <a:rPr lang="en-US" altLang="ru-RU"/>
            </a:fld>
            <a:endParaRPr lang="en-US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ru-RU" altLang="ru-RU"/>
              <a:t>Образец текста</a:t>
            </a:r>
            <a:endParaRPr lang="ru-RU" altLang="ru-RU"/>
          </a:p>
          <a:p>
            <a:pPr lvl="1"/>
            <a:r>
              <a:rPr lang="ru-RU" altLang="ru-RU"/>
              <a:t>Второй уровень</a:t>
            </a:r>
            <a:endParaRPr lang="ru-RU" altLang="ru-RU"/>
          </a:p>
          <a:p>
            <a:pPr lvl="2"/>
            <a:r>
              <a:rPr lang="ru-RU" altLang="ru-RU"/>
              <a:t>Третий уровень</a:t>
            </a:r>
            <a:endParaRPr lang="ru-RU" altLang="ru-RU"/>
          </a:p>
          <a:p>
            <a:pPr lvl="3"/>
            <a:r>
              <a:rPr lang="ru-RU" altLang="ru-RU"/>
              <a:t>Четвертый уровень</a:t>
            </a:r>
            <a:endParaRPr lang="ru-RU" altLang="ru-RU"/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13525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200"/>
            </a:lvl1pPr>
          </a:lstStyle>
          <a:p>
            <a:fld id="{3692C4F8-9362-43E8-898C-D21CB00E3711}" type="datetime1">
              <a:rPr lang="en-US" altLang="ru-RU" smtClean="0"/>
            </a:fld>
            <a:endParaRPr lang="en-US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09800" y="6629400"/>
            <a:ext cx="5105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latin typeface="+mn-lt"/>
              </a:defRPr>
            </a:lvl1pPr>
          </a:lstStyle>
          <a:p>
            <a:r>
              <a:rPr lang="en-US" altLang="ru-RU"/>
              <a:t>copyright 2006 www.brainybetty.com ALL RIGHTS RESERVED.</a:t>
            </a:r>
            <a:endParaRPr lang="en-US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13525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latin typeface="+mn-lt"/>
              </a:defRPr>
            </a:lvl1pPr>
          </a:lstStyle>
          <a:p>
            <a:fld id="{859A997E-24D9-43B7-896B-FB98037A1980}" type="slidenum">
              <a:rPr lang="en-US" altLang="ru-RU"/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ndy" pitchFamily="66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ndy" pitchFamily="66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ndy" pitchFamily="66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ndy" pitchFamily="66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ndy" pitchFamily="66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ndy" pitchFamily="66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ndy" pitchFamily="66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ndy" pitchFamily="66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9.jpeg"/><Relationship Id="rId1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hyperlink" Target="http://comerecommended.com/affordable-care-for-college-students-is-it-possible/" TargetMode="External"/><Relationship Id="rId8" Type="http://schemas.openxmlformats.org/officeDocument/2006/relationships/hyperlink" Target="http://www.8cn.tv/content/sdcc-chuck-palahnuik-announces-fight-club-sequel-graphic-novel-format" TargetMode="External"/><Relationship Id="rId7" Type="http://schemas.openxmlformats.org/officeDocument/2006/relationships/hyperlink" Target="http://www.tiuli.com/track_info.asp?lng=eng&amp;track_id=44" TargetMode="External"/><Relationship Id="rId6" Type="http://schemas.openxmlformats.org/officeDocument/2006/relationships/hyperlink" Target="http://chrisankele.com/" TargetMode="External"/><Relationship Id="rId5" Type="http://schemas.openxmlformats.org/officeDocument/2006/relationships/hyperlink" Target="http://www.smarta.com/smartastart2013/idea/" TargetMode="External"/><Relationship Id="rId4" Type="http://schemas.openxmlformats.org/officeDocument/2006/relationships/hyperlink" Target="http://www.hudsonveterinaryhospital.com/services/emergency-services/" TargetMode="External"/><Relationship Id="rId3" Type="http://schemas.openxmlformats.org/officeDocument/2006/relationships/hyperlink" Target="http://www.dayjob.com/content/veterinary-science-degree-855.htm" TargetMode="External"/><Relationship Id="rId22" Type="http://schemas.openxmlformats.org/officeDocument/2006/relationships/slideLayout" Target="../slideLayouts/slideLayout2.xml"/><Relationship Id="rId21" Type="http://schemas.openxmlformats.org/officeDocument/2006/relationships/hyperlink" Target="http://www.brainybetty.com/NotebookBacks2006/Notebook_Backgrounds.htm" TargetMode="External"/><Relationship Id="rId20" Type="http://schemas.openxmlformats.org/officeDocument/2006/relationships/hyperlink" Target="http://74211.com/romantic-pics-couple-meeting-at-train-station-hugging-each-other/" TargetMode="External"/><Relationship Id="rId2" Type="http://schemas.openxmlformats.org/officeDocument/2006/relationships/hyperlink" Target="http://authenticclaritycoaching.com/blame-game/" TargetMode="External"/><Relationship Id="rId19" Type="http://schemas.openxmlformats.org/officeDocument/2006/relationships/hyperlink" Target="http://www.timeprep.me/cfa-exam-results/" TargetMode="External"/><Relationship Id="rId18" Type="http://schemas.openxmlformats.org/officeDocument/2006/relationships/hyperlink" Target="http://theconversation.com/mondays-medical-myth-feed-a-cold-starve-a-fever-13661" TargetMode="External"/><Relationship Id="rId17" Type="http://schemas.openxmlformats.org/officeDocument/2006/relationships/hyperlink" Target="http://www.topnews.in/light/people/steven-spielberg?page=1" TargetMode="External"/><Relationship Id="rId16" Type="http://schemas.openxmlformats.org/officeDocument/2006/relationships/hyperlink" Target="http://irez.me/2012/03/31/the-minority-report-on-saveme-oh/" TargetMode="External"/><Relationship Id="rId15" Type="http://schemas.openxmlformats.org/officeDocument/2006/relationships/hyperlink" Target="http://kids.idshungary.com/street_wise/content/" TargetMode="External"/><Relationship Id="rId14" Type="http://schemas.openxmlformats.org/officeDocument/2006/relationships/hyperlink" Target="http://royaltutorial.com/haunted-house-photomanipulation/" TargetMode="External"/><Relationship Id="rId13" Type="http://schemas.openxmlformats.org/officeDocument/2006/relationships/hyperlink" Target="http://westkarana.com/index.php/2012/10/23/pirate101-a-mysterious-map/" TargetMode="External"/><Relationship Id="rId12" Type="http://schemas.openxmlformats.org/officeDocument/2006/relationships/hyperlink" Target="http://obscurendure.blogspot.ru/2012/01/review-julias-eyes-2010-dir-guillem.html" TargetMode="External"/><Relationship Id="rId11" Type="http://schemas.openxmlformats.org/officeDocument/2006/relationships/hyperlink" Target="http://madmikesamerica.com/2013/08/inside-the-stephen-king-family/" TargetMode="External"/><Relationship Id="rId10" Type="http://schemas.openxmlformats.org/officeDocument/2006/relationships/hyperlink" Target="http://www.eckington.net/launchpad/problem.html" TargetMode="External"/><Relationship Id="rId1" Type="http://schemas.openxmlformats.org/officeDocument/2006/relationships/hyperlink" Target="http://www.huffingtonpost.com/2013/11/07/story_n_4232112.htm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E630-D73C-4F4C-9795-2C52C37837A6}" type="slidenum">
              <a:rPr lang="en-US" altLang="ru-RU" smtClean="0"/>
            </a:fld>
            <a:endParaRPr lang="en-US" alt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404664"/>
            <a:ext cx="8136904" cy="5976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6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Spotlight 9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16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Module 3. See it to believe it.</a:t>
            </a:r>
            <a:endParaRPr lang="en-US" sz="16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3f. English in Use. </a:t>
            </a:r>
            <a:endParaRPr lang="ru-RU" sz="16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Phrasal Verbs</a:t>
            </a:r>
            <a:r>
              <a:rPr lang="ru-RU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sz="16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sz="16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925438"/>
            <a:ext cx="8532440" cy="5229325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think I’m coming _______ something. I have a temperature.</a:t>
            </a:r>
            <a:endParaRPr lang="en-US" sz="4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800" b="1" dirty="0">
                <a:solidFill>
                  <a:srgbClr val="C00000"/>
                </a:solidFill>
              </a:rPr>
              <a:t>             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E630-D73C-4F4C-9795-2C52C37837A6}" type="slidenum">
              <a:rPr lang="en-US" altLang="ru-RU" smtClean="0"/>
            </a:fld>
            <a:endParaRPr lang="en-US" alt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732240" y="966912"/>
            <a:ext cx="2232248" cy="7338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C00000"/>
                </a:solidFill>
              </a:rPr>
              <a:t>down with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9218" name="Picture 2" descr="C:\Users\Helen\Desktop\Фразовые глаголы\sick-puppy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212976"/>
            <a:ext cx="2719586" cy="27195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Helen\Desktop\Фразовые глаголы\pic_veterinary_science_degre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902" y="3212976"/>
            <a:ext cx="4128349" cy="27392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124744"/>
            <a:ext cx="8229600" cy="5030019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 came ________ a great idea for the story.</a:t>
            </a:r>
            <a:endParaRPr lang="en-US" sz="4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800" b="1" dirty="0">
                <a:solidFill>
                  <a:srgbClr val="C00000"/>
                </a:solidFill>
              </a:rPr>
              <a:t>             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E630-D73C-4F4C-9795-2C52C37837A6}" type="slidenum">
              <a:rPr lang="en-US" altLang="ru-RU" smtClean="0"/>
            </a:fld>
            <a:endParaRPr lang="en-US" alt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593976" y="1124744"/>
            <a:ext cx="2664296" cy="7338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C00000"/>
                </a:solidFill>
              </a:rPr>
              <a:t>up with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10242" name="Picture 2" descr="C:\Users\Helen\Desktop\Фразовые глаголы\how to come up with a good business idea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482" y="3387291"/>
            <a:ext cx="4846812" cy="2664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Helen\Desktop\Фразовые глаголы\lightbulb_idea-150x1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387291"/>
            <a:ext cx="2664296" cy="2664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836712"/>
            <a:ext cx="8229600" cy="5318051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Dave came ______ a secret passage in the castle.</a:t>
            </a:r>
            <a:endParaRPr lang="en-US" sz="4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800" b="1" dirty="0">
                <a:solidFill>
                  <a:srgbClr val="C00000"/>
                </a:solidFill>
              </a:rPr>
              <a:t>             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E630-D73C-4F4C-9795-2C52C37837A6}" type="slidenum">
              <a:rPr lang="en-US" altLang="ru-RU" smtClean="0"/>
            </a:fld>
            <a:endParaRPr lang="en-US" alt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491267" y="836712"/>
            <a:ext cx="2664296" cy="7338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C00000"/>
                </a:solidFill>
              </a:rPr>
              <a:t>across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11266" name="Picture 2" descr="C:\Users\Helen\Desktop\Фразовые глаголы\pir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780928"/>
            <a:ext cx="4559300" cy="3416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4" grpId="1"/>
      <p:bldP spid="14" grpId="2"/>
      <p:bldP spid="14" grpId="3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980728"/>
            <a:ext cx="7869559" cy="5174035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 new novel has just come ______</a:t>
            </a:r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800" b="1" dirty="0">
                <a:solidFill>
                  <a:srgbClr val="C00000"/>
                </a:solidFill>
              </a:rPr>
              <a:t>             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E630-D73C-4F4C-9795-2C52C37837A6}" type="slidenum">
              <a:rPr lang="en-US" altLang="ru-RU" smtClean="0"/>
            </a:fld>
            <a:endParaRPr lang="en-US" alt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059832" y="1700808"/>
            <a:ext cx="2664296" cy="7338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C00000"/>
                </a:solidFill>
              </a:rPr>
              <a:t>out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12290" name="Picture 2" descr="C:\Users\Helen\Desktop\Фразовые глаголы\palahnuikcomiccon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996952"/>
            <a:ext cx="5948669" cy="31171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908720"/>
            <a:ext cx="7869559" cy="5246043"/>
          </a:xfrm>
          <a:ln>
            <a:noFill/>
          </a:ln>
        </p:spPr>
        <p:txBody>
          <a:bodyPr/>
          <a:lstStyle/>
          <a:p>
            <a:pPr marL="0" lvl="0" indent="0">
              <a:buNone/>
            </a:pPr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came _________ a bad cold yesterday.</a:t>
            </a:r>
            <a:endParaRPr lang="ru-RU" sz="4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800" b="1" dirty="0">
                <a:solidFill>
                  <a:srgbClr val="C00000"/>
                </a:solidFill>
              </a:rPr>
              <a:t>           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E630-D73C-4F4C-9795-2C52C37837A6}" type="slidenum">
              <a:rPr lang="en-US" altLang="ru-RU" smtClean="0"/>
            </a:fld>
            <a:endParaRPr lang="en-US" alt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337206" y="890340"/>
            <a:ext cx="3168352" cy="7338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C00000"/>
                </a:solidFill>
              </a:rPr>
              <a:t>down with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Helen\Desktop\Фразовые глаголы_\bigstock-young-teenage-woman-is-sick-in-22224359-300x212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020" y="2636912"/>
            <a:ext cx="5070260" cy="35829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877671" cy="5174035"/>
          </a:xfrm>
          <a:ln>
            <a:noFill/>
          </a:ln>
        </p:spPr>
        <p:txBody>
          <a:bodyPr/>
          <a:lstStyle/>
          <a:p>
            <a:pPr marL="0" lvl="0" indent="0">
              <a:buNone/>
            </a:pPr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 came _______ a great idea for solving the problem.</a:t>
            </a:r>
            <a:endParaRPr lang="ru-RU" sz="4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800" b="1" dirty="0">
                <a:solidFill>
                  <a:srgbClr val="C00000"/>
                </a:solidFill>
              </a:rPr>
              <a:t>          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E630-D73C-4F4C-9795-2C52C37837A6}" type="slidenum">
              <a:rPr lang="en-US" altLang="ru-RU" smtClean="0"/>
            </a:fld>
            <a:endParaRPr lang="en-US" alt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571776" y="1021656"/>
            <a:ext cx="3168352" cy="7338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C00000"/>
                </a:solidFill>
              </a:rPr>
              <a:t>up with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7170" name="Picture 2" descr="C:\Users\Helen\Desktop\Фразовые глаголы\little-problem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060" y="2996952"/>
            <a:ext cx="2540000" cy="3632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980728"/>
            <a:ext cx="8517631" cy="5174035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Stephen King’s new book has just come _______</a:t>
            </a:r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ru-RU" sz="4800" dirty="0"/>
          </a:p>
          <a:p>
            <a:pPr marL="0" indent="0">
              <a:buNone/>
            </a:pPr>
            <a:r>
              <a:rPr lang="en-US" sz="4800" b="1" dirty="0">
                <a:solidFill>
                  <a:srgbClr val="C00000"/>
                </a:solidFill>
              </a:rPr>
              <a:t>          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E630-D73C-4F4C-9795-2C52C37837A6}" type="slidenum">
              <a:rPr lang="en-US" altLang="ru-RU" smtClean="0"/>
            </a:fld>
            <a:endParaRPr lang="en-US" alt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693160" y="1712516"/>
            <a:ext cx="2124236" cy="7338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C00000"/>
                </a:solidFill>
              </a:rPr>
              <a:t>out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1027" name="Picture 3" descr="C:\Users\Helen\Desktop\Фразовые глаголы\01-Stephen-King-Rags-to-Riches-Celebs-1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852936"/>
            <a:ext cx="5981700" cy="35337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764704"/>
            <a:ext cx="8661647" cy="5390059"/>
          </a:xfrm>
          <a:ln>
            <a:noFill/>
          </a:ln>
        </p:spPr>
        <p:txBody>
          <a:bodyPr/>
          <a:lstStyle/>
          <a:p>
            <a:pPr marL="0" lvl="0" indent="0">
              <a:buNone/>
            </a:pPr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soon as I stepped into the creepy house, a strange feeling came _______ me.</a:t>
            </a:r>
            <a:endParaRPr lang="ru-RU" sz="4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800" b="1" dirty="0">
                <a:solidFill>
                  <a:srgbClr val="C00000"/>
                </a:solidFill>
              </a:rPr>
              <a:t>          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E630-D73C-4F4C-9795-2C52C37837A6}" type="slidenum">
              <a:rPr lang="en-US" altLang="ru-RU" smtClean="0"/>
            </a:fld>
            <a:endParaRPr lang="en-US" alt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788024" y="2204864"/>
            <a:ext cx="2124236" cy="7338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C00000"/>
                </a:solidFill>
              </a:rPr>
              <a:t>over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Helen\Desktop\Фразовые глаголы_\Julias-Eyes-Film-Review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496" y="3946827"/>
            <a:ext cx="4887056" cy="32498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980728"/>
            <a:ext cx="7869559" cy="5174035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Alan came ________ a mysterious map in his grandmother’s house.</a:t>
            </a:r>
            <a:endParaRPr lang="ru-RU" sz="4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ru-RU" sz="48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E630-D73C-4F4C-9795-2C52C37837A6}" type="slidenum">
              <a:rPr lang="en-US" altLang="ru-RU" smtClean="0"/>
            </a:fld>
            <a:endParaRPr lang="en-US" alt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759424" y="980728"/>
            <a:ext cx="2304256" cy="7338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C00000"/>
                </a:solidFill>
              </a:rPr>
              <a:t>across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9218" name="Picture 2" descr="C:\Users\Helen\Desktop\Фразовые глаголы\IMG_7463-480x360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660" y="3299538"/>
            <a:ext cx="4392488" cy="32943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908720"/>
            <a:ext cx="8157591" cy="4669979"/>
          </a:xfrm>
          <a:ln>
            <a:noFill/>
          </a:ln>
        </p:spPr>
        <p:txBody>
          <a:bodyPr/>
          <a:lstStyle/>
          <a:p>
            <a:pPr marL="0" lvl="0" indent="0">
              <a:buNone/>
            </a:pP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was Will who came _______ the idea of going into the haunted hous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</a:rPr>
              <a:t>e.</a:t>
            </a:r>
            <a:endParaRPr lang="ru-RU" sz="48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sz="48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E630-D73C-4F4C-9795-2C52C37837A6}" type="slidenum">
              <a:rPr lang="en-US" altLang="ru-RU" smtClean="0"/>
            </a:fld>
            <a:endParaRPr lang="en-US" alt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27584" y="1644700"/>
            <a:ext cx="2676624" cy="7338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C00000"/>
                </a:solidFill>
              </a:rPr>
              <a:t>up with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3074" name="Picture 2" descr="C:\Users\Helen\Desktop\Фразовые глаголы_\Haunted_House_by_KittyDew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728" y="3284984"/>
            <a:ext cx="4938936" cy="33054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4500" b="1"/>
              <a:t>Compound Nouns </a:t>
            </a:r>
            <a:br>
              <a:rPr lang="en-US" altLang="en-US" sz="4500" b="1"/>
            </a:br>
            <a:endParaRPr lang="en-US" altLang="en-US" sz="4500" b="1"/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899592" y="990600"/>
            <a:ext cx="8244408" cy="5693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en-US" sz="4000" dirty="0"/>
              <a:t>Hyphenated</a:t>
            </a:r>
            <a:r>
              <a:rPr lang="ru-RU" altLang="en-US" sz="2000" dirty="0"/>
              <a:t>(через дефис)</a:t>
            </a:r>
            <a:r>
              <a:rPr lang="en-US" altLang="en-US" sz="4000" dirty="0"/>
              <a:t> words:</a:t>
            </a:r>
            <a:endParaRPr lang="en-US" altLang="en-US" sz="4000" dirty="0"/>
          </a:p>
          <a:p>
            <a:pPr lvl="1"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en-US" sz="4000" dirty="0"/>
              <a:t>Self-esteem</a:t>
            </a:r>
            <a:r>
              <a:rPr lang="ru-RU" altLang="en-US" sz="4000" dirty="0"/>
              <a:t> </a:t>
            </a:r>
            <a:r>
              <a:rPr lang="ru-RU" altLang="en-US" sz="2400" dirty="0"/>
              <a:t>(чувсво собственного достоинства)</a:t>
            </a:r>
            <a:endParaRPr lang="en-US" altLang="en-US" sz="2400" dirty="0"/>
          </a:p>
          <a:p>
            <a:pPr lvl="1"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en-US" sz="4000" dirty="0"/>
              <a:t>Great-grandmother</a:t>
            </a:r>
            <a:endParaRPr lang="en-US" altLang="en-US" sz="4000" dirty="0"/>
          </a:p>
          <a:p>
            <a:pPr lvl="1"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en-US" sz="4000" dirty="0"/>
              <a:t>Fund-raiser</a:t>
            </a:r>
            <a:r>
              <a:rPr lang="ru-RU" altLang="en-US" sz="2400" dirty="0"/>
              <a:t>(сборщик средств)</a:t>
            </a:r>
            <a:endParaRPr lang="en-US" altLang="en-US" sz="2400" dirty="0"/>
          </a:p>
          <a:p>
            <a:pPr lvl="1"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en-US" sz="4000" dirty="0"/>
              <a:t>Sister-in-law</a:t>
            </a:r>
            <a:r>
              <a:rPr lang="ru-RU" altLang="en-US" sz="2000" dirty="0"/>
              <a:t>(золовка)</a:t>
            </a:r>
            <a:endParaRPr lang="en-US" altLang="en-US" sz="2000" dirty="0"/>
          </a:p>
          <a:p>
            <a:pPr lvl="1"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en-US" sz="4000" dirty="0"/>
              <a:t>Thirteen-year-old</a:t>
            </a:r>
            <a:endParaRPr lang="en-US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908720"/>
            <a:ext cx="7869559" cy="5246043"/>
          </a:xfrm>
          <a:ln>
            <a:noFill/>
          </a:ln>
        </p:spPr>
        <p:txBody>
          <a:bodyPr/>
          <a:lstStyle/>
          <a:p>
            <a:pPr marL="0" lvl="0" indent="0">
              <a:buNone/>
            </a:pP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strange feeling came ________ me as I walked home.</a:t>
            </a:r>
            <a:endParaRPr lang="ru-RU" sz="4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48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E630-D73C-4F4C-9795-2C52C37837A6}" type="slidenum">
              <a:rPr lang="en-US" altLang="ru-RU" smtClean="0"/>
            </a:fld>
            <a:endParaRPr lang="en-US" alt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043608" y="1628800"/>
            <a:ext cx="3168352" cy="7338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C00000"/>
                </a:solidFill>
              </a:rPr>
              <a:t>over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Helen\Desktop\Фразовые глаголы_\walking-home-from-school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092" y="3140966"/>
            <a:ext cx="5160405" cy="342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980728"/>
            <a:ext cx="8229599" cy="5174035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can’t wait for Spielberg’s new film to come _______.</a:t>
            </a:r>
            <a:endParaRPr lang="en-US" sz="4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ru-RU" sz="48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E630-D73C-4F4C-9795-2C52C37837A6}" type="slidenum">
              <a:rPr lang="en-US" altLang="ru-RU" smtClean="0"/>
            </a:fld>
            <a:endParaRPr lang="en-US" alt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763386" y="1700808"/>
            <a:ext cx="2880320" cy="7338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C00000"/>
                </a:solidFill>
              </a:rPr>
              <a:t>out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Helen\Desktop\Фразовые глаголы\minorityreport-featured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212976"/>
            <a:ext cx="7148132" cy="22764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Helen\Desktop\Фразовые глаголы\Steven-Spielberg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212976"/>
            <a:ext cx="2000250" cy="22764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8805" y="980728"/>
            <a:ext cx="8157591" cy="4669979"/>
          </a:xfrm>
          <a:ln>
            <a:noFill/>
          </a:ln>
        </p:spPr>
        <p:txBody>
          <a:bodyPr/>
          <a:lstStyle/>
          <a:p>
            <a:pPr marL="0" lvl="0" indent="0">
              <a:buNone/>
            </a:pP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 feels ill. She must be coming _________ the flu.</a:t>
            </a:r>
            <a:endParaRPr lang="ru-RU" sz="4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48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E630-D73C-4F4C-9795-2C52C37837A6}" type="slidenum">
              <a:rPr lang="en-US" altLang="ru-RU" smtClean="0"/>
            </a:fld>
            <a:endParaRPr lang="en-US" alt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238673" y="1699816"/>
            <a:ext cx="3168352" cy="7338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C00000"/>
                </a:solidFill>
              </a:rPr>
              <a:t>down with  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9" name="Picture 2" descr="C:\Users\Helen\Desktop\Фразовые глаголы\k9swc9pn-1367804623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653" y="2780928"/>
            <a:ext cx="5396393" cy="36003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704856" cy="1143000"/>
          </a:xfrm>
          <a:ln>
            <a:noFill/>
          </a:ln>
        </p:spPr>
        <p:txBody>
          <a:bodyPr/>
          <a:lstStyle/>
          <a:p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ru-RU" sz="28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052736"/>
            <a:ext cx="7869559" cy="4669979"/>
          </a:xfrm>
          <a:ln>
            <a:noFill/>
          </a:ln>
        </p:spPr>
        <p:txBody>
          <a:bodyPr/>
          <a:lstStyle/>
          <a:p>
            <a:pPr marL="0" lvl="0" indent="0">
              <a:buNone/>
            </a:pP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do the exam results come ________ ?</a:t>
            </a:r>
            <a:endParaRPr lang="ru-RU" sz="4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800" dirty="0"/>
              <a:t> </a:t>
            </a:r>
            <a:endParaRPr lang="ru-RU" sz="4800" dirty="0"/>
          </a:p>
          <a:p>
            <a:pPr marL="0" lvl="0" indent="0">
              <a:buNone/>
            </a:pPr>
            <a:endParaRPr lang="ru-RU" sz="48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E630-D73C-4F4C-9795-2C52C37837A6}" type="slidenum">
              <a:rPr lang="en-US" altLang="ru-RU" smtClean="0"/>
            </a:fld>
            <a:endParaRPr lang="en-US" alt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771800" y="1808064"/>
            <a:ext cx="3168352" cy="7338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C00000"/>
                </a:solidFill>
              </a:rPr>
              <a:t>out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10243" name="Picture 3" descr="C:\Users\Helen\Desktop\Фразовые глаголы\cfa-exam-december-2012-results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128" y="2772172"/>
            <a:ext cx="6624736" cy="3312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980728"/>
            <a:ext cx="8157591" cy="5174035"/>
          </a:xfrm>
          <a:ln>
            <a:noFill/>
          </a:ln>
        </p:spPr>
        <p:txBody>
          <a:bodyPr/>
          <a:lstStyle/>
          <a:p>
            <a:pPr marL="0" lvl="0" indent="0">
              <a:buNone/>
            </a:pP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came _________ him at the station.</a:t>
            </a:r>
            <a:endParaRPr lang="ru-RU" sz="4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US" sz="4800" dirty="0"/>
              <a:t> </a:t>
            </a:r>
            <a:endParaRPr lang="ru-RU" sz="48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E630-D73C-4F4C-9795-2C52C37837A6}" type="slidenum">
              <a:rPr lang="en-US" altLang="ru-RU" smtClean="0"/>
            </a:fld>
            <a:endParaRPr lang="en-US" alt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203848" y="1008956"/>
            <a:ext cx="2664296" cy="7338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C00000"/>
                </a:solidFill>
              </a:rPr>
              <a:t>across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11266" name="Picture 2" descr="C:\Users\Helen\Desktop\Фразовые глаголы\Romantic-Pics-Couple-Meeting-at-Train-Station-Hugging-Each-Other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564904"/>
            <a:ext cx="5328592" cy="39989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1143000"/>
          </a:xfrm>
        </p:spPr>
        <p:txBody>
          <a:bodyPr/>
          <a:lstStyle/>
          <a:p>
            <a:pPr algn="l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Hear of-</a:t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hear from-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part of-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Succed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in-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Think of-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Think about-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nervous about-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Know from experience-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search of-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E630-D73C-4F4C-9795-2C52C37837A6}" type="slidenum">
              <a:rPr lang="en-US" altLang="ru-RU" smtClean="0"/>
            </a:fld>
            <a:endParaRPr lang="en-US" altLang="ru-RU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1143000"/>
          </a:xfrm>
        </p:spPr>
        <p:txBody>
          <a:bodyPr/>
          <a:lstStyle/>
          <a:p>
            <a:pPr algn="l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Hear ....-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знать</a:t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hear .....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услышать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part ...-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частью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Succed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...-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успешным в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Think .....-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думать о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Think .....-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серьезно задумываться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nervous .....-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нервничать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Know .... experience-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знать по опыту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.... search ....-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поиске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E630-D73C-4F4C-9795-2C52C37837A6}" type="slidenum">
              <a:rPr lang="en-US" altLang="ru-RU" smtClean="0"/>
            </a:fld>
            <a:endParaRPr lang="en-US" altLang="ru-R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404664"/>
            <a:ext cx="8075240" cy="5721499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Scenes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сцены                                       упр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4 с. 52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Sightings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наблюдения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Sights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места, достопримечательности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Fantasy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фантастика, фантазия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Imagination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воображение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Illusion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иллюзия, мираж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Witness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свидетель, очевидец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Spectator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зритель, наблюдатель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Investigator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следователь, исследователь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Same-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тот же, тот же самый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Similar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подобный, похожий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Alike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одинаково, подобно,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E630-D73C-4F4C-9795-2C52C37837A6}" type="slidenum">
              <a:rPr lang="en-US" altLang="ru-RU" smtClean="0"/>
            </a:fld>
            <a:endParaRPr lang="en-US" alt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С. 52 упр. 3 и выписать 10 сложных сущ. Через дефис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E630-D73C-4F4C-9795-2C52C37837A6}" type="slidenum">
              <a:rPr lang="en-US" altLang="ru-RU" smtClean="0"/>
            </a:fld>
            <a:endParaRPr lang="en-US" alt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E630-D73C-4F4C-9795-2C52C37837A6}" type="slidenum">
              <a:rPr lang="en-US" altLang="ru-RU" smtClean="0"/>
            </a:fld>
            <a:endParaRPr lang="en-US" alt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60648"/>
            <a:ext cx="8085584" cy="6408712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Images: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Slide 4  </a:t>
            </a:r>
            <a:r>
              <a:rPr lang="ru-RU" sz="1300" u="sng" dirty="0">
                <a:latin typeface="Arial" panose="020B0604020202020204" pitchFamily="34" charset="0"/>
                <a:cs typeface="Arial" panose="020B0604020202020204" pitchFamily="34" charset="0"/>
                <a:hlinkClick r:id="rId1"/>
              </a:rPr>
              <a:t>http://www.huffingtonpost.com/2013/11/07/story_n_4232112.html</a:t>
            </a:r>
            <a:endParaRPr lang="en-US" sz="13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Slide 5  </a:t>
            </a:r>
            <a:r>
              <a:rPr lang="ru-RU" sz="13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http://authenticclaritycoaching.com/blame-game/</a:t>
            </a:r>
            <a:endParaRPr lang="en-US" sz="13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sz="13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http://authenticclaritycoaching.com/blame-game/</a:t>
            </a:r>
            <a:r>
              <a:rPr lang="en-US" sz="13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3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Slide 6  </a:t>
            </a:r>
            <a:r>
              <a:rPr lang="en-US" sz="1300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http://www.dayjob.com/content/veterinary-science-degree-855.htm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1300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http://www.hudsonveterinaryhospital.com/services/emergency-services/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Slide 7  </a:t>
            </a:r>
            <a:r>
              <a:rPr lang="en-US" sz="1300" u="sng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http://www.smarta.com/smartastart2013/idea/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1300" u="sng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http://chrisankele.com/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Slide 8  </a:t>
            </a:r>
            <a:r>
              <a:rPr lang="en-US" sz="1300" u="sng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http://www.tiuli.com/track_info.asp?lng=eng&amp;track_id=44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Slide 9  </a:t>
            </a:r>
            <a:r>
              <a:rPr lang="en-US" sz="1300" u="sng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http://www.8cn.tv/content/sdcc-chuck-palahnuik-announces-fight-club-sequel-graphic-novel-format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Slide 10  </a:t>
            </a:r>
            <a:r>
              <a:rPr lang="en-US" sz="1300" u="sng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http://comerecommended.com/affordable-care-for-college-students-is-it-possible/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Slide 11  </a:t>
            </a:r>
            <a:r>
              <a:rPr lang="ru-RU" sz="1300" u="sng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http://www.eckington.net/launchpad/problem.html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Slide 12  </a:t>
            </a:r>
            <a:r>
              <a:rPr lang="en-US" sz="1300" u="sng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http://madmikesamerica.com/2013/08/inside-the-stephen-king-family/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Slide 13  </a:t>
            </a:r>
            <a:r>
              <a:rPr lang="en-US" sz="1300" u="sng" dirty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http://obscurendure.blogspot.ru/2012/01/review-julias-eyes-2010-dir-guillem.html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Slide 14  </a:t>
            </a:r>
            <a:r>
              <a:rPr lang="en-US" sz="1300" u="sng" dirty="0"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http://westkarana.com/index.php/2012/10/23/pirate101-a-mysterious-map/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Slide 15  </a:t>
            </a:r>
            <a:r>
              <a:rPr lang="ru-RU" sz="1300" u="sng" dirty="0"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http://royaltutorial.com/haunted-house-photomanipulation/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Slide 16  </a:t>
            </a:r>
            <a:r>
              <a:rPr lang="en-US" sz="1300" u="sng" dirty="0">
                <a:latin typeface="Arial" panose="020B0604020202020204" pitchFamily="34" charset="0"/>
                <a:cs typeface="Arial" panose="020B0604020202020204" pitchFamily="34" charset="0"/>
                <a:hlinkClick r:id="rId15"/>
              </a:rPr>
              <a:t>http://kids.idshungary.com/street_wise/content/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Slide 17  </a:t>
            </a:r>
            <a:r>
              <a:rPr lang="en-US" sz="1300" u="sng" dirty="0"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http</a:t>
            </a:r>
            <a:r>
              <a:rPr lang="ru-RU" sz="1300" u="sng" dirty="0"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://</a:t>
            </a:r>
            <a:r>
              <a:rPr lang="en-US" sz="1300" u="sng" dirty="0" err="1"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irez</a:t>
            </a:r>
            <a:r>
              <a:rPr lang="ru-RU" sz="1300" u="sng" dirty="0"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.</a:t>
            </a:r>
            <a:r>
              <a:rPr lang="en-US" sz="1300" u="sng" dirty="0"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me</a:t>
            </a:r>
            <a:r>
              <a:rPr lang="ru-RU" sz="1300" u="sng" dirty="0"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/2012/03/31/</a:t>
            </a:r>
            <a:r>
              <a:rPr lang="en-US" sz="1300" u="sng" dirty="0"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the</a:t>
            </a:r>
            <a:r>
              <a:rPr lang="ru-RU" sz="1300" u="sng" dirty="0"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-</a:t>
            </a:r>
            <a:r>
              <a:rPr lang="en-US" sz="1300" u="sng" dirty="0"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minority</a:t>
            </a:r>
            <a:r>
              <a:rPr lang="ru-RU" sz="1300" u="sng" dirty="0"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-</a:t>
            </a:r>
            <a:r>
              <a:rPr lang="en-US" sz="1300" u="sng" dirty="0"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report</a:t>
            </a:r>
            <a:r>
              <a:rPr lang="ru-RU" sz="1300" u="sng" dirty="0"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-</a:t>
            </a:r>
            <a:r>
              <a:rPr lang="en-US" sz="1300" u="sng" dirty="0"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on</a:t>
            </a:r>
            <a:r>
              <a:rPr lang="ru-RU" sz="1300" u="sng" dirty="0"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-</a:t>
            </a:r>
            <a:r>
              <a:rPr lang="en-US" sz="1300" u="sng" dirty="0" err="1"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saveme</a:t>
            </a:r>
            <a:r>
              <a:rPr lang="ru-RU" sz="1300" u="sng" dirty="0"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-</a:t>
            </a:r>
            <a:r>
              <a:rPr lang="en-US" sz="1300" u="sng" dirty="0"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oh</a:t>
            </a:r>
            <a:r>
              <a:rPr lang="ru-RU" sz="1300" u="sng" dirty="0"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/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1300" u="sng" dirty="0">
                <a:latin typeface="Arial" panose="020B0604020202020204" pitchFamily="34" charset="0"/>
                <a:cs typeface="Arial" panose="020B0604020202020204" pitchFamily="34" charset="0"/>
                <a:hlinkClick r:id="rId17"/>
              </a:rPr>
              <a:t>http://www.topnews.in/light/people/steven-spielberg?page=1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Slide 18  </a:t>
            </a:r>
            <a:r>
              <a:rPr lang="en-US" sz="1300" u="sng" dirty="0">
                <a:latin typeface="Arial" panose="020B0604020202020204" pitchFamily="34" charset="0"/>
                <a:cs typeface="Arial" panose="020B0604020202020204" pitchFamily="34" charset="0"/>
                <a:hlinkClick r:id="rId18"/>
              </a:rPr>
              <a:t>http://theconversation.com/mondays-medical-myth-feed-a-cold-starve-a-fever-13661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Slide 19  </a:t>
            </a:r>
            <a:r>
              <a:rPr lang="en-US" sz="1300" u="sng" dirty="0">
                <a:latin typeface="Arial" panose="020B0604020202020204" pitchFamily="34" charset="0"/>
                <a:cs typeface="Arial" panose="020B0604020202020204" pitchFamily="34" charset="0"/>
                <a:hlinkClick r:id="rId19"/>
              </a:rPr>
              <a:t>http://www.timeprep.me/cfa-exam-results/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Slide 20  </a:t>
            </a:r>
            <a:r>
              <a:rPr lang="ru-RU" sz="1300" u="sng" dirty="0">
                <a:latin typeface="Arial" panose="020B0604020202020204" pitchFamily="34" charset="0"/>
                <a:cs typeface="Arial" panose="020B0604020202020204" pitchFamily="34" charset="0"/>
                <a:hlinkClick r:id="rId20"/>
              </a:rPr>
              <a:t>http://74211.com/romantic-pics-couple-meeting-at-train-station-hugging-each-other/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Free Notebook Themed PowerPoint Backgrounds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  <a:hlinkClick r:id="rId21"/>
              </a:rPr>
              <a:t>http://www.brainybetty.com/NotebookBacks2006/Notebook_Backgrounds.htm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4500" b="1"/>
              <a:t>Compound Nouns </a:t>
            </a:r>
            <a:br>
              <a:rPr lang="en-US" altLang="en-US" sz="4500" b="1"/>
            </a:br>
            <a:endParaRPr lang="en-US" altLang="en-US" sz="4500" b="1"/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827584" y="990600"/>
            <a:ext cx="8316416" cy="588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en-US" sz="4000" dirty="0"/>
              <a:t>Separate words:</a:t>
            </a:r>
            <a:endParaRPr lang="en-US" altLang="en-US" sz="4000" dirty="0"/>
          </a:p>
          <a:p>
            <a:pPr lvl="1"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en-US" sz="4000" dirty="0"/>
              <a:t>Compact disc</a:t>
            </a:r>
            <a:endParaRPr lang="en-US" altLang="en-US" sz="4000" dirty="0"/>
          </a:p>
          <a:p>
            <a:pPr lvl="1"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en-US" sz="4000" dirty="0"/>
              <a:t>Police officer</a:t>
            </a:r>
            <a:endParaRPr lang="en-US" altLang="en-US" sz="4000" dirty="0"/>
          </a:p>
          <a:p>
            <a:pPr lvl="1"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en-US" sz="4000" dirty="0"/>
              <a:t>Barak Obama</a:t>
            </a:r>
            <a:endParaRPr lang="en-US" altLang="en-US" sz="4000" dirty="0"/>
          </a:p>
          <a:p>
            <a:pPr lvl="1"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en-US" sz="4000" dirty="0"/>
              <a:t>Hill Middle School</a:t>
            </a:r>
            <a:endParaRPr lang="en-US" altLang="en-US" sz="4000" dirty="0"/>
          </a:p>
          <a:p>
            <a:pPr lvl="1"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en-US" sz="4000" dirty="0"/>
              <a:t>Harry Potter and the Sorcerer’s Stone</a:t>
            </a:r>
            <a:endParaRPr lang="en-US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4500" b="1"/>
              <a:t>Compound Nouns </a:t>
            </a:r>
            <a:br>
              <a:rPr lang="en-US" altLang="en-US" sz="4500" b="1"/>
            </a:br>
            <a:endParaRPr lang="en-US" altLang="en-US" sz="4500" b="1"/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1043608" y="990600"/>
            <a:ext cx="8100392" cy="527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en-US" sz="4000" dirty="0"/>
              <a:t>One word:</a:t>
            </a:r>
            <a:endParaRPr lang="en-US" altLang="en-US" sz="4000" dirty="0"/>
          </a:p>
          <a:p>
            <a:pPr lvl="1"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en-US" sz="4000" dirty="0"/>
              <a:t>Seafood</a:t>
            </a:r>
            <a:endParaRPr lang="en-US" altLang="en-US" sz="4000" dirty="0"/>
          </a:p>
          <a:p>
            <a:pPr lvl="1"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en-US" sz="4000" dirty="0"/>
              <a:t>Filmmaker</a:t>
            </a:r>
            <a:r>
              <a:rPr lang="ru-RU" altLang="en-US" sz="2000" dirty="0"/>
              <a:t>(режиссер)</a:t>
            </a:r>
            <a:endParaRPr lang="en-US" altLang="en-US" sz="2000" dirty="0"/>
          </a:p>
          <a:p>
            <a:pPr lvl="1"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en-US" sz="4000" dirty="0"/>
              <a:t>Footsteps</a:t>
            </a:r>
            <a:endParaRPr lang="en-US" altLang="en-US" sz="4000" dirty="0"/>
          </a:p>
          <a:p>
            <a:pPr lvl="1"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en-US" sz="4000" dirty="0"/>
              <a:t>Videocassette</a:t>
            </a:r>
            <a:endParaRPr lang="en-US" altLang="en-US" sz="4000" dirty="0"/>
          </a:p>
          <a:p>
            <a:pPr lvl="1"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en-US" sz="4000" dirty="0"/>
              <a:t>Grasshopper</a:t>
            </a:r>
            <a:endParaRPr lang="en-US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4500" b="1"/>
              <a:t>Compound Nouns </a:t>
            </a:r>
            <a:br>
              <a:rPr lang="en-US" altLang="en-US" sz="4500" b="1"/>
            </a:br>
            <a:endParaRPr lang="en-US" altLang="en-US" sz="4500" b="1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899592" y="990600"/>
            <a:ext cx="8244408" cy="594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dirty="0"/>
              <a:t>What is a compound noun?</a:t>
            </a:r>
            <a:endParaRPr lang="en-US" altLang="en-US" sz="4000" dirty="0"/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en-US" sz="4000" dirty="0"/>
              <a:t> 2 or more words used together as a single noun</a:t>
            </a:r>
            <a:endParaRPr lang="en-US" altLang="en-US" sz="4000" dirty="0"/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en-US" sz="4000" dirty="0"/>
              <a:t>Parts can be written as:</a:t>
            </a:r>
            <a:endParaRPr lang="en-US" altLang="en-US" sz="4000" dirty="0"/>
          </a:p>
          <a:p>
            <a:pPr lvl="1"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en-US" sz="4000" dirty="0"/>
              <a:t>One word</a:t>
            </a:r>
            <a:endParaRPr lang="en-US" altLang="en-US" sz="4000" dirty="0"/>
          </a:p>
          <a:p>
            <a:pPr lvl="1"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en-US" sz="4000" dirty="0"/>
              <a:t>Separate words</a:t>
            </a:r>
            <a:endParaRPr lang="en-US" altLang="en-US" sz="4000" dirty="0"/>
          </a:p>
          <a:p>
            <a:pPr lvl="1"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en-US" sz="4000" dirty="0"/>
              <a:t>Hyphenated words</a:t>
            </a:r>
            <a:r>
              <a:rPr lang="ru-RU" altLang="en-US" sz="4000" dirty="0"/>
              <a:t>   с. 52 у. 1б</a:t>
            </a:r>
            <a:endParaRPr lang="en-US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C606-64F9-4EA0-8612-1A0374ECE9D6}" type="slidenum">
              <a:rPr lang="en-US" altLang="ru-RU"/>
            </a:fld>
            <a:endParaRPr lang="en-US" altLang="ru-RU" dirty="0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en-US" alt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Phrasal verbs: COME</a:t>
            </a:r>
            <a:endParaRPr lang="ru-RU" alt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628800"/>
            <a:ext cx="7992888" cy="4525963"/>
          </a:xfrm>
        </p:spPr>
        <p:txBody>
          <a:bodyPr/>
          <a:lstStyle/>
          <a:p>
            <a:endParaRPr lang="en-US" sz="1100" b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100" b="1" dirty="0"/>
          </a:p>
          <a:p>
            <a:endParaRPr lang="en-US" sz="1100" b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100" b="1" dirty="0"/>
          </a:p>
          <a:p>
            <a:endParaRPr lang="en-US" sz="1100" b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100" b="1" dirty="0"/>
          </a:p>
          <a:p>
            <a:endParaRPr lang="en-US" sz="1100" b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100" b="1" dirty="0"/>
          </a:p>
          <a:p>
            <a:endParaRPr lang="en-US" sz="1100" b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100" b="1" dirty="0"/>
          </a:p>
          <a:p>
            <a:endParaRPr lang="en-US" sz="1100" b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100" b="1" dirty="0"/>
          </a:p>
          <a:p>
            <a:pPr marL="0" indent="0">
              <a:buNone/>
            </a:pPr>
            <a:endParaRPr lang="ru-RU" alt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899592" y="1124744"/>
          <a:ext cx="7920879" cy="5272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0293"/>
                <a:gridCol w="2640293"/>
                <a:gridCol w="2640293"/>
              </a:tblGrid>
              <a:tr h="853018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Come 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across 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meet</a:t>
                      </a:r>
                      <a:r>
                        <a:rPr lang="en-US" sz="2400" b="1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or </a:t>
                      </a:r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find by chance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случайно</a:t>
                      </a:r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встретиться</a:t>
                      </a:r>
                      <a:r>
                        <a:rPr lang="ru-RU" sz="2400" b="1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или </a:t>
                      </a:r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найти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3018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Come 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down with 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get an illness,</a:t>
                      </a:r>
                      <a:r>
                        <a:rPr lang="en-US" sz="2400" b="1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often not a very serious one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заболеть чем</a:t>
                      </a:r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либо</a:t>
                      </a:r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 очень</a:t>
                      </a:r>
                      <a:r>
                        <a:rPr lang="ru-RU" sz="2400" b="1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серьезным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3018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Come 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over 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affect somebody strongly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овладеть</a:t>
                      </a:r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en-US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</a:t>
                      </a:r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 чувстве</a:t>
                      </a:r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3018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Come 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out 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become available to the public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опубликовать; выходить</a:t>
                      </a:r>
                      <a:r>
                        <a:rPr lang="ru-RU" sz="2400" b="1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 экран</a:t>
                      </a:r>
                      <a:endParaRPr lang="ru-RU" sz="2400" b="1" baseline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3018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Come 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up with 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think of an idea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предлагать</a:t>
                      </a:r>
                      <a:r>
                        <a:rPr lang="ru-RU" sz="2400" b="1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идею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Управляющая кнопка: справка 27">
            <a:hlinkClick r:id="" action="ppaction://noaction" highlightClick="1"/>
          </p:cNvPr>
          <p:cNvSpPr/>
          <p:nvPr/>
        </p:nvSpPr>
        <p:spPr>
          <a:xfrm>
            <a:off x="3602508" y="747564"/>
            <a:ext cx="1042416" cy="1042416"/>
          </a:xfrm>
          <a:prstGeom prst="actionButtonHelp">
            <a:avLst/>
          </a:prstGeom>
          <a:solidFill>
            <a:schemeClr val="accent5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Управляющая кнопка: настраиваемая 32">
            <a:hlinkClick r:id="" action="ppaction://noaction" highlightClick="1"/>
          </p:cNvPr>
          <p:cNvSpPr/>
          <p:nvPr/>
        </p:nvSpPr>
        <p:spPr>
          <a:xfrm>
            <a:off x="3511648" y="639552"/>
            <a:ext cx="1224136" cy="1258440"/>
          </a:xfrm>
          <a:prstGeom prst="actionButtonBlank">
            <a:avLst/>
          </a:prstGeom>
          <a:solidFill>
            <a:srgbClr val="FF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Управляющая кнопка: справка 26">
            <a:hlinkClick r:id="" action="ppaction://noaction" highlightClick="1"/>
          </p:cNvPr>
          <p:cNvSpPr/>
          <p:nvPr/>
        </p:nvSpPr>
        <p:spPr>
          <a:xfrm>
            <a:off x="1446970" y="4797152"/>
            <a:ext cx="1042416" cy="1042416"/>
          </a:xfrm>
          <a:prstGeom prst="actionButtonHelp">
            <a:avLst/>
          </a:prstGeom>
          <a:solidFill>
            <a:schemeClr val="accent5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Управляющая кнопка: настраиваемая 31">
            <a:hlinkClick r:id="" action="ppaction://noaction" highlightClick="1"/>
          </p:cNvPr>
          <p:cNvSpPr/>
          <p:nvPr/>
        </p:nvSpPr>
        <p:spPr>
          <a:xfrm>
            <a:off x="1356110" y="4689140"/>
            <a:ext cx="1224136" cy="1258440"/>
          </a:xfrm>
          <a:prstGeom prst="actionButtonBlank">
            <a:avLst/>
          </a:prstGeom>
          <a:solidFill>
            <a:srgbClr val="FF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Управляющая кнопка: справка 25">
            <a:hlinkClick r:id="" action="ppaction://noaction" highlightClick="1"/>
          </p:cNvPr>
          <p:cNvSpPr/>
          <p:nvPr/>
        </p:nvSpPr>
        <p:spPr>
          <a:xfrm>
            <a:off x="5544852" y="4950148"/>
            <a:ext cx="1042416" cy="1042416"/>
          </a:xfrm>
          <a:prstGeom prst="actionButtonHelp">
            <a:avLst/>
          </a:prstGeom>
          <a:solidFill>
            <a:schemeClr val="accent5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Управляющая кнопка: настраиваемая 24">
            <a:hlinkClick r:id="" action="ppaction://noaction" highlightClick="1"/>
          </p:cNvPr>
          <p:cNvSpPr/>
          <p:nvPr/>
        </p:nvSpPr>
        <p:spPr>
          <a:xfrm>
            <a:off x="5491980" y="4842136"/>
            <a:ext cx="1224136" cy="1258440"/>
          </a:xfrm>
          <a:prstGeom prst="actionButtonBlank">
            <a:avLst/>
          </a:prstGeom>
          <a:solidFill>
            <a:srgbClr val="FF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Управляющая кнопка: справка 23">
            <a:hlinkClick r:id="" action="ppaction://noaction" highlightClick="1"/>
          </p:cNvPr>
          <p:cNvSpPr/>
          <p:nvPr/>
        </p:nvSpPr>
        <p:spPr>
          <a:xfrm>
            <a:off x="7933084" y="3306776"/>
            <a:ext cx="1042416" cy="1042416"/>
          </a:xfrm>
          <a:prstGeom prst="actionButtonHelp">
            <a:avLst/>
          </a:prstGeom>
          <a:solidFill>
            <a:schemeClr val="accent5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Управляющая кнопка: настраиваемая 29">
            <a:hlinkClick r:id="" action="ppaction://noaction" highlightClick="1"/>
          </p:cNvPr>
          <p:cNvSpPr/>
          <p:nvPr/>
        </p:nvSpPr>
        <p:spPr>
          <a:xfrm>
            <a:off x="7884652" y="3263628"/>
            <a:ext cx="1224136" cy="1258440"/>
          </a:xfrm>
          <a:prstGeom prst="actionButtonBlank">
            <a:avLst/>
          </a:prstGeom>
          <a:solidFill>
            <a:srgbClr val="FF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Управляющая кнопка: справка 18">
            <a:hlinkClick r:id="" action="ppaction://noaction" highlightClick="1"/>
          </p:cNvPr>
          <p:cNvSpPr/>
          <p:nvPr/>
        </p:nvSpPr>
        <p:spPr>
          <a:xfrm>
            <a:off x="7596336" y="692696"/>
            <a:ext cx="1042416" cy="1042416"/>
          </a:xfrm>
          <a:prstGeom prst="actionButtonHelp">
            <a:avLst/>
          </a:prstGeom>
          <a:solidFill>
            <a:schemeClr val="accent5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endParaRPr lang="en-US" dirty="0"/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E630-D73C-4F4C-9795-2C52C37837A6}" type="slidenum">
              <a:rPr lang="en-US" altLang="ru-RU" smtClean="0"/>
            </a:fld>
            <a:endParaRPr lang="en-US" altLang="ru-RU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547664" y="529432"/>
            <a:ext cx="1732294" cy="1637680"/>
          </a:xfrm>
          <a:prstGeom prst="wedgeRoundRectCallout">
            <a:avLst>
              <a:gd name="adj1" fmla="val 69943"/>
              <a:gd name="adj2" fmla="val 47885"/>
              <a:gd name="adj3" fmla="val 16667"/>
            </a:avLst>
          </a:prstGeom>
          <a:solidFill>
            <a:schemeClr val="accent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ACROSS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5692328" y="507232"/>
            <a:ext cx="1759992" cy="1637680"/>
          </a:xfrm>
          <a:prstGeom prst="wedgeRoundRectCallout">
            <a:avLst>
              <a:gd name="adj1" fmla="val -75529"/>
              <a:gd name="adj2" fmla="val 51670"/>
              <a:gd name="adj3" fmla="val 16667"/>
            </a:avLst>
          </a:prstGeom>
          <a:solidFill>
            <a:schemeClr val="accent5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 WITH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6228184" y="3037856"/>
            <a:ext cx="1584176" cy="1584176"/>
          </a:xfrm>
          <a:prstGeom prst="wedgeRoundRectCallout">
            <a:avLst>
              <a:gd name="adj1" fmla="val -84645"/>
              <a:gd name="adj2" fmla="val -55401"/>
              <a:gd name="adj3" fmla="val 16667"/>
            </a:avLst>
          </a:prstGeom>
          <a:solidFill>
            <a:schemeClr val="accent5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1165052" y="3035896"/>
            <a:ext cx="1606252" cy="1584176"/>
          </a:xfrm>
          <a:prstGeom prst="wedgeRoundRectCallout">
            <a:avLst>
              <a:gd name="adj1" fmla="val 81248"/>
              <a:gd name="adj2" fmla="val -57879"/>
              <a:gd name="adj3" fmla="val 16667"/>
            </a:avLst>
          </a:prstGeom>
          <a:solidFill>
            <a:schemeClr val="accent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3635896" y="4437112"/>
            <a:ext cx="1656184" cy="1584176"/>
          </a:xfrm>
          <a:prstGeom prst="wedgeRoundRectCallout">
            <a:avLst>
              <a:gd name="adj1" fmla="val 5349"/>
              <a:gd name="adj2" fmla="val -83533"/>
              <a:gd name="adj3" fmla="val 16667"/>
            </a:avLst>
          </a:prstGeom>
          <a:solidFill>
            <a:schemeClr val="accent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 WITH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279958" y="2186360"/>
            <a:ext cx="2368060" cy="1706488"/>
          </a:xfrm>
          <a:prstGeom prst="roundRect">
            <a:avLst/>
          </a:prstGeom>
          <a:solidFill>
            <a:srgbClr val="FFE7E7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C00000"/>
                </a:solidFill>
              </a:rPr>
              <a:t>COME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9" name="Управляющая кнопка: настраиваемая 28">
            <a:hlinkClick r:id="" action="ppaction://noaction" highlightClick="1"/>
          </p:cNvPr>
          <p:cNvSpPr/>
          <p:nvPr/>
        </p:nvSpPr>
        <p:spPr>
          <a:xfrm>
            <a:off x="7505476" y="630128"/>
            <a:ext cx="1224136" cy="1258440"/>
          </a:xfrm>
          <a:prstGeom prst="actionButtonBlank">
            <a:avLst/>
          </a:prstGeom>
          <a:solidFill>
            <a:srgbClr val="FF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>
            <a:off x="7582320" y="802148"/>
            <a:ext cx="914400" cy="914400"/>
          </a:xfrm>
          <a:prstGeom prst="star5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5-конечная звезда 30"/>
          <p:cNvSpPr/>
          <p:nvPr/>
        </p:nvSpPr>
        <p:spPr>
          <a:xfrm>
            <a:off x="7933084" y="3370784"/>
            <a:ext cx="914400" cy="914400"/>
          </a:xfrm>
          <a:prstGeom prst="star5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5-конечная звезда 33"/>
          <p:cNvSpPr/>
          <p:nvPr/>
        </p:nvSpPr>
        <p:spPr>
          <a:xfrm>
            <a:off x="5608860" y="5033180"/>
            <a:ext cx="914400" cy="914400"/>
          </a:xfrm>
          <a:prstGeom prst="star5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5-конечная звезда 34"/>
          <p:cNvSpPr/>
          <p:nvPr/>
        </p:nvSpPr>
        <p:spPr>
          <a:xfrm>
            <a:off x="3666516" y="875580"/>
            <a:ext cx="914400" cy="914400"/>
          </a:xfrm>
          <a:prstGeom prst="star5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5-конечная звезда 35"/>
          <p:cNvSpPr/>
          <p:nvPr/>
        </p:nvSpPr>
        <p:spPr>
          <a:xfrm>
            <a:off x="1547664" y="4861160"/>
            <a:ext cx="914400" cy="914400"/>
          </a:xfrm>
          <a:prstGeom prst="star5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3" grpId="0" animBg="1"/>
      <p:bldP spid="27" grpId="0" animBg="1"/>
      <p:bldP spid="32" grpId="0" animBg="1"/>
      <p:bldP spid="26" grpId="0" animBg="1"/>
      <p:bldP spid="25" grpId="0" animBg="1"/>
      <p:bldP spid="24" grpId="0" animBg="1"/>
      <p:bldP spid="30" grpId="0" animBg="1"/>
      <p:bldP spid="19" grpId="0" animBg="1"/>
      <p:bldP spid="7" grpId="0" animBg="1"/>
      <p:bldP spid="8" grpId="0" animBg="1"/>
      <p:bldP spid="9" grpId="0" animBg="1"/>
      <p:bldP spid="13" grpId="0" animBg="1"/>
      <p:bldP spid="18" grpId="0" animBg="1"/>
      <p:bldP spid="17" grpId="0" animBg="1"/>
      <p:bldP spid="29" grpId="0" animBg="1"/>
      <p:bldP spid="10" grpId="0" animBg="1"/>
      <p:bldP spid="31" grpId="0" animBg="1"/>
      <p:bldP spid="34" grpId="0" animBg="1"/>
      <p:bldP spid="35" grpId="0" animBg="1"/>
      <p:bldP spid="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836712"/>
            <a:ext cx="8229600" cy="5331441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 came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pile(</a:t>
            </a:r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куча)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old books while she was clearing the attic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E630-D73C-4F4C-9795-2C52C37837A6}" type="slidenum">
              <a:rPr lang="en-US" altLang="ru-RU" smtClean="0"/>
            </a:fld>
            <a:endParaRPr lang="en-US" altLang="ru-RU"/>
          </a:p>
        </p:txBody>
      </p:sp>
      <p:pic>
        <p:nvPicPr>
          <p:cNvPr id="6146" name="Picture 2" descr="C:\Users\Helen\Desktop\Фразовые глаголы\n-READING-PILE-OF-BOOKS-large570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122" y="3429000"/>
            <a:ext cx="6709809" cy="28029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4346104" y="772957"/>
            <a:ext cx="2664296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C00000"/>
                </a:solidFill>
              </a:rPr>
              <a:t>across</a:t>
            </a:r>
            <a:endParaRPr lang="ru-RU" sz="4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908720"/>
            <a:ext cx="8229600" cy="5246043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I’m sorry – I don’t know what came _______ me. I don’t know what made me behave in that way.</a:t>
            </a:r>
            <a:endParaRPr lang="en-US" sz="4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800" b="1" dirty="0">
                <a:solidFill>
                  <a:srgbClr val="C00000"/>
                </a:solidFill>
              </a:rPr>
              <a:t>             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E630-D73C-4F4C-9795-2C52C37837A6}" type="slidenum">
              <a:rPr lang="en-US" altLang="ru-RU" smtClean="0"/>
            </a:fld>
            <a:endParaRPr lang="en-US" alt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098156" y="1604368"/>
            <a:ext cx="2664296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C00000"/>
                </a:solidFill>
              </a:rPr>
              <a:t>over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9" name="Picture 2" descr="C:\Users\Helen\Desktop\Фразовые глаголы\guilty-child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428" y="4077072"/>
            <a:ext cx="3384579" cy="22437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 descr="C:\Users\Helen\Desktop\Фразовые глаголы\blame-sig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216" y="4077072"/>
            <a:ext cx="2088232" cy="20822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Notebook7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ndy"/>
        <a:ea typeface=""/>
        <a:cs typeface=""/>
      </a:majorFont>
      <a:minorFont>
        <a:latin typeface="Andy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4602</Words>
  <Application>WPS Presentation</Application>
  <PresentationFormat>On-screen Show (4:3)</PresentationFormat>
  <Paragraphs>318</Paragraphs>
  <Slides>29</Slides>
  <Notes>1</Notes>
  <HiddenSlides>6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8" baseType="lpstr">
      <vt:lpstr>Arial</vt:lpstr>
      <vt:lpstr>SimSun</vt:lpstr>
      <vt:lpstr>Wingdings</vt:lpstr>
      <vt:lpstr>Andy</vt:lpstr>
      <vt:lpstr>Segoe Print</vt:lpstr>
      <vt:lpstr>Microsoft YaHei</vt:lpstr>
      <vt:lpstr>Arial Unicode MS</vt:lpstr>
      <vt:lpstr>Times New Roman</vt:lpstr>
      <vt:lpstr>Notebook7</vt:lpstr>
      <vt:lpstr>PowerPoint 演示文稿</vt:lpstr>
      <vt:lpstr>Compound Nouns  </vt:lpstr>
      <vt:lpstr>Compound Nouns  </vt:lpstr>
      <vt:lpstr>Compound Nouns  </vt:lpstr>
      <vt:lpstr>Compound Nouns  </vt:lpstr>
      <vt:lpstr>Phrasal verbs: COME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</vt:lpstr>
      <vt:lpstr>PowerPoint 演示文稿</vt:lpstr>
      <vt:lpstr>Hear of-знать hear from -услышать</vt:lpstr>
      <vt:lpstr>Hear of-знать hear from -услышать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Phrasal Verbs COME</dc:title>
  <dc:creator>Helen</dc:creator>
  <cp:lastModifiedBy>User</cp:lastModifiedBy>
  <cp:revision>112</cp:revision>
  <dcterms:created xsi:type="dcterms:W3CDTF">2014-08-12T09:47:00Z</dcterms:created>
  <dcterms:modified xsi:type="dcterms:W3CDTF">2025-12-16T07:33:34Z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942481744E0D4C55B6BAF41205B976AE_13</vt:lpwstr>
  </property>
  <property fmtid="{D5CDD505-2E9C-101B-9397-08002B2CF9AE}" pid="3" name="KSOProductBuildVer">
    <vt:lpwstr>1049-12.2.0.23155</vt:lpwstr>
  </property>
</Properties>
</file>