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16" r:id="rId1"/>
    <p:sldMasterId id="2147483717" r:id="rId2"/>
  </p:sldMasterIdLst>
  <p:notesMasterIdLst>
    <p:notesMasterId r:id="rId22"/>
  </p:notesMasterIdLst>
  <p:sldIdLst>
    <p:sldId id="256" r:id="rId3"/>
    <p:sldId id="257" r:id="rId4"/>
    <p:sldId id="273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7" r:id="rId14"/>
    <p:sldId id="274" r:id="rId15"/>
    <p:sldId id="270" r:id="rId16"/>
    <p:sldId id="275" r:id="rId17"/>
    <p:sldId id="268" r:id="rId18"/>
    <p:sldId id="269" r:id="rId19"/>
    <p:sldId id="271" r:id="rId20"/>
    <p:sldId id="27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808"/>
    <p:restoredTop sz="93839"/>
  </p:normalViewPr>
  <p:slideViewPr>
    <p:cSldViewPr snapToGrid="0">
      <p:cViewPr varScale="1">
        <p:scale>
          <a:sx n="103" d="100"/>
          <a:sy n="103" d="100"/>
        </p:scale>
        <p:origin x="198" y="84"/>
      </p:cViewPr>
      <p:guideLst>
        <p:guide orient="horz" pos="2159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7BF5E78B-FE7C-474B-AC91-ABC1B62969E2}" type="datetime1">
              <a:rPr lang="en-US"/>
              <a:pPr lvl="0">
                <a:defRPr/>
              </a:pPr>
              <a:t>8/22/2025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en-US"/>
              <a:t>Click to edit Master text styles</a:t>
            </a:r>
          </a:p>
          <a:p>
            <a:pPr lvl="1">
              <a:defRPr/>
            </a:pPr>
            <a:r>
              <a:rPr lang="en-US"/>
              <a:t>Second level</a:t>
            </a:r>
          </a:p>
          <a:p>
            <a:pPr lvl="2">
              <a:defRPr/>
            </a:pPr>
            <a:r>
              <a:rPr lang="en-US"/>
              <a:t>Third level</a:t>
            </a:r>
          </a:p>
          <a:p>
            <a:pPr lvl="3">
              <a:defRPr/>
            </a:pPr>
            <a:r>
              <a:rPr lang="en-US"/>
              <a:t>Fourth level</a:t>
            </a:r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8866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266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A50B4EB-D9F6-4F2F-973A-15D71B3F5057}" type="slidenum">
              <a:rPr lang="en-US"/>
              <a:pPr lvl="0"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2650" y="1122363"/>
            <a:ext cx="5391149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2650" y="3602038"/>
            <a:ext cx="5391149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71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123473" y="5982900"/>
            <a:ext cx="39450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920038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920038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5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464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73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885826"/>
            <a:ext cx="3725863" cy="3676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372586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5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428875"/>
            <a:ext cx="8540750" cy="2133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5407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3215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3215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408784" y="652440"/>
            <a:ext cx="1333500" cy="1333500"/>
          </a:xfrm>
          <a:prstGeom prst="ellipse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00609" y="940724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00609" y="116805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00609" y="139539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315582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C897C59-303D-43EB-830D-58B293D336AC}"/>
              </a:ext>
            </a:extLst>
          </p:cNvPr>
          <p:cNvGrpSpPr/>
          <p:nvPr userDrawn="1"/>
        </p:nvGrpSpPr>
        <p:grpSpPr>
          <a:xfrm>
            <a:off x="838199" y="1830763"/>
            <a:ext cx="10515602" cy="1741127"/>
            <a:chOff x="838199" y="1830763"/>
            <a:chExt cx="10515602" cy="1741127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4460574F-0FFA-4AF4-9268-D077C9C57D5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E9AEC03B-EFBC-451C-9889-555B420B787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12504A8F-A26B-43AF-BF89-2621FF0CE3C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F7726C56-B942-4400-8CE0-06996980244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DAE760DB-698E-4688-BBAF-49FD684C7AF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72A9A194-717A-430D-B418-44C0B8F1A4C3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E915F52A-A44F-4FB1-A1A1-1A513475EFE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6034C492-58E9-4550-B83D-E33D2B2217E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F92FB454-2844-432A-897E-609CA7D5AB1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DFE585D9-1B79-4D2C-BE24-8DD53BF2D43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7CA650B9-D80A-4F55-849B-9B9229BAB7A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212A3E8F-2036-4425-950A-9DDCE99E48E2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F8D77422-E1EF-442A-B883-288DFB42AC7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F5A5458A-8CAB-46ED-A597-7A9BC874E06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129FB0AE-0FE9-4E47-89E1-28A56DFEFD4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8DCBA888-FF6F-4E0D-AD60-DA0D78CD05D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F9271256-F951-4086-8A3B-C91C2291A17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27D18AA1-C449-4778-A01C-5FEFF6D4B6F0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507DEC82-2EA5-41B4-BBE2-03D513A6990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CC3C8386-1A37-4F90-9D5F-F552F6BD3D6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20C96B97-602D-4FB6-83FA-5F537C10D95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C78EB1C9-B967-4BCF-BA1F-F62AD5830A8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530AF99D-4A64-462C-8DC1-2AFD50700E7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251EE8AC-B14F-4016-B318-3215BFA74576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DB3EFE93-C789-4C06-AE63-48F21F3F056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C159A26F-3E35-43ED-9527-94575D015CF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197FEBE6-4234-4233-9AAC-C966B38A457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4A6CCAEB-B0B2-4918-BF93-14B428F7103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26BAB2D9-48E2-4FD7-8266-8DA7249A311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E373E1AE-97F0-411F-ADE1-F7FA57FDB549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7980EC62-1AA7-49B9-A98C-B1AE41A8BAF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1B940435-8801-4AE0-AF82-51785C14109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709FEA5B-55A5-4A85-90AE-A3E8181AD6B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AC24C165-A09C-48A0-8D30-43D9272501D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AF779B59-BF2E-434C-A692-81F3395A2DD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72D25286-DFE7-4DB6-BC2A-849B72A1D58F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EFFFC619-3DCF-484B-936D-D1C6706967D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36F1647-E3A7-42C7-94DB-E22470CD796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0812BACF-D77F-4A42-A212-538847FF977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63855A19-9DBA-4293-A411-6842A7DAA99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E705E91E-E65F-4094-8904-D56C56FC5F4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B6DEB2ED-B6FD-4B88-90DA-9530DA2E64C9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62E667E1-7F5F-4E4F-AF63-4AB31D847AE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A9D94CA5-400D-47AE-9512-4557FBE2019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1E60784B-8569-41D5-BB14-8F5DAFDCE67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FE043B0E-D351-4B21-BB22-FF8713E0E19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D57AC92D-3891-4CC7-9301-A742653C394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870D976A-0EA2-4422-A1FB-EE1A159B65DC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074CEC48-74FA-45A9-9E16-525EB9E974F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8CA8D9C7-FFCE-4895-B720-C9F65C686B9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DF8FDE11-2636-4F16-BC4C-C0DBD965F47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EAE2FCEB-5A44-4458-99EB-B2522F73151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FA982CEB-3569-4AB2-A279-56909D8DBA2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B85FDECF-7983-4160-8B97-DA92A01F2A38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80F0CF47-25FB-4AB4-837F-33B5D368A8C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12C0DD63-4FB0-4217-BC06-7CEB655B79B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5841390F-E0B0-48E2-8756-2C0A532BC03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E49982BC-FA05-4F1B-A8BD-AE3793F3BD0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84445015-4210-46FE-958B-F3271E10284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06FD93CB-F173-4C32-9E54-DE5EDB0F83D8}"/>
                </a:ext>
              </a:extLst>
            </p:cNvPr>
            <p:cNvSpPr/>
            <p:nvPr userDrawn="1"/>
          </p:nvSpPr>
          <p:spPr>
            <a:xfrm>
              <a:off x="10459489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/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9DB07F4-2F4D-4904-9DDA-6D453F791811}"/>
              </a:ext>
            </a:extLst>
          </p:cNvPr>
          <p:cNvSpPr txBox="1"/>
          <p:nvPr userDrawn="1"/>
        </p:nvSpPr>
        <p:spPr>
          <a:xfrm>
            <a:off x="766471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latin typeface="+mj-lt"/>
              </a:rPr>
              <a:t>Aa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id="{72303254-B5A5-44B0-8D71-FB4149C10B7E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8526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:p14="http://schemas.microsoft.com/office/powerpoint/2010/main" val="393516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4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B106E36-FD25-4E2D-B0AA-010F637433A0}" type="datetime1">
              <a:rPr lang="ru-RU"/>
              <a:pPr lvl="0">
                <a:defRPr/>
              </a:pPr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725C68B6-61C2-468F-89AB-4B9F7531AA68}" type="slidenum">
              <a:rPr lang="ru-RU"/>
              <a:pPr lvl="0"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://www.presentationgo.com/" TargetMode="Externa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 name="PresentationGO">
    <p:bg>
      <p:bgPr>
        <a:solidFill>
          <a:srgbClr val="FFCB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/>
            </a:pPr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es-ES"/>
              <a:t>Haga clic para modificar los estilos de texto del patrón</a:t>
            </a:r>
          </a:p>
          <a:p>
            <a:pPr lvl="1">
              <a:defRPr/>
            </a:pPr>
            <a:r>
              <a:rPr lang="es-ES"/>
              <a:t>Segundo nivel</a:t>
            </a:r>
          </a:p>
          <a:p>
            <a:pPr lvl="2">
              <a:defRPr/>
            </a:pPr>
            <a:r>
              <a:rPr lang="es-ES"/>
              <a:t>Tercer nivel</a:t>
            </a:r>
          </a:p>
          <a:p>
            <a:pPr lvl="3">
              <a:defRPr/>
            </a:pPr>
            <a:r>
              <a:rPr lang="es-ES"/>
              <a:t>Cuarto nivel</a:t>
            </a:r>
          </a:p>
          <a:p>
            <a:pPr lvl="4">
              <a:defRPr/>
            </a:pPr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>
              <a:defRPr/>
            </a:pPr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>
              <a:defRPr/>
            </a:pPr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>
              <a:defRPr/>
            </a:pPr>
            <a:fld id="{672B7600-67E3-4D97-B453-880E2742B982}" type="slidenum">
              <a:rPr lang="en-US"/>
              <a:pPr lvl="0"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12701" y="7007226"/>
            <a:ext cx="156146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1100" b="0" i="0">
                <a:solidFill>
                  <a:schemeClr val="accent5"/>
                </a:solidFill>
                <a:effectLst/>
                <a:latin typeface="Open Sans"/>
              </a:rPr>
              <a:t>© </a:t>
            </a:r>
            <a:r>
              <a:rPr lang="en-US" sz="1100" b="0" i="0" u="none" strike="noStrike">
                <a:solidFill>
                  <a:schemeClr val="accent5"/>
                </a:solidFill>
                <a:effectLst/>
                <a:latin typeface="Open Sans"/>
                <a:hlinkClick r:id="rId11" tooltip="PresentationGo!"/>
              </a:rPr>
              <a:t>presentationgo.com</a:t>
            </a:r>
            <a:endParaRPr lang="en-US" sz="1100">
              <a:solidFill>
                <a:schemeClr val="accent5"/>
              </a:solidFill>
              <a:latin typeface="Calibri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sz="1000">
                  <a:latin typeface="Open Sans"/>
                  <a:ea typeface="Open Sans"/>
                  <a:cs typeface="Open Sans"/>
                </a:rPr>
                <a:t>By:</a:t>
              </a:r>
            </a:p>
          </p:txBody>
        </p:sp>
        <p:sp>
          <p:nvSpPr>
            <p:cNvPr id="10" name="TextBox 9"/>
            <p:cNvSpPr txBox="1"/>
            <p:nvPr userDrawn="1"/>
          </p:nvSpPr>
          <p:spPr>
            <a:xfrm>
              <a:off x="-1002010" y="387370"/>
              <a:ext cx="471000" cy="24622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sz="1000">
                  <a:latin typeface="Open Sans"/>
                  <a:ea typeface="Open Sans"/>
                  <a:cs typeface="Open Sans"/>
                </a:rPr>
                <a:t>.com</a:t>
              </a:r>
            </a:p>
          </p:txBody>
        </p:sp>
        <p:pic>
          <p:nvPicPr>
            <p:cNvPr id="11" name="Picture 10"/>
            <p:cNvPicPr>
              <a:picLocks noChangeAspect="1"/>
            </p:cNvPicPr>
            <p:nvPr userDrawn="1"/>
          </p:nvPicPr>
          <p:blipFill rotWithShape="1">
            <a:blip r:embed="rId12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</p:sldLayoutIdLst>
  <p:transition/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348343" y="3879850"/>
            <a:ext cx="2484664" cy="1548946"/>
          </a:xfrm>
        </p:spPr>
        <p:txBody>
          <a:bodyPr/>
          <a:lstStyle/>
          <a:p>
            <a:pPr lvl="0" algn="ctr">
              <a:defRPr/>
            </a:pPr>
            <a:r>
              <a:rPr lang="en-US" altLang="ru-RU" sz="2800" b="1">
                <a:solidFill>
                  <a:schemeClr val="tx1"/>
                </a:solidFill>
              </a:rPr>
              <a:t>I could not ride a bike until the age of 27 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348561" y="6207942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Your Footer Here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72B7600-67E3-4D97-B453-880E2742B982}" type="slidenum">
              <a:rPr lang="en-US"/>
              <a:pPr lvl="0">
                <a:defRPr/>
              </a:pPr>
              <a:t>1</a:t>
            </a:fld>
            <a:endParaRPr lang="en-US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3112634" y="408213"/>
            <a:ext cx="2792865" cy="30207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1734" y="4388304"/>
            <a:ext cx="2762250" cy="364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alt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208868" y="442232"/>
            <a:ext cx="2671081" cy="29867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121198" y="3993695"/>
            <a:ext cx="2775858" cy="1376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2800" b="1"/>
              <a:t>I practiced meditation when I was a student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6096000" y="394606"/>
            <a:ext cx="2737136" cy="303439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250842" y="3871230"/>
            <a:ext cx="2485214" cy="1375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2800" b="1"/>
              <a:t>I went on a diet and lost 12 kg</a:t>
            </a:r>
            <a:r>
              <a:rPr lang="en-US" altLang="ru-RU" sz="2400" b="1"/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1091" y="6007554"/>
            <a:ext cx="2013857" cy="572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3200" b="1"/>
              <a:t>TRUE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16206" y="6001296"/>
            <a:ext cx="2013857" cy="569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3200" b="1"/>
              <a:t>TRUE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18526" y="6028510"/>
            <a:ext cx="2013857" cy="570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ctr" defTabSz="457200" rtl="0" eaLnBrk="1" latinLnBrk="0" hangingPunct="1">
              <a:defRPr/>
            </a:pPr>
            <a:r>
              <a:rPr kumimoji="0" lang="en-US" altLang="ru-RU" sz="3200" b="1" i="0" u="none" strike="noStrike" kern="1200" cap="none" normalizeH="0" baseline="0">
                <a:solidFill>
                  <a:srgbClr val="000000"/>
                </a:solidFill>
                <a:latin typeface="Calibri"/>
              </a:rPr>
              <a:t>FALSE</a:t>
            </a:r>
            <a:endParaRPr lang="en-US" altLang="ru-RU" sz="32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2" animBg="1"/>
      <p:bldP spid="15" grpId="4" animBg="1"/>
      <p:bldP spid="16" grpId="1" animBg="1"/>
      <p:bldP spid="17" grpId="5" animBg="1"/>
      <p:bldP spid="18" grpId="3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981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3100" b="1" dirty="0"/>
              <a:t>Match the nutrients that you can find in different products</a:t>
            </a:r>
            <a:r>
              <a:rPr lang="ru-RU" dirty="0"/>
              <a:t/>
            </a:r>
            <a:br>
              <a:rPr lang="ru-RU" dirty="0"/>
            </a:br>
            <a:endParaRPr lang="en-US" altLang="ru-RU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9176" y="751438"/>
            <a:ext cx="10836998" cy="484360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dirty="0"/>
              <a:t> </a:t>
            </a:r>
            <a:endParaRPr lang="ru-RU" dirty="0"/>
          </a:p>
          <a:p>
            <a:r>
              <a:rPr lang="en-US" sz="7200" dirty="0"/>
              <a:t>You need this to help you grow. You can find it in meat, eggs and milk. </a:t>
            </a:r>
            <a:r>
              <a:rPr lang="en-US" sz="7200" dirty="0" smtClean="0"/>
              <a:t>_______</a:t>
            </a:r>
            <a:endParaRPr lang="ru-RU" sz="7200" dirty="0"/>
          </a:p>
          <a:p>
            <a:r>
              <a:rPr lang="en-US" sz="7200" dirty="0"/>
              <a:t>It helps to store energy in your body. You can find it in butter and oil. </a:t>
            </a:r>
            <a:r>
              <a:rPr lang="en-US" sz="7200" dirty="0" smtClean="0"/>
              <a:t>_________</a:t>
            </a:r>
          </a:p>
          <a:p>
            <a:r>
              <a:rPr lang="en-US" sz="7200" dirty="0" smtClean="0"/>
              <a:t>It </a:t>
            </a:r>
            <a:r>
              <a:rPr lang="en-US" sz="7200" dirty="0"/>
              <a:t>is used to make food and drinks sweet. You can find it in biscuits and cakes</a:t>
            </a:r>
            <a:r>
              <a:rPr lang="en-US" sz="7200" dirty="0" smtClean="0"/>
              <a:t>.____</a:t>
            </a:r>
            <a:endParaRPr lang="ru-RU" sz="7200" dirty="0"/>
          </a:p>
          <a:p>
            <a:r>
              <a:rPr lang="en-US" sz="7200" dirty="0"/>
              <a:t>Substances you need to be healthy. You can find them in fruit and vegetables</a:t>
            </a:r>
            <a:r>
              <a:rPr lang="en-US" sz="7200" dirty="0" smtClean="0"/>
              <a:t>._____</a:t>
            </a:r>
            <a:endParaRPr lang="ru-RU" sz="7200" dirty="0"/>
          </a:p>
          <a:p>
            <a:r>
              <a:rPr lang="en-US" sz="7200" dirty="0"/>
              <a:t>Parts of plants or seeds that your body cannot digest. Helps food pass through the body quickly</a:t>
            </a:r>
            <a:r>
              <a:rPr lang="en-US" sz="7200" dirty="0" smtClean="0"/>
              <a:t>.____</a:t>
            </a:r>
            <a:endParaRPr lang="ru-RU" sz="7200" dirty="0"/>
          </a:p>
          <a:p>
            <a:r>
              <a:rPr lang="en-US" sz="7200" dirty="0"/>
              <a:t>They provide you with energy. You can find them in bread, pasta and rice. </a:t>
            </a:r>
            <a:r>
              <a:rPr lang="en-US" sz="7200" dirty="0" smtClean="0"/>
              <a:t>______</a:t>
            </a:r>
            <a:endParaRPr lang="ru-RU" sz="7200" dirty="0"/>
          </a:p>
          <a:p>
            <a:r>
              <a:rPr lang="en-US" sz="7200" dirty="0" smtClean="0"/>
              <a:t>A substance that is formed naturally in rocks or the earth and is found in small quantities in food and drinks. _______</a:t>
            </a:r>
            <a:endParaRPr lang="ru-RU" sz="7200" dirty="0" smtClean="0"/>
          </a:p>
          <a:p>
            <a:pPr marL="0" indent="0">
              <a:buNone/>
            </a:pPr>
            <a:endParaRPr lang="ru-RU" dirty="0"/>
          </a:p>
          <a:p>
            <a:pPr lvl="0">
              <a:defRPr/>
            </a:pPr>
            <a:endParaRPr lang="en-US" altLang="ru-RU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>
              <a:defRPr/>
            </a:pPr>
            <a:fld id="{672B7600-67E3-4D97-B453-880E2742B982}" type="slidenum">
              <a:rPr lang="en-US"/>
              <a:pPr lvl="0">
                <a:defRPr/>
              </a:pPr>
              <a:t>10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818452" y="959990"/>
            <a:ext cx="1584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protein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940673" y="1549576"/>
            <a:ext cx="1339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fat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 flipH="1">
            <a:off x="9742735" y="2096504"/>
            <a:ext cx="1611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sugar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9610629" y="2680216"/>
            <a:ext cx="1955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vitamins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 flipH="1">
            <a:off x="1540295" y="3405012"/>
            <a:ext cx="669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  <a:r>
              <a:rPr lang="en-US" dirty="0" smtClean="0"/>
              <a:t>iber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9261695" y="3955494"/>
            <a:ext cx="1558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carbohydrates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4038600" y="4720479"/>
            <a:ext cx="1276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minerals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885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9813"/>
          </a:xfrm>
        </p:spPr>
        <p:txBody>
          <a:bodyPr/>
          <a:lstStyle/>
          <a:p>
            <a:pPr lvl="0" algn="ctr">
              <a:defRPr/>
            </a:pPr>
            <a:r>
              <a:rPr lang="en-US" altLang="ru-RU" b="1"/>
              <a:t>The aim of our lesson is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85446"/>
            <a:ext cx="10515600" cy="3586616"/>
          </a:xfrm>
        </p:spPr>
        <p:txBody>
          <a:bodyPr>
            <a:normAutofit fontScale="92500" lnSpcReduction="20000"/>
          </a:bodyPr>
          <a:lstStyle/>
          <a:p>
            <a:pPr lvl="0" algn="ctr">
              <a:defRPr/>
            </a:pPr>
            <a:r>
              <a:rPr lang="en-US" altLang="ru-RU" dirty="0"/>
              <a:t>to define  the meaning of  “healthy lifestyle”</a:t>
            </a:r>
          </a:p>
          <a:p>
            <a:pPr lvl="0" algn="ctr">
              <a:defRPr/>
            </a:pPr>
            <a:r>
              <a:rPr lang="en-US" altLang="ru-RU" dirty="0"/>
              <a:t>to discuss the importance of our healthy lifestyle</a:t>
            </a:r>
          </a:p>
          <a:p>
            <a:pPr lvl="0" algn="ctr">
              <a:defRPr/>
            </a:pPr>
            <a:r>
              <a:rPr lang="en-US" altLang="ru-RU" dirty="0"/>
              <a:t>to practice vocabulary and grammar in real communication</a:t>
            </a:r>
          </a:p>
          <a:p>
            <a:pPr lvl="0">
              <a:defRPr/>
            </a:pPr>
            <a:endParaRPr lang="en-US" altLang="ru-RU" dirty="0"/>
          </a:p>
          <a:p>
            <a:pPr lvl="0" algn="ctr">
              <a:buNone/>
              <a:defRPr/>
            </a:pPr>
            <a:r>
              <a:rPr lang="en-US" altLang="ru-RU" sz="3764" b="1" dirty="0"/>
              <a:t>What about you?</a:t>
            </a:r>
            <a:endParaRPr lang="en-US" altLang="ru-RU" dirty="0"/>
          </a:p>
          <a:p>
            <a:pPr lvl="0" algn="ctr">
              <a:buNone/>
              <a:defRPr/>
            </a:pPr>
            <a:r>
              <a:rPr lang="en-US" altLang="ru-RU" dirty="0"/>
              <a:t>On this lesson I would like to....</a:t>
            </a:r>
          </a:p>
          <a:p>
            <a:pPr lvl="0">
              <a:defRPr/>
            </a:pPr>
            <a:endParaRPr lang="en-US" altLang="ru-RU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>
              <a:defRPr/>
            </a:pPr>
            <a:fld id="{672B7600-67E3-4D97-B453-880E2742B982}" type="slidenum">
              <a:rPr lang="en-US"/>
              <a:pPr lvl="0">
                <a:defRPr/>
              </a:pPr>
              <a:t>11</a:t>
            </a:fld>
            <a:endParaRPr lang="en-US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20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7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9813"/>
          </a:xfrm>
        </p:spPr>
        <p:txBody>
          <a:bodyPr/>
          <a:lstStyle/>
          <a:p>
            <a:pPr lvl="0" algn="ctr">
              <a:defRPr/>
            </a:pPr>
            <a:endParaRPr lang="en-US" altLang="ru-RU" b="1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>
              <a:defRPr/>
            </a:pPr>
            <a:fld id="{672B7600-67E3-4D97-B453-880E2742B982}" type="slidenum">
              <a:rPr lang="en-US"/>
              <a:pPr lvl="0">
                <a:defRPr/>
              </a:pPr>
              <a:t>12</a:t>
            </a:fld>
            <a:endParaRPr lang="en-US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57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99270" y="830425"/>
            <a:ext cx="5854527" cy="1810138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en-US" altLang="ru-RU" b="1" dirty="0" smtClean="0"/>
              <a:t>“If you were a sailboat”</a:t>
            </a:r>
            <a:endParaRPr lang="en-US" altLang="ru-RU" b="1" dirty="0"/>
          </a:p>
        </p:txBody>
      </p:sp>
      <p:pic>
        <p:nvPicPr>
          <p:cNvPr id="3" name="Katie_Melua_-_If_You_Were_A_Sailboat_4793872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6460" y="33574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74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9813"/>
          </a:xfrm>
        </p:spPr>
        <p:txBody>
          <a:bodyPr/>
          <a:lstStyle/>
          <a:p>
            <a:pPr lvl="0" algn="ctr">
              <a:defRPr/>
            </a:pPr>
            <a:r>
              <a:rPr lang="en-US" altLang="ru-RU" b="1" dirty="0" smtClean="0"/>
              <a:t>If…..</a:t>
            </a:r>
            <a:endParaRPr lang="en-US" altLang="ru-RU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85446"/>
            <a:ext cx="10515600" cy="4000954"/>
          </a:xfrm>
        </p:spPr>
        <p:txBody>
          <a:bodyPr>
            <a:normAutofit fontScale="47500" lnSpcReduction="20000"/>
          </a:bodyPr>
          <a:lstStyle/>
          <a:p>
            <a:r>
              <a:rPr lang="en-US" sz="5100" b="1" dirty="0"/>
              <a:t>If I </a:t>
            </a:r>
            <a:r>
              <a:rPr lang="en-US" sz="5100" b="1" u="sng" dirty="0" smtClean="0"/>
              <a:t>had</a:t>
            </a:r>
            <a:r>
              <a:rPr lang="en-US" sz="5100" b="1" dirty="0" smtClean="0"/>
              <a:t> toothache</a:t>
            </a:r>
            <a:r>
              <a:rPr lang="en-US" sz="5100" b="1" dirty="0"/>
              <a:t>, </a:t>
            </a:r>
            <a:r>
              <a:rPr lang="en-US" sz="5100" b="1" dirty="0" smtClean="0"/>
              <a:t>  I </a:t>
            </a:r>
            <a:r>
              <a:rPr lang="en-US" sz="5100" b="1" dirty="0"/>
              <a:t>would go to the dentist</a:t>
            </a:r>
            <a:endParaRPr lang="ru-RU" sz="5100" dirty="0"/>
          </a:p>
          <a:p>
            <a:r>
              <a:rPr lang="en-US" sz="5100" b="1" dirty="0" smtClean="0"/>
              <a:t>You </a:t>
            </a:r>
            <a:r>
              <a:rPr lang="en-US" sz="5100" b="1" u="sng" dirty="0" smtClean="0"/>
              <a:t>won’t lose </a:t>
            </a:r>
            <a:r>
              <a:rPr lang="en-US" sz="5100" b="1" dirty="0" smtClean="0"/>
              <a:t>weight</a:t>
            </a:r>
            <a:r>
              <a:rPr lang="en-US" sz="5100" dirty="0" smtClean="0"/>
              <a:t> </a:t>
            </a:r>
            <a:r>
              <a:rPr lang="en-US" sz="5100" b="1" dirty="0" smtClean="0"/>
              <a:t>if </a:t>
            </a:r>
            <a:r>
              <a:rPr lang="en-US" sz="5100" b="1" dirty="0"/>
              <a:t>you eat to much chocolate and ice cream every day!</a:t>
            </a:r>
            <a:endParaRPr lang="ru-RU" sz="5100" dirty="0"/>
          </a:p>
          <a:p>
            <a:r>
              <a:rPr lang="en-US" sz="5100" b="1" dirty="0"/>
              <a:t>If I were you, </a:t>
            </a:r>
            <a:r>
              <a:rPr lang="en-US" sz="5100" dirty="0"/>
              <a:t> </a:t>
            </a:r>
            <a:r>
              <a:rPr lang="en-US" sz="5100" b="1" dirty="0" smtClean="0"/>
              <a:t>I </a:t>
            </a:r>
            <a:r>
              <a:rPr lang="en-US" sz="5100" b="1" u="sng" dirty="0" smtClean="0"/>
              <a:t>would stop </a:t>
            </a:r>
            <a:r>
              <a:rPr lang="en-US" sz="5100" b="1" dirty="0" smtClean="0"/>
              <a:t>eating </a:t>
            </a:r>
            <a:r>
              <a:rPr lang="en-US" sz="5100" b="1" dirty="0"/>
              <a:t>too much junk food.</a:t>
            </a:r>
            <a:endParaRPr lang="ru-RU" sz="5100" dirty="0"/>
          </a:p>
          <a:p>
            <a:r>
              <a:rPr lang="en-US" sz="5100" b="1" dirty="0"/>
              <a:t>If you </a:t>
            </a:r>
            <a:r>
              <a:rPr lang="en-US" sz="5100" b="1" u="sng" dirty="0" smtClean="0"/>
              <a:t>knew</a:t>
            </a:r>
            <a:r>
              <a:rPr lang="en-US" sz="5100" b="1" dirty="0" smtClean="0"/>
              <a:t> more </a:t>
            </a:r>
            <a:r>
              <a:rPr lang="en-US" sz="5100" b="1" dirty="0"/>
              <a:t>about healthy </a:t>
            </a:r>
            <a:r>
              <a:rPr lang="en-US" sz="5100" b="1" dirty="0" smtClean="0"/>
              <a:t>habits,</a:t>
            </a:r>
            <a:r>
              <a:rPr lang="en-US" sz="5100" dirty="0"/>
              <a:t> </a:t>
            </a:r>
            <a:r>
              <a:rPr lang="en-US" sz="5100" b="1" dirty="0"/>
              <a:t>y</a:t>
            </a:r>
            <a:r>
              <a:rPr lang="en-US" sz="5100" b="1" dirty="0" smtClean="0"/>
              <a:t>ou </a:t>
            </a:r>
            <a:r>
              <a:rPr lang="en-US" sz="5100" b="1" dirty="0"/>
              <a:t>would not put on weight so quickly.</a:t>
            </a:r>
            <a:endParaRPr lang="ru-RU" sz="5100" dirty="0"/>
          </a:p>
          <a:p>
            <a:r>
              <a:rPr lang="en-US" sz="5100" b="1" dirty="0"/>
              <a:t> </a:t>
            </a:r>
            <a:r>
              <a:rPr lang="en-US" sz="5100" b="1" dirty="0" smtClean="0"/>
              <a:t>This soup </a:t>
            </a:r>
            <a:r>
              <a:rPr lang="en-US" sz="5100" b="1" u="sng" dirty="0" smtClean="0"/>
              <a:t>would have tasted </a:t>
            </a:r>
            <a:r>
              <a:rPr lang="en-US" sz="5100" b="1" dirty="0" smtClean="0"/>
              <a:t>better </a:t>
            </a:r>
            <a:r>
              <a:rPr lang="en-US" sz="5100" b="1" dirty="0"/>
              <a:t>if you had added more salt</a:t>
            </a:r>
            <a:endParaRPr lang="ru-RU" sz="5100" dirty="0"/>
          </a:p>
          <a:p>
            <a:pPr marL="0" indent="0">
              <a:buNone/>
            </a:pPr>
            <a:r>
              <a:rPr lang="en-US" sz="5100" b="1" dirty="0"/>
              <a:t> </a:t>
            </a:r>
            <a:endParaRPr lang="ru-RU" sz="5100" dirty="0"/>
          </a:p>
          <a:p>
            <a:pPr lvl="0">
              <a:defRPr/>
            </a:pPr>
            <a:endParaRPr lang="en-US" altLang="ru-RU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>
              <a:defRPr/>
            </a:pPr>
            <a:fld id="{672B7600-67E3-4D97-B453-880E2742B982}" type="slidenum">
              <a:rPr lang="en-US"/>
              <a:pPr lvl="0"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11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If I </a:t>
            </a:r>
            <a:r>
              <a:rPr lang="en-US" b="1" dirty="0" smtClean="0">
                <a:solidFill>
                  <a:srgbClr val="003300"/>
                </a:solidFill>
              </a:rPr>
              <a:t>were </a:t>
            </a:r>
            <a:r>
              <a:rPr lang="en-US" dirty="0" smtClean="0"/>
              <a:t>you, I </a:t>
            </a:r>
            <a:r>
              <a:rPr lang="en-US" b="1" dirty="0" smtClean="0">
                <a:solidFill>
                  <a:srgbClr val="003300"/>
                </a:solidFill>
              </a:rPr>
              <a:t>would eat </a:t>
            </a:r>
            <a:r>
              <a:rPr lang="en-US" dirty="0" smtClean="0"/>
              <a:t>less and take regular exercise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t>15</a:t>
            </a:fld>
            <a:endParaRPr lang="en-US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38848"/>
            <a:ext cx="7920038" cy="372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9813"/>
          </a:xfrm>
        </p:spPr>
        <p:txBody>
          <a:bodyPr/>
          <a:lstStyle/>
          <a:p>
            <a:pPr lvl="0" algn="ctr">
              <a:defRPr/>
            </a:pPr>
            <a:endParaRPr lang="en-US" altLang="ru-RU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>
              <a:defRPr/>
            </a:pPr>
            <a:fld id="{672B7600-67E3-4D97-B453-880E2742B982}" type="slidenum">
              <a:rPr lang="en-US"/>
              <a:pPr lvl="0"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61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9813"/>
          </a:xfrm>
        </p:spPr>
        <p:txBody>
          <a:bodyPr>
            <a:normAutofit fontScale="90000"/>
          </a:bodyPr>
          <a:lstStyle/>
          <a:p>
            <a:pPr lvl="0" algn="ctr">
              <a:defRPr/>
            </a:pPr>
            <a:r>
              <a:rPr lang="en-US" b="1" dirty="0"/>
              <a:t>“</a:t>
            </a:r>
            <a:r>
              <a:rPr lang="en-US" b="1" i="1" dirty="0"/>
              <a:t>Activity is the only road to knowledge” </a:t>
            </a: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dirty="0" smtClean="0"/>
              <a:t>said </a:t>
            </a:r>
            <a:r>
              <a:rPr lang="en-US" b="1" dirty="0"/>
              <a:t>George Bernard Show.</a:t>
            </a:r>
            <a:endParaRPr lang="en-US" altLang="ru-RU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2674" y="1485446"/>
            <a:ext cx="3992578" cy="3586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Today</a:t>
            </a:r>
            <a:r>
              <a:rPr lang="en-US" b="1" dirty="0"/>
              <a:t>, </a:t>
            </a:r>
            <a:r>
              <a:rPr lang="en-US" b="1" dirty="0" smtClean="0"/>
              <a:t>on our lesson </a:t>
            </a:r>
            <a:r>
              <a:rPr lang="en-US" b="1" i="1" u="sng" dirty="0"/>
              <a:t>WE HAVE</a:t>
            </a:r>
            <a:r>
              <a:rPr lang="en-US" b="1" i="1" u="sng" dirty="0" smtClean="0"/>
              <a:t>…</a:t>
            </a:r>
            <a:endParaRPr lang="ru-RU" dirty="0"/>
          </a:p>
          <a:p>
            <a:pPr lvl="0"/>
            <a:r>
              <a:rPr lang="en-US" dirty="0" smtClean="0"/>
              <a:t>Learnt</a:t>
            </a:r>
            <a:r>
              <a:rPr lang="en-US" dirty="0"/>
              <a:t>…….</a:t>
            </a:r>
            <a:endParaRPr lang="ru-RU" dirty="0"/>
          </a:p>
          <a:p>
            <a:pPr lvl="0"/>
            <a:r>
              <a:rPr lang="en-US" dirty="0"/>
              <a:t>Remembered…..</a:t>
            </a:r>
            <a:endParaRPr lang="ru-RU" dirty="0"/>
          </a:p>
          <a:p>
            <a:pPr lvl="0"/>
            <a:r>
              <a:rPr lang="en-US" dirty="0"/>
              <a:t>Done</a:t>
            </a:r>
            <a:r>
              <a:rPr lang="en-US" dirty="0" smtClean="0"/>
              <a:t>….</a:t>
            </a:r>
            <a:endParaRPr lang="ru-RU" dirty="0"/>
          </a:p>
          <a:p>
            <a:pPr lvl="0">
              <a:defRPr/>
            </a:pPr>
            <a:endParaRPr lang="en-US" altLang="ru-RU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>
              <a:defRPr/>
            </a:pPr>
            <a:fld id="{672B7600-67E3-4D97-B453-880E2742B982}" type="slidenum">
              <a:rPr lang="en-US"/>
              <a:pPr lvl="0">
                <a:defRPr/>
              </a:pPr>
              <a:t>17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32902" y="1792586"/>
            <a:ext cx="612089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r>
              <a:rPr lang="en-US" sz="3200" dirty="0" smtClean="0"/>
              <a:t> necessary nutrients for our body</a:t>
            </a:r>
          </a:p>
          <a:p>
            <a:r>
              <a:rPr lang="en-US" sz="3200" b="1" dirty="0" smtClean="0"/>
              <a:t>2</a:t>
            </a:r>
            <a:r>
              <a:rPr lang="en-US" sz="3200" dirty="0" smtClean="0"/>
              <a:t> problems with health</a:t>
            </a:r>
          </a:p>
          <a:p>
            <a:r>
              <a:rPr lang="en-US" sz="3200" b="1" dirty="0" smtClean="0"/>
              <a:t>1</a:t>
            </a:r>
            <a:r>
              <a:rPr lang="en-US" sz="3200" dirty="0" smtClean="0"/>
              <a:t> advice to your friend to be in good shape</a:t>
            </a:r>
            <a:endParaRPr lang="ru-RU" sz="3200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3702867" y="3159659"/>
            <a:ext cx="1439501" cy="588476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62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885826"/>
            <a:ext cx="3725863" cy="3676650"/>
          </a:xfrm>
        </p:spPr>
        <p:txBody>
          <a:bodyPr>
            <a:normAutofit/>
          </a:bodyPr>
          <a:lstStyle/>
          <a:p>
            <a:r>
              <a:rPr lang="en-US" sz="4800" b="1" dirty="0" smtClean="0"/>
              <a:t>H/w</a:t>
            </a:r>
            <a:br>
              <a:rPr lang="en-US" sz="4800" b="1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/>
              <a:t>W</a:t>
            </a:r>
            <a:r>
              <a:rPr lang="en-US" sz="4800" dirty="0" smtClean="0"/>
              <a:t>rite a letter to your English friend</a:t>
            </a:r>
            <a:endParaRPr lang="en-US" sz="480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321550" cy="2852737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CA3854E8-AB90-3D40-A1E0-DB65361C22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65278" cy="3870099"/>
          </a:xfrm>
        </p:spPr>
        <p:txBody>
          <a:bodyPr>
            <a:normAutofit fontScale="90000"/>
          </a:bodyPr>
          <a:lstStyle/>
          <a:p>
            <a:pPr lvl="0" algn="ctr">
              <a:defRPr/>
            </a:pPr>
            <a:endParaRPr lang="en-US" altLang="ru-RU" sz="4800" b="1" dirty="0"/>
          </a:p>
          <a:p>
            <a:pPr lvl="0" algn="ctr">
              <a:defRPr/>
            </a:pPr>
            <a:endParaRPr lang="en-US" altLang="ru-RU" sz="4800" b="1" dirty="0"/>
          </a:p>
          <a:p>
            <a:pPr lvl="0" algn="ctr">
              <a:defRPr/>
            </a:pPr>
            <a:endParaRPr lang="en-US" altLang="ru-RU" sz="4800" b="1" dirty="0"/>
          </a:p>
          <a:p>
            <a:pPr lvl="0" algn="ctr">
              <a:defRPr/>
            </a:pPr>
            <a:r>
              <a:rPr lang="en-US" altLang="ru-RU" sz="4800" b="1" dirty="0"/>
              <a:t>I think that the most important aspect to be healthy is because</a:t>
            </a:r>
          </a:p>
          <a:p>
            <a:pPr lvl="0" algn="ctr">
              <a:defRPr/>
            </a:pPr>
            <a:r>
              <a:rPr lang="en-US" altLang="ru-RU" sz="4800" b="1" dirty="0"/>
              <a:t>1......</a:t>
            </a:r>
          </a:p>
          <a:p>
            <a:pPr lvl="0" algn="ctr">
              <a:defRPr/>
            </a:pPr>
            <a:r>
              <a:rPr lang="en-US" altLang="ru-RU" sz="4800" b="1" dirty="0"/>
              <a:t>2......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>
              <a:defRPr/>
            </a:pPr>
            <a:fld id="{672B7600-67E3-4D97-B453-880E2742B982}" type="slidenum">
              <a:rPr lang="en-US"/>
              <a:pPr lvl="0">
                <a:defRPr/>
              </a:pPr>
              <a:t>2</a:t>
            </a:fld>
            <a:endParaRPr lang="en-US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13377" y="224518"/>
            <a:ext cx="2612571" cy="1211035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ru-RU" sz="2800" b="1">
                <a:solidFill>
                  <a:schemeClr val="tx1"/>
                </a:solidFill>
              </a:rPr>
              <a:t>DOING SPORT</a:t>
            </a: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9233527" y="254455"/>
            <a:ext cx="2612571" cy="1211035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ru-RU" sz="2800" b="1">
                <a:solidFill>
                  <a:schemeClr val="tx1"/>
                </a:solidFill>
              </a:rPr>
              <a:t>AVOIDING BAD HABITS</a:t>
            </a: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8958663" y="3966483"/>
            <a:ext cx="2884714" cy="1211035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ru-RU" sz="2800" b="1">
                <a:solidFill>
                  <a:schemeClr val="tx1"/>
                </a:solidFill>
              </a:rPr>
              <a:t>PSYCHOLOGICAL HARMONY</a:t>
            </a: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535841" y="3884839"/>
            <a:ext cx="2612571" cy="1211035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ru-RU" sz="2800" b="1">
                <a:solidFill>
                  <a:schemeClr val="tx1"/>
                </a:solidFill>
              </a:rPr>
              <a:t>HEALTHY EATING</a:t>
            </a:r>
          </a:p>
        </p:txBody>
      </p:sp>
      <p:pic>
        <p:nvPicPr>
          <p:cNvPr id="11" name="2 Minute Timer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11313" y="4411274"/>
            <a:ext cx="3489454" cy="1769026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33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4" grpId="4" animBg="1"/>
      <p:bldP spid="7" grpId="0" animBg="1"/>
      <p:bldP spid="8" grpId="2" animBg="1"/>
      <p:bldP spid="9" grpId="3" animBg="1"/>
      <p:bldP spid="1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65278" cy="3870099"/>
          </a:xfrm>
        </p:spPr>
        <p:txBody>
          <a:bodyPr>
            <a:normAutofit fontScale="90000"/>
          </a:bodyPr>
          <a:lstStyle/>
          <a:p>
            <a:pPr lvl="0" algn="ctr">
              <a:defRPr/>
            </a:pPr>
            <a:endParaRPr lang="en-US" altLang="ru-RU" sz="4800" b="1"/>
          </a:p>
          <a:p>
            <a:pPr lvl="0" algn="ctr">
              <a:defRPr/>
            </a:pPr>
            <a:endParaRPr lang="en-US" altLang="ru-RU" sz="4800" b="1"/>
          </a:p>
          <a:p>
            <a:pPr lvl="0" algn="ctr">
              <a:defRPr/>
            </a:pPr>
            <a:endParaRPr lang="en-US" altLang="ru-RU" sz="4800" b="1"/>
          </a:p>
          <a:p>
            <a:pPr lvl="0" algn="ctr">
              <a:defRPr/>
            </a:pPr>
            <a:r>
              <a:rPr lang="en-US" altLang="ru-RU" sz="4800" b="1"/>
              <a:t>I think that the most important aspect to be healthy is because</a:t>
            </a:r>
          </a:p>
          <a:p>
            <a:pPr lvl="0" algn="ctr">
              <a:defRPr/>
            </a:pPr>
            <a:r>
              <a:rPr lang="en-US" altLang="ru-RU" sz="4800" b="1"/>
              <a:t>1......</a:t>
            </a:r>
          </a:p>
          <a:p>
            <a:pPr lvl="0" algn="ctr">
              <a:defRPr/>
            </a:pPr>
            <a:r>
              <a:rPr lang="en-US" altLang="ru-RU" sz="4800" b="1"/>
              <a:t>2......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>
              <a:defRPr/>
            </a:pPr>
            <a:fld id="{672B7600-67E3-4D97-B453-880E2742B982}" type="slidenum">
              <a:rPr lang="en-US"/>
              <a:pPr lvl="0">
                <a:defRPr/>
              </a:pPr>
              <a:t>3</a:t>
            </a:fld>
            <a:endParaRPr lang="en-US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13377" y="224518"/>
            <a:ext cx="2612571" cy="1211035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ru-RU" sz="2800" b="1">
                <a:solidFill>
                  <a:schemeClr val="tx1"/>
                </a:solidFill>
              </a:rPr>
              <a:t>DOING SPORT</a:t>
            </a: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9233527" y="254455"/>
            <a:ext cx="2612571" cy="1211035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ru-RU" sz="2800" b="1">
                <a:solidFill>
                  <a:schemeClr val="tx1"/>
                </a:solidFill>
              </a:rPr>
              <a:t>AVOIDING BAD HABITS</a:t>
            </a: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8958663" y="3966483"/>
            <a:ext cx="2884714" cy="1211035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ru-RU" sz="2800" b="1">
                <a:solidFill>
                  <a:schemeClr val="tx1"/>
                </a:solidFill>
              </a:rPr>
              <a:t>PSYCHOLOGICAL HARMONY</a:t>
            </a: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535841" y="3884839"/>
            <a:ext cx="2612571" cy="1211035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ru-RU" sz="2800" b="1">
                <a:solidFill>
                  <a:schemeClr val="tx1"/>
                </a:solidFill>
              </a:rPr>
              <a:t>HEALTHY EATING</a:t>
            </a:r>
          </a:p>
        </p:txBody>
      </p:sp>
    </p:spTree>
    <p:extLst>
      <p:ext uri="{BB962C8B-B14F-4D97-AF65-F5344CB8AC3E}">
        <p14:creationId xmlns:p14="http://schemas.microsoft.com/office/powerpoint/2010/main" val="269379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99270" y="1122363"/>
            <a:ext cx="5854527" cy="2306637"/>
          </a:xfrm>
        </p:spPr>
        <p:txBody>
          <a:bodyPr/>
          <a:lstStyle/>
          <a:p>
            <a:pPr lvl="0">
              <a:defRPr/>
            </a:pPr>
            <a:r>
              <a:rPr lang="en-US" altLang="ru-RU" b="1"/>
              <a:t>“Healthy eating”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9813"/>
          </a:xfrm>
        </p:spPr>
        <p:txBody>
          <a:bodyPr/>
          <a:lstStyle/>
          <a:p>
            <a:pPr lvl="0" algn="ctr">
              <a:defRPr/>
            </a:pPr>
            <a:r>
              <a:rPr lang="en-US" altLang="ru-RU" b="1"/>
              <a:t>The aim of our lesson is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85446"/>
            <a:ext cx="10515600" cy="3586616"/>
          </a:xfrm>
        </p:spPr>
        <p:txBody>
          <a:bodyPr>
            <a:normAutofit fontScale="92500" lnSpcReduction="20000"/>
          </a:bodyPr>
          <a:lstStyle/>
          <a:p>
            <a:pPr lvl="0" algn="ctr">
              <a:defRPr/>
            </a:pPr>
            <a:r>
              <a:rPr lang="en-US" altLang="ru-RU"/>
              <a:t>give the meaning of “a healthy lifestyle”</a:t>
            </a:r>
          </a:p>
          <a:p>
            <a:pPr lvl="0" algn="ctr">
              <a:defRPr/>
            </a:pPr>
            <a:r>
              <a:rPr lang="en-US" altLang="ru-RU"/>
              <a:t>to discuss the importance of our healthy lifestyle</a:t>
            </a:r>
          </a:p>
          <a:p>
            <a:pPr lvl="0" algn="ctr">
              <a:defRPr/>
            </a:pPr>
            <a:r>
              <a:rPr lang="en-US" altLang="ru-RU"/>
              <a:t>to practice vocabulary and grammar in real communication</a:t>
            </a:r>
          </a:p>
          <a:p>
            <a:pPr lvl="0">
              <a:defRPr/>
            </a:pPr>
            <a:endParaRPr lang="en-US" altLang="ru-RU"/>
          </a:p>
          <a:p>
            <a:pPr lvl="0" algn="ctr">
              <a:buNone/>
              <a:defRPr/>
            </a:pPr>
            <a:r>
              <a:rPr lang="en-US" altLang="ru-RU" sz="3764" b="1"/>
              <a:t>What about you?</a:t>
            </a:r>
          </a:p>
          <a:p>
            <a:pPr lvl="0" algn="ctr">
              <a:buNone/>
              <a:defRPr/>
            </a:pPr>
            <a:r>
              <a:rPr lang="en-US" altLang="ru-RU"/>
              <a:t>On this lesson I would like to....</a:t>
            </a:r>
          </a:p>
          <a:p>
            <a:pPr lvl="0">
              <a:defRPr/>
            </a:pPr>
            <a:endParaRPr lang="en-US" altLang="ru-RU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>
              <a:defRPr/>
            </a:pPr>
            <a:fld id="{672B7600-67E3-4D97-B453-880E2742B982}" type="slidenum">
              <a:rPr lang="en-US"/>
              <a:pPr lvl="0">
                <a:defRPr/>
              </a:pPr>
              <a:t>5</a:t>
            </a:fld>
            <a:endParaRPr lang="en-US"/>
          </a:p>
        </p:txBody>
      </p:sp>
      <p:pic>
        <p:nvPicPr>
          <p:cNvPr id="8" name="Таймер.Обратный отсчет.1 минута.Timer. Countdown 1 minute.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1980" y="3200399"/>
            <a:ext cx="3581400" cy="20340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en-US" altLang="ru-RU" b="1"/>
              <a:t>H</a:t>
            </a:r>
            <a:r>
              <a:rPr lang="en-US" b="1"/>
              <a:t>ealthy eating </a:t>
            </a:r>
            <a:r>
              <a:rPr lang="en-US"/>
              <a:t>is…….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8948595" cy="3307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2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2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82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02563"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ru-RU" sz="4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2563"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ru-RU" sz="4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2563"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ru-RU" sz="40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>
              <a:defRPr/>
            </a:pPr>
            <a:fld id="{672B7600-67E3-4D97-B453-880E2742B982}" type="slidenum">
              <a:rPr lang="en-US"/>
              <a:pPr lvl="0">
                <a:defRPr/>
              </a:pPr>
              <a:t>6</a:t>
            </a:fld>
            <a:endParaRPr lang="en-US"/>
          </a:p>
        </p:txBody>
      </p:sp>
      <p:pic>
        <p:nvPicPr>
          <p:cNvPr id="8" name="2 Minute Tim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26420" y="5133315"/>
            <a:ext cx="2965580" cy="17246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lvl="0" algn="ctr">
              <a:defRPr/>
            </a:pPr>
            <a:r>
              <a:rPr lang="en-US" altLang="ru-RU" b="1"/>
              <a:t>H</a:t>
            </a:r>
            <a:r>
              <a:rPr lang="en-US" b="1"/>
              <a:t>ealthy eating </a:t>
            </a:r>
            <a:r>
              <a:rPr lang="en-US"/>
              <a:t>is a way of life without </a:t>
            </a:r>
            <a:r>
              <a:rPr lang="en-US" b="1"/>
              <a:t>junk food </a:t>
            </a:r>
            <a:r>
              <a:rPr lang="en-US"/>
              <a:t>when my good shape </a:t>
            </a:r>
            <a:r>
              <a:rPr lang="en-US" b="1"/>
              <a:t>depends on </a:t>
            </a:r>
            <a:r>
              <a:rPr lang="en-US"/>
              <a:t>products which </a:t>
            </a:r>
            <a:r>
              <a:rPr lang="en-US" b="1"/>
              <a:t>are full of </a:t>
            </a:r>
            <a:r>
              <a:rPr lang="en-US"/>
              <a:t>useful nutrients 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8948595" cy="3307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2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2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82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02563">
                <a:tc>
                  <a:txBody>
                    <a:bodyPr/>
                    <a:lstStyle/>
                    <a:p>
                      <a:pPr lvl="0">
                        <a:defRPr/>
                      </a:pPr>
                      <a:r>
                        <a:rPr lang="en-US" sz="4400"/>
                        <a:t>Be</a:t>
                      </a:r>
                      <a:r>
                        <a:rPr lang="en-US" sz="4400" baseline="0"/>
                        <a:t> full of</a:t>
                      </a:r>
                      <a:endParaRPr lang="ru-RU" sz="4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2563"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r>
                        <a:rPr lang="en-US" sz="4000" b="1"/>
                        <a:t>Depend</a:t>
                      </a:r>
                      <a:r>
                        <a:rPr lang="en-US" sz="4000" b="1" baseline="0"/>
                        <a:t> on</a:t>
                      </a:r>
                      <a:endParaRPr lang="ru-RU" sz="4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2563"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r>
                        <a:rPr lang="en-US" sz="4000" b="1"/>
                        <a:t>Junk food</a:t>
                      </a:r>
                      <a:endParaRPr lang="ru-RU" sz="40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>
              <a:defRPr/>
            </a:pPr>
            <a:fld id="{672B7600-67E3-4D97-B453-880E2742B982}" type="slidenum">
              <a:rPr lang="en-US"/>
              <a:pPr lvl="0">
                <a:defRPr/>
              </a:pPr>
              <a:t>7</a:t>
            </a:fld>
            <a:endParaRPr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312752" y="1991762"/>
            <a:ext cx="7632000" cy="2797521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2 Minute Tim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41363" y="5133315"/>
            <a:ext cx="2965580" cy="17246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</p:spPr>
        <p:txBody>
          <a:bodyPr/>
          <a:lstStyle/>
          <a:p>
            <a:pPr lvl="0" algn="ctr">
              <a:defRPr/>
            </a:pPr>
            <a:r>
              <a:rPr lang="en-US" altLang="ru-RU" b="1" dirty="0" smtClean="0"/>
              <a:t>Let’s remember the words</a:t>
            </a:r>
            <a:endParaRPr lang="en-US" altLang="ru-RU" b="1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>
              <a:defRPr/>
            </a:pPr>
            <a:fld id="{672B7600-67E3-4D97-B453-880E2742B982}" type="slidenum">
              <a:rPr lang="en-US"/>
              <a:pPr lvl="0">
                <a:defRPr/>
              </a:pPr>
              <a:t>8</a:t>
            </a:fld>
            <a:endParaRPr lang="en-US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621405"/>
              </p:ext>
            </p:extLst>
          </p:nvPr>
        </p:nvGraphicFramePr>
        <p:xfrm>
          <a:off x="838200" y="1097280"/>
          <a:ext cx="9331960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6368">
                  <a:extLst>
                    <a:ext uri="{9D8B030D-6E8A-4147-A177-3AD203B41FA5}">
                      <a16:colId xmlns:a16="http://schemas.microsoft.com/office/drawing/2014/main" val="467821203"/>
                    </a:ext>
                  </a:extLst>
                </a:gridCol>
                <a:gridCol w="4935592">
                  <a:extLst>
                    <a:ext uri="{9D8B030D-6E8A-4147-A177-3AD203B41FA5}">
                      <a16:colId xmlns:a16="http://schemas.microsoft.com/office/drawing/2014/main" val="3870470567"/>
                    </a:ext>
                  </a:extLst>
                </a:gridCol>
              </a:tblGrid>
              <a:tr h="443992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affect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smth</a:t>
                      </a:r>
                      <a:endParaRPr lang="ru-RU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depend on</a:t>
                      </a:r>
                      <a:endParaRPr lang="ru-RU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be appetizing</a:t>
                      </a:r>
                      <a:endParaRPr lang="ru-RU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be nutritious</a:t>
                      </a:r>
                      <a:endParaRPr lang="ru-RU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be full of carbohydrates</a:t>
                      </a:r>
                      <a:endParaRPr lang="ru-RU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be rich in vitamins, protein, nutrients, fiber</a:t>
                      </a:r>
                      <a:endParaRPr lang="ru-RU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to lose weight</a:t>
                      </a:r>
                      <a:endParaRPr lang="ru-RU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to put on weight</a:t>
                      </a: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irreversible process</a:t>
                      </a:r>
                      <a:endParaRPr lang="ru-RU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to lead to anorexia</a:t>
                      </a:r>
                      <a:endParaRPr lang="ru-RU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become a victim of</a:t>
                      </a:r>
                      <a:endParaRPr lang="ru-RU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eating disorder</a:t>
                      </a:r>
                      <a:endParaRPr lang="ru-RU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a nutritionist</a:t>
                      </a:r>
                      <a:endParaRPr lang="ru-RU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put one’s health at risk</a:t>
                      </a:r>
                      <a:endParaRPr lang="ru-RU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An apple a day keeps a doctor away</a:t>
                      </a: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nutrients</a:t>
                      </a: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take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smth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 seriously</a:t>
                      </a: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lead to anorexia</a:t>
                      </a:r>
                      <a:endParaRPr lang="ru-RU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9380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562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9813"/>
          </a:xfrm>
        </p:spPr>
        <p:txBody>
          <a:bodyPr/>
          <a:lstStyle/>
          <a:p>
            <a:pPr lvl="0" algn="ctr">
              <a:defRPr/>
            </a:pPr>
            <a:endParaRPr lang="en-US" altLang="ru-RU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>
              <a:defRPr/>
            </a:pPr>
            <a:fld id="{672B7600-67E3-4D97-B453-880E2742B982}" type="slidenum">
              <a:rPr lang="en-US"/>
              <a:pPr lvl="0"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5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GO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Calibri Light" panose="21474836470000000000"/>
        <a:ea typeface=""/>
        <a:cs typeface=""/>
        <a:font script="Jpan" typeface="Yu Gothic Light"/>
        <a:font script="Hang" typeface="Malgun Gothic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21474836470000000000"/>
        <a:ea typeface=""/>
        <a:cs typeface=""/>
        <a:font script="Jpan" typeface="Yu Gothic"/>
        <a:font script="Hang" typeface="Malgun Gothic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20000000000000000000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20000000000000000000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21474836470000000000"/>
        <a:ea typeface=""/>
        <a:cs typeface=""/>
        <a:font script="Jpan" typeface="Yu Gothic Light"/>
        <a:font script="Hang" typeface="Malgun Gothic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21474836470000000000"/>
        <a:ea typeface=""/>
        <a:cs typeface=""/>
        <a:font script="Jpan" typeface="Yu Gothic"/>
        <a:font script="Hang" typeface="Malgun Gothic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734</Words>
  <Application>Microsoft Office PowerPoint</Application>
  <PresentationFormat>Широкоэкранный</PresentationFormat>
  <Paragraphs>186</Paragraphs>
  <Slides>19</Slides>
  <Notes>18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PresentationGO</vt:lpstr>
      <vt:lpstr>Designed by PresentationGO</vt:lpstr>
      <vt:lpstr>Презентация PowerPoint</vt:lpstr>
      <vt:lpstr>   I think that the most important aspect to be healthy is because 1...... 2......</vt:lpstr>
      <vt:lpstr>   I think that the most important aspect to be healthy is because 1...... 2......</vt:lpstr>
      <vt:lpstr>“Healthy eating”</vt:lpstr>
      <vt:lpstr>The aim of our lesson is</vt:lpstr>
      <vt:lpstr>Healthy eating is…….</vt:lpstr>
      <vt:lpstr>Healthy eating is a way of life without junk food when my good shape depends on products which are full of useful nutrients </vt:lpstr>
      <vt:lpstr>Let’s remember the words</vt:lpstr>
      <vt:lpstr>Презентация PowerPoint</vt:lpstr>
      <vt:lpstr>Match the nutrients that you can find in different products </vt:lpstr>
      <vt:lpstr>The aim of our lesson is</vt:lpstr>
      <vt:lpstr>Презентация PowerPoint</vt:lpstr>
      <vt:lpstr>“If you were a sailboat”</vt:lpstr>
      <vt:lpstr>If…..</vt:lpstr>
      <vt:lpstr>If I were you, I would eat less and take regular exercise</vt:lpstr>
      <vt:lpstr>Презентация PowerPoint</vt:lpstr>
      <vt:lpstr>“Activity is the only road to knowledge”  said George Bernard Show.</vt:lpstr>
      <vt:lpstr>H/w  Write a letter to your English friend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Hector Benedi</dc:creator>
  <dc:description>© Copyright PresentationGo.com</dc:description>
  <cp:lastModifiedBy>User</cp:lastModifiedBy>
  <cp:revision>27</cp:revision>
  <dcterms:created xsi:type="dcterms:W3CDTF">2024-11-22T08:10:33Z</dcterms:created>
  <dcterms:modified xsi:type="dcterms:W3CDTF">2025-08-22T09:59:29Z</dcterms:modified>
  <cp:category>Templates</cp:category>
  <cp:version>0906.0100.01</cp:version>
</cp:coreProperties>
</file>