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Cambria" panose="02040503050406030204" pitchFamily="18" charset="0"/>
      <p:regular r:id="rId18"/>
      <p:bold r:id="rId19"/>
      <p:italic r:id="rId20"/>
      <p:boldItalic r:id="rId21"/>
    </p:embeddedFont>
    <p:embeddedFont>
      <p:font typeface="Martel Sans" panose="020B0604020202020204" charset="0"/>
      <p:regular r:id="rId22"/>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6" d="100"/>
          <a:sy n="76" d="100"/>
        </p:scale>
        <p:origin x="126" y="5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5642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834621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607496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864182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256294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205025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BF4F3"/>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793790" y="2713368"/>
            <a:ext cx="12530357" cy="708779"/>
          </a:xfrm>
          <a:prstGeom prst="rect">
            <a:avLst/>
          </a:prstGeom>
          <a:noFill/>
          <a:ln/>
        </p:spPr>
        <p:txBody>
          <a:bodyPr wrap="none" lIns="0" tIns="0" rIns="0" bIns="0" rtlCol="0" anchor="t"/>
          <a:lstStyle/>
          <a:p>
            <a:pPr marL="0" indent="0">
              <a:lnSpc>
                <a:spcPts val="5550"/>
              </a:lnSpc>
              <a:buNone/>
            </a:pPr>
            <a:r>
              <a:rPr lang="ru-RU" sz="2600" b="1" dirty="0">
                <a:solidFill>
                  <a:srgbClr val="000000"/>
                </a:solidFill>
                <a:effectLst/>
                <a:latin typeface="Cambria" panose="02040503050406030204" pitchFamily="18" charset="0"/>
                <a:ea typeface="Calibri" panose="020F0502020204030204" pitchFamily="34" charset="0"/>
                <a:cs typeface="Tahoma" panose="020B0604030504040204" pitchFamily="34" charset="0"/>
              </a:rPr>
              <a:t>«Нейро-лингвистическое программирование (НЛП) в изучении английского языка»</a:t>
            </a:r>
            <a:endParaRPr lang="en-US" sz="2600" dirty="0"/>
          </a:p>
        </p:txBody>
      </p:sp>
      <p:sp>
        <p:nvSpPr>
          <p:cNvPr id="3" name="Text 1"/>
          <p:cNvSpPr/>
          <p:nvPr/>
        </p:nvSpPr>
        <p:spPr>
          <a:xfrm>
            <a:off x="281326" y="4962055"/>
            <a:ext cx="6678273" cy="725805"/>
          </a:xfrm>
          <a:prstGeom prst="rect">
            <a:avLst/>
          </a:prstGeom>
          <a:noFill/>
          <a:ln/>
        </p:spPr>
        <p:txBody>
          <a:bodyPr wrap="square" lIns="0" tIns="0" rIns="0" bIns="0" rtlCol="0" anchor="t"/>
          <a:lstStyle/>
          <a:p>
            <a:pPr marL="0" indent="0">
              <a:lnSpc>
                <a:spcPts val="2850"/>
              </a:lnSpc>
              <a:buNone/>
            </a:pPr>
            <a:r>
              <a:rPr lang="ru-RU" sz="2400" dirty="0">
                <a:solidFill>
                  <a:srgbClr val="2C3249"/>
                </a:solidFill>
                <a:latin typeface="Martel Sans" pitchFamily="34" charset="0"/>
                <a:ea typeface="Martel Sans" pitchFamily="34" charset="-122"/>
                <a:cs typeface="Martel Sans" pitchFamily="34" charset="-120"/>
              </a:rPr>
              <a:t>Автор: Кузнецов Егор Александрович</a:t>
            </a:r>
          </a:p>
          <a:p>
            <a:pPr marL="0" indent="0">
              <a:lnSpc>
                <a:spcPts val="2850"/>
              </a:lnSpc>
              <a:buNone/>
            </a:pPr>
            <a:r>
              <a:rPr lang="ru-RU" sz="2400" dirty="0">
                <a:solidFill>
                  <a:srgbClr val="2C3249"/>
                </a:solidFill>
                <a:latin typeface="Martel Sans" pitchFamily="34" charset="0"/>
                <a:ea typeface="Martel Sans" pitchFamily="34" charset="-122"/>
                <a:cs typeface="Martel Sans" pitchFamily="34" charset="-120"/>
              </a:rPr>
              <a:t>Руководитель: </a:t>
            </a:r>
            <a:r>
              <a:rPr lang="ru-RU" sz="2400" dirty="0" err="1">
                <a:solidFill>
                  <a:srgbClr val="2C3249"/>
                </a:solidFill>
                <a:latin typeface="Martel Sans" pitchFamily="34" charset="0"/>
                <a:ea typeface="Martel Sans" pitchFamily="34" charset="-122"/>
                <a:cs typeface="Martel Sans" pitchFamily="34" charset="-120"/>
              </a:rPr>
              <a:t>Антюшина</a:t>
            </a:r>
            <a:r>
              <a:rPr lang="ru-RU" sz="2400" dirty="0">
                <a:solidFill>
                  <a:srgbClr val="2C3249"/>
                </a:solidFill>
                <a:latin typeface="Martel Sans" pitchFamily="34" charset="0"/>
                <a:ea typeface="Martel Sans" pitchFamily="34" charset="-122"/>
                <a:cs typeface="Martel Sans" pitchFamily="34" charset="-120"/>
              </a:rPr>
              <a:t> Арина Вячеславовна</a:t>
            </a:r>
          </a:p>
        </p:txBody>
      </p:sp>
      <p:sp>
        <p:nvSpPr>
          <p:cNvPr id="12" name="TextBox 11">
            <a:extLst>
              <a:ext uri="{FF2B5EF4-FFF2-40B4-BE49-F238E27FC236}">
                <a16:creationId xmlns:a16="http://schemas.microsoft.com/office/drawing/2014/main" id="{2E48A808-AE18-6DF3-2F31-990DE693EE45}"/>
              </a:ext>
            </a:extLst>
          </p:cNvPr>
          <p:cNvSpPr txBox="1"/>
          <p:nvPr/>
        </p:nvSpPr>
        <p:spPr>
          <a:xfrm>
            <a:off x="4838700" y="-112640"/>
            <a:ext cx="4953000" cy="709746"/>
          </a:xfrm>
          <a:prstGeom prst="rect">
            <a:avLst/>
          </a:prstGeom>
          <a:noFill/>
        </p:spPr>
        <p:txBody>
          <a:bodyPr wrap="square">
            <a:spAutoFit/>
          </a:bodyPr>
          <a:lstStyle/>
          <a:p>
            <a:pPr>
              <a:lnSpc>
                <a:spcPts val="5550"/>
              </a:lnSpc>
              <a:defRPr/>
            </a:pPr>
            <a:r>
              <a:rPr lang="ru-RU" sz="2400" dirty="0">
                <a:effectLst/>
                <a:latin typeface="Cambria" panose="02040503050406030204" pitchFamily="18" charset="0"/>
                <a:ea typeface="Calibri" panose="020F0502020204030204" pitchFamily="34" charset="0"/>
                <a:cs typeface="Times New Roman" panose="02020603050405020304" pitchFamily="18" charset="0"/>
              </a:rPr>
              <a:t>МБОУ "Школа № 88 "Новинская"» </a:t>
            </a:r>
            <a:endParaRPr lang="en-US" sz="2400" dirty="0"/>
          </a:p>
        </p:txBody>
      </p:sp>
      <p:sp>
        <p:nvSpPr>
          <p:cNvPr id="16" name="TextBox 15">
            <a:extLst>
              <a:ext uri="{FF2B5EF4-FFF2-40B4-BE49-F238E27FC236}">
                <a16:creationId xmlns:a16="http://schemas.microsoft.com/office/drawing/2014/main" id="{3132AD49-0C3E-4245-0A0F-6D6D6EA30633}"/>
              </a:ext>
            </a:extLst>
          </p:cNvPr>
          <p:cNvSpPr txBox="1"/>
          <p:nvPr/>
        </p:nvSpPr>
        <p:spPr>
          <a:xfrm>
            <a:off x="4019550" y="567222"/>
            <a:ext cx="6591300" cy="1334596"/>
          </a:xfrm>
          <a:prstGeom prst="rect">
            <a:avLst/>
          </a:prstGeom>
          <a:noFill/>
        </p:spPr>
        <p:txBody>
          <a:bodyPr wrap="square">
            <a:spAutoFit/>
          </a:bodyPr>
          <a:lstStyle/>
          <a:p>
            <a:pPr algn="ctr">
              <a:lnSpc>
                <a:spcPct val="115000"/>
              </a:lnSpc>
              <a:spcAft>
                <a:spcPts val="1000"/>
              </a:spcAft>
            </a:pPr>
            <a:r>
              <a:rPr lang="ru-RU" sz="2400" dirty="0">
                <a:effectLst/>
                <a:latin typeface="Cambria" panose="02040503050406030204" pitchFamily="18" charset="0"/>
                <a:ea typeface="Calibri" panose="020F0502020204030204" pitchFamily="34" charset="0"/>
                <a:cs typeface="Times New Roman" panose="02020603050405020304" pitchFamily="18" charset="0"/>
              </a:rPr>
              <a:t>Научно-практическая конференция учеников</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5550"/>
              </a:lnSpc>
              <a:spcBef>
                <a:spcPts val="0"/>
              </a:spcBef>
              <a:spcAft>
                <a:spcPts val="0"/>
              </a:spcAft>
              <a:buClrTx/>
              <a:buSzTx/>
              <a:buFontTx/>
              <a:buNone/>
              <a:tabLst/>
              <a:defRPr/>
            </a:pPr>
            <a:endParaRPr kumimoji="0" lang="en-US" sz="4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Прямоугольник 16">
            <a:extLst>
              <a:ext uri="{FF2B5EF4-FFF2-40B4-BE49-F238E27FC236}">
                <a16:creationId xmlns:a16="http://schemas.microsoft.com/office/drawing/2014/main" id="{153C7EF5-A728-3E31-2CD8-69AE1EE586F7}"/>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a:extLst>
              <a:ext uri="{FF2B5EF4-FFF2-40B4-BE49-F238E27FC236}">
                <a16:creationId xmlns:a16="http://schemas.microsoft.com/office/drawing/2014/main" id="{010FFA46-3EB8-BE70-853C-B81B72EF5246}"/>
              </a:ext>
            </a:extLst>
          </p:cNvPr>
          <p:cNvSpPr txBox="1"/>
          <p:nvPr/>
        </p:nvSpPr>
        <p:spPr>
          <a:xfrm>
            <a:off x="6113462" y="7227769"/>
            <a:ext cx="2403475" cy="1357808"/>
          </a:xfrm>
          <a:prstGeom prst="rect">
            <a:avLst/>
          </a:prstGeom>
          <a:noFill/>
        </p:spPr>
        <p:txBody>
          <a:bodyPr wrap="square">
            <a:spAutoFit/>
          </a:bodyPr>
          <a:lstStyle/>
          <a:p>
            <a:pPr algn="ctr">
              <a:lnSpc>
                <a:spcPct val="115000"/>
              </a:lnSpc>
              <a:spcAft>
                <a:spcPts val="1000"/>
              </a:spcAft>
            </a:pPr>
            <a:r>
              <a:rPr lang="ru-RU" sz="1800" dirty="0">
                <a:effectLst/>
                <a:latin typeface="Cambria" panose="02040503050406030204" pitchFamily="18" charset="0"/>
                <a:ea typeface="Calibri" panose="020F0502020204030204" pitchFamily="34" charset="0"/>
                <a:cs typeface="Times New Roman" panose="02020603050405020304" pitchFamily="18" charset="0"/>
              </a:rPr>
              <a:t>6 февраля 2025 г.</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ru-RU" sz="1800" dirty="0">
                <a:effectLst/>
                <a:latin typeface="Cambria" panose="02040503050406030204" pitchFamily="18" charset="0"/>
                <a:ea typeface="Calibri" panose="020F0502020204030204" pitchFamily="34" charset="0"/>
                <a:cs typeface="Times New Roman" panose="02020603050405020304" pitchFamily="18" charset="0"/>
              </a:rPr>
              <a:t>г. Нижний Новгород</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ts val="2850"/>
              </a:lnSpc>
              <a:buNone/>
            </a:pPr>
            <a:endParaRPr lang="ru-RU" sz="1800" dirty="0">
              <a:solidFill>
                <a:srgbClr val="2C3249"/>
              </a:solidFill>
              <a:latin typeface="Martel Sans" pitchFamily="34" charset="0"/>
              <a:ea typeface="Martel Sans" pitchFamily="34" charset="-122"/>
              <a:cs typeface="Martel Sans" pitchFamily="34"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C01127E6-F5A9-1265-8281-597107D3DA98}"/>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a16="http://schemas.microsoft.com/office/drawing/2014/main" id="{1155033C-1018-1D16-2686-A6C49F640F47}"/>
              </a:ext>
            </a:extLst>
          </p:cNvPr>
          <p:cNvSpPr txBox="1"/>
          <p:nvPr/>
        </p:nvSpPr>
        <p:spPr>
          <a:xfrm>
            <a:off x="1917661" y="178485"/>
            <a:ext cx="12865099" cy="1200329"/>
          </a:xfrm>
          <a:prstGeom prst="rect">
            <a:avLst/>
          </a:prstGeom>
          <a:noFill/>
        </p:spPr>
        <p:txBody>
          <a:bodyPr wrap="square">
            <a:spAutoFit/>
          </a:bodyPr>
          <a:lstStyle/>
          <a:p>
            <a:r>
              <a:rPr lang="ru-RU" sz="3600" dirty="0"/>
              <a:t>Диагностика когнитивных особенностей у учеников при изучении английского языка</a:t>
            </a:r>
          </a:p>
        </p:txBody>
      </p:sp>
      <p:sp>
        <p:nvSpPr>
          <p:cNvPr id="13" name="TextBox 12">
            <a:extLst>
              <a:ext uri="{FF2B5EF4-FFF2-40B4-BE49-F238E27FC236}">
                <a16:creationId xmlns:a16="http://schemas.microsoft.com/office/drawing/2014/main" id="{9FDF82A0-C95A-C53F-3FDA-05C591460B34}"/>
              </a:ext>
            </a:extLst>
          </p:cNvPr>
          <p:cNvSpPr txBox="1"/>
          <p:nvPr/>
        </p:nvSpPr>
        <p:spPr>
          <a:xfrm>
            <a:off x="368300" y="1544752"/>
            <a:ext cx="14033500" cy="4093428"/>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Мыслительная деятельность, представляющая собой взаимосвязь чувственного, эмоционального, и логического, рационального, компонентов процесса отражения действительности, реализуется в форме понятий, суждений и умозаключений и выражается и воспринимается посредством языка. Чувственная, эмоциональная, составляющая неразрывно связана с процессом познания объективного мира и является источником тех сведений о действительности, без которых невозможно абстрактное, рациональное, мышление. Динамика процесса усвоения иностранного (английского) языка у студентов технических специальностей носит линейный характер, что проявляется в росте успешности выполнения заданий. В структуре отношения к иностранному языку преобладает когнитивный компонент, и его изменение выявляет соответствие динамике процесса усвоения иностранного языка. В структуре отношения к русскому языку доминируют эмоциональный и функциональный аспекты, причем у студентов первого курса - это прежде всего эмоциональный компонент, у второкурсников — функциональный. Обучение особенно иностранному языку это, в основном, процесс восприятия и усвоения предложенной информации.</a:t>
            </a:r>
          </a:p>
          <a:p>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 зависимости от особенностей восприятия и переработки информации людей условно можно разделить на четыре категории:</a:t>
            </a:r>
          </a:p>
        </p:txBody>
      </p:sp>
      <p:sp>
        <p:nvSpPr>
          <p:cNvPr id="15" name="TextBox 14">
            <a:extLst>
              <a:ext uri="{FF2B5EF4-FFF2-40B4-BE49-F238E27FC236}">
                <a16:creationId xmlns:a16="http://schemas.microsoft.com/office/drawing/2014/main" id="{78448130-9321-59BA-D112-002A5BAC344D}"/>
              </a:ext>
            </a:extLst>
          </p:cNvPr>
          <p:cNvSpPr txBox="1"/>
          <p:nvPr/>
        </p:nvSpPr>
        <p:spPr>
          <a:xfrm>
            <a:off x="463510" y="5612998"/>
            <a:ext cx="13938290" cy="2510111"/>
          </a:xfrm>
          <a:prstGeom prst="rect">
            <a:avLst/>
          </a:prstGeom>
          <a:noFill/>
        </p:spPr>
        <p:txBody>
          <a:bodyPr wrap="square">
            <a:spAutoFit/>
          </a:bodyPr>
          <a:lstStyle/>
          <a:p>
            <a:pPr algn="just">
              <a:lnSpc>
                <a:spcPct val="150000"/>
              </a:lnSpc>
              <a:spcAft>
                <a:spcPts val="1000"/>
              </a:spcAft>
              <a:tabLst>
                <a:tab pos="1233170" algn="l"/>
              </a:tabLst>
            </a:pPr>
            <a:r>
              <a:rPr lang="ru-RU" sz="1800" dirty="0">
                <a:effectLst/>
                <a:latin typeface="Times New Roman" panose="02020603050405020304" pitchFamily="18" charset="0"/>
                <a:ea typeface="TimesNewRomanPSMT"/>
                <a:cs typeface="Times New Roman" panose="02020603050405020304" pitchFamily="18" charset="0"/>
              </a:rPr>
              <a:t>Визуалы – люди, воспринимающие большую часть информации с помощью зрения.</a:t>
            </a:r>
          </a:p>
          <a:p>
            <a:pPr algn="just">
              <a:lnSpc>
                <a:spcPct val="150000"/>
              </a:lnSpc>
              <a:spcAft>
                <a:spcPts val="1000"/>
              </a:spcAft>
              <a:tabLst>
                <a:tab pos="1233170" algn="l"/>
              </a:tabLst>
            </a:pPr>
            <a:r>
              <a:rPr lang="ru-RU" sz="1800" dirty="0" err="1">
                <a:effectLst/>
                <a:latin typeface="Times New Roman" panose="02020603050405020304" pitchFamily="18" charset="0"/>
                <a:ea typeface="TimesNewRomanPSMT"/>
                <a:cs typeface="Times New Roman" panose="02020603050405020304" pitchFamily="18" charset="0"/>
              </a:rPr>
              <a:t>Аудиалы</a:t>
            </a:r>
            <a:r>
              <a:rPr lang="ru-RU" sz="1800" dirty="0">
                <a:effectLst/>
                <a:latin typeface="Times New Roman" panose="02020603050405020304" pitchFamily="18" charset="0"/>
                <a:ea typeface="TimesNewRomanPSMT"/>
                <a:cs typeface="Times New Roman" panose="02020603050405020304" pitchFamily="18" charset="0"/>
              </a:rPr>
              <a:t> – те, кто в основном получает информацию через слуховой канал.</a:t>
            </a:r>
          </a:p>
          <a:p>
            <a:pPr algn="just">
              <a:lnSpc>
                <a:spcPct val="150000"/>
              </a:lnSpc>
              <a:spcAft>
                <a:spcPts val="1000"/>
              </a:spcAft>
              <a:tabLst>
                <a:tab pos="1233170" algn="l"/>
              </a:tabLst>
            </a:pPr>
            <a:r>
              <a:rPr lang="ru-RU" sz="1800" dirty="0">
                <a:effectLst/>
                <a:latin typeface="Times New Roman" panose="02020603050405020304" pitchFamily="18" charset="0"/>
                <a:ea typeface="TimesNewRomanPSMT"/>
                <a:cs typeface="Times New Roman" panose="02020603050405020304" pitchFamily="18" charset="0"/>
              </a:rPr>
              <a:t>Кинестетики – люди,</a:t>
            </a:r>
            <a:r>
              <a:rPr lang="en-US" sz="1800" dirty="0">
                <a:effectLst/>
                <a:latin typeface="Times New Roman" panose="02020603050405020304" pitchFamily="18" charset="0"/>
                <a:ea typeface="TimesNewRomanPSMT"/>
                <a:cs typeface="Times New Roman" panose="02020603050405020304" pitchFamily="18" charset="0"/>
              </a:rPr>
              <a:t> </a:t>
            </a:r>
            <a:r>
              <a:rPr lang="ru-RU" sz="1800" dirty="0">
                <a:effectLst/>
                <a:latin typeface="Times New Roman" panose="02020603050405020304" pitchFamily="18" charset="0"/>
                <a:ea typeface="TimesNewRomanPSMT"/>
                <a:cs typeface="Times New Roman" panose="02020603050405020304" pitchFamily="18" charset="0"/>
              </a:rPr>
              <a:t>воспринимающие большую часть информации через другие ощущения (обоняние, осязание и др.) и с помощью движений.</a:t>
            </a:r>
          </a:p>
          <a:p>
            <a:pPr algn="just">
              <a:lnSpc>
                <a:spcPct val="150000"/>
              </a:lnSpc>
              <a:spcAft>
                <a:spcPts val="1000"/>
              </a:spcAft>
              <a:tabLst>
                <a:tab pos="1233170" algn="l"/>
              </a:tabLst>
            </a:pPr>
            <a:r>
              <a:rPr lang="ru-RU" sz="1800" dirty="0" err="1">
                <a:effectLst/>
                <a:latin typeface="Times New Roman" panose="02020603050405020304" pitchFamily="18" charset="0"/>
                <a:ea typeface="TimesNewRomanPSMT"/>
                <a:cs typeface="Times New Roman" panose="02020603050405020304" pitchFamily="18" charset="0"/>
              </a:rPr>
              <a:t>Дискреты</a:t>
            </a:r>
            <a:r>
              <a:rPr lang="ru-RU" sz="1800" dirty="0">
                <a:effectLst/>
                <a:latin typeface="Times New Roman" panose="02020603050405020304" pitchFamily="18" charset="0"/>
                <a:ea typeface="TimesNewRomanPSMT"/>
                <a:cs typeface="Times New Roman" panose="02020603050405020304" pitchFamily="18" charset="0"/>
              </a:rPr>
              <a:t> – у них восприятие информации происходит в основном через логическое осмысление, с помощью цифр, знаков.</a:t>
            </a:r>
            <a:endParaRPr lang="ru-RU" dirty="0"/>
          </a:p>
        </p:txBody>
      </p:sp>
      <p:sp>
        <p:nvSpPr>
          <p:cNvPr id="16" name="Shape 1">
            <a:extLst>
              <a:ext uri="{FF2B5EF4-FFF2-40B4-BE49-F238E27FC236}">
                <a16:creationId xmlns:a16="http://schemas.microsoft.com/office/drawing/2014/main" id="{90F05C98-A0A0-26D0-1E08-4ACD93539FAF}"/>
              </a:ext>
            </a:extLst>
          </p:cNvPr>
          <p:cNvSpPr/>
          <p:nvPr/>
        </p:nvSpPr>
        <p:spPr>
          <a:xfrm>
            <a:off x="309560" y="5638180"/>
            <a:ext cx="153950" cy="2502520"/>
          </a:xfrm>
          <a:prstGeom prst="roundRect">
            <a:avLst>
              <a:gd name="adj" fmla="val 56033"/>
            </a:avLst>
          </a:prstGeom>
          <a:solidFill>
            <a:srgbClr val="DFECE9"/>
          </a:solidFill>
          <a:ln w="7620">
            <a:solidFill>
              <a:srgbClr val="C5D2CF"/>
            </a:solidFill>
            <a:prstDash val="solid"/>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1">
            <a:extLst>
              <a:ext uri="{FF2B5EF4-FFF2-40B4-BE49-F238E27FC236}">
                <a16:creationId xmlns:a16="http://schemas.microsoft.com/office/drawing/2014/main" id="{C9D7C05D-4079-C10D-93F6-C77B3BF3E63F}"/>
              </a:ext>
            </a:extLst>
          </p:cNvPr>
          <p:cNvSpPr/>
          <p:nvPr/>
        </p:nvSpPr>
        <p:spPr>
          <a:xfrm>
            <a:off x="117475" y="2282484"/>
            <a:ext cx="3438526" cy="1678473"/>
          </a:xfrm>
          <a:prstGeom prst="roundRect">
            <a:avLst>
              <a:gd name="adj" fmla="val 3435"/>
            </a:avLst>
          </a:prstGeom>
          <a:solidFill>
            <a:srgbClr val="DFECE9"/>
          </a:solidFill>
          <a:ln w="7620">
            <a:solidFill>
              <a:srgbClr val="C5D2CF"/>
            </a:solidFill>
            <a:prstDash val="solid"/>
          </a:ln>
        </p:spPr>
      </p:sp>
      <p:sp>
        <p:nvSpPr>
          <p:cNvPr id="5" name="Прямоугольник 4">
            <a:extLst>
              <a:ext uri="{FF2B5EF4-FFF2-40B4-BE49-F238E27FC236}">
                <a16:creationId xmlns:a16="http://schemas.microsoft.com/office/drawing/2014/main" id="{C01127E6-F5A9-1265-8281-597107D3DA98}"/>
              </a:ext>
            </a:extLst>
          </p:cNvPr>
          <p:cNvSpPr/>
          <p:nvPr/>
        </p:nvSpPr>
        <p:spPr>
          <a:xfrm>
            <a:off x="12865100" y="7577614"/>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TextBox 13">
            <a:extLst>
              <a:ext uri="{FF2B5EF4-FFF2-40B4-BE49-F238E27FC236}">
                <a16:creationId xmlns:a16="http://schemas.microsoft.com/office/drawing/2014/main" id="{92DFE4A2-DBB5-AD32-5703-FE052A30FA75}"/>
              </a:ext>
            </a:extLst>
          </p:cNvPr>
          <p:cNvSpPr txBox="1"/>
          <p:nvPr/>
        </p:nvSpPr>
        <p:spPr>
          <a:xfrm>
            <a:off x="117474" y="347186"/>
            <a:ext cx="14411325" cy="1569660"/>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Учитывая, что иностранный язык представляет собой сложную иерархическую систему, где преобладают различные аспекты языка, вызывающие определенные трудности, будет целесообразным продемонстрировать следующую классификацию    по той степени, в которой учебный материал представляет часть языка</a:t>
            </a:r>
          </a:p>
        </p:txBody>
      </p:sp>
      <p:sp>
        <p:nvSpPr>
          <p:cNvPr id="18" name="AutoShape 5">
            <a:extLst>
              <a:ext uri="{FF2B5EF4-FFF2-40B4-BE49-F238E27FC236}">
                <a16:creationId xmlns:a16="http://schemas.microsoft.com/office/drawing/2014/main" id="{B7AAB2E5-9399-82D0-2A33-75F74262BDCA}"/>
              </a:ext>
            </a:extLst>
          </p:cNvPr>
          <p:cNvSpPr>
            <a:spLocks/>
          </p:cNvSpPr>
          <p:nvPr/>
        </p:nvSpPr>
        <p:spPr bwMode="auto">
          <a:xfrm>
            <a:off x="117474" y="2351088"/>
            <a:ext cx="292101" cy="1530098"/>
          </a:xfrm>
          <a:prstGeom prst="leftBrace">
            <a:avLst>
              <a:gd name="adj1" fmla="val 59388"/>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 name="TextBox 19">
            <a:extLst>
              <a:ext uri="{FF2B5EF4-FFF2-40B4-BE49-F238E27FC236}">
                <a16:creationId xmlns:a16="http://schemas.microsoft.com/office/drawing/2014/main" id="{30D92772-FB68-C900-5848-E81F3B1AD7A9}"/>
              </a:ext>
            </a:extLst>
          </p:cNvPr>
          <p:cNvSpPr txBox="1"/>
          <p:nvPr/>
        </p:nvSpPr>
        <p:spPr>
          <a:xfrm>
            <a:off x="282575" y="2202713"/>
            <a:ext cx="7321550" cy="1678473"/>
          </a:xfrm>
          <a:prstGeom prst="rect">
            <a:avLst/>
          </a:prstGeom>
          <a:noFill/>
        </p:spPr>
        <p:txBody>
          <a:bodyPr wrap="square">
            <a:spAutoFit/>
          </a:bodyPr>
          <a:lstStyle/>
          <a:p>
            <a:pPr algn="just">
              <a:lnSpc>
                <a:spcPct val="150000"/>
              </a:lnSpc>
              <a:spcAft>
                <a:spcPts val="1000"/>
              </a:spcAft>
              <a:tabLst>
                <a:tab pos="1233170" algn="l"/>
              </a:tabLst>
            </a:pPr>
            <a:r>
              <a:rPr lang="ru-RU" sz="2000" dirty="0">
                <a:effectLst/>
                <a:latin typeface="Times New Roman" panose="02020603050405020304" pitchFamily="18" charset="0"/>
                <a:ea typeface="TimesNewRomanPSMT"/>
                <a:cs typeface="Times New Roman" panose="02020603050405020304" pitchFamily="18" charset="0"/>
              </a:rPr>
              <a:t>самый высший ранг – видео</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tabLst>
                <a:tab pos="1233170" algn="l"/>
              </a:tabLst>
            </a:pPr>
            <a:r>
              <a:rPr lang="ru-RU" sz="2000" dirty="0">
                <a:effectLst/>
                <a:latin typeface="Times New Roman" panose="02020603050405020304" pitchFamily="18" charset="0"/>
                <a:ea typeface="TimesNewRomanPSMT"/>
                <a:cs typeface="Times New Roman" panose="02020603050405020304" pitchFamily="18" charset="0"/>
              </a:rPr>
              <a:t>средний ранг – аудио</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tabLst>
                <a:tab pos="1233170" algn="l"/>
              </a:tabLst>
            </a:pPr>
            <a:r>
              <a:rPr lang="ru-RU" sz="2000" dirty="0">
                <a:effectLst/>
                <a:latin typeface="Times New Roman" panose="02020603050405020304" pitchFamily="18" charset="0"/>
                <a:ea typeface="TimesNewRomanPSMT"/>
                <a:cs typeface="Times New Roman" panose="02020603050405020304" pitchFamily="18" charset="0"/>
              </a:rPr>
              <a:t>низший ранг – книга</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9859D22C-F64F-1B03-AE1F-355D22B67AEB}"/>
              </a:ext>
            </a:extLst>
          </p:cNvPr>
          <p:cNvSpPr txBox="1"/>
          <p:nvPr/>
        </p:nvSpPr>
        <p:spPr>
          <a:xfrm>
            <a:off x="117473" y="4380669"/>
            <a:ext cx="14411325" cy="1141146"/>
          </a:xfrm>
          <a:prstGeom prst="rect">
            <a:avLst/>
          </a:prstGeom>
          <a:noFill/>
        </p:spPr>
        <p:txBody>
          <a:bodyPr wrap="square">
            <a:spAutoFit/>
          </a:bodyPr>
          <a:lstStyle/>
          <a:p>
            <a:pPr algn="just">
              <a:lnSpc>
                <a:spcPct val="150000"/>
              </a:lnSpc>
              <a:spcAft>
                <a:spcPts val="1000"/>
              </a:spcAft>
              <a:tabLst>
                <a:tab pos="1233170" algn="l"/>
              </a:tabLst>
            </a:pPr>
            <a:r>
              <a:rPr lang="en-US" sz="2400" dirty="0">
                <a:effectLst/>
                <a:latin typeface="Times New Roman" panose="02020603050405020304" pitchFamily="18" charset="0"/>
                <a:ea typeface="TimesNewRomanPSMT"/>
                <a:cs typeface="Times New Roman" panose="02020603050405020304" pitchFamily="18" charset="0"/>
              </a:rPr>
              <a:t>   </a:t>
            </a:r>
            <a:r>
              <a:rPr lang="ru-RU" sz="2400" dirty="0">
                <a:effectLst/>
                <a:latin typeface="Times New Roman" panose="02020603050405020304" pitchFamily="18" charset="0"/>
                <a:ea typeface="TimesNewRomanPSMT"/>
                <a:cs typeface="Times New Roman" panose="02020603050405020304" pitchFamily="18" charset="0"/>
              </a:rPr>
              <a:t>Таким образом, большая часть времени, посвященная изучению языка, должна состоять в наблюдении и копировании носителей. Этот этап моделирования называется бессознательная ассимиляция.</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8970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hape 1">
            <a:extLst>
              <a:ext uri="{FF2B5EF4-FFF2-40B4-BE49-F238E27FC236}">
                <a16:creationId xmlns:a16="http://schemas.microsoft.com/office/drawing/2014/main" id="{0435045F-A25F-3F37-D5C4-AB857D86C7CC}"/>
              </a:ext>
            </a:extLst>
          </p:cNvPr>
          <p:cNvSpPr/>
          <p:nvPr/>
        </p:nvSpPr>
        <p:spPr>
          <a:xfrm>
            <a:off x="393084" y="1965742"/>
            <a:ext cx="13844230" cy="3927058"/>
          </a:xfrm>
          <a:prstGeom prst="roundRect">
            <a:avLst>
              <a:gd name="adj" fmla="val 3435"/>
            </a:avLst>
          </a:prstGeom>
          <a:solidFill>
            <a:srgbClr val="DFECE9"/>
          </a:solidFill>
          <a:ln w="7620">
            <a:solidFill>
              <a:srgbClr val="C5D2CF"/>
            </a:solidFill>
            <a:prstDash val="solid"/>
          </a:ln>
        </p:spPr>
      </p:sp>
      <p:sp>
        <p:nvSpPr>
          <p:cNvPr id="5" name="Прямоугольник 4">
            <a:extLst>
              <a:ext uri="{FF2B5EF4-FFF2-40B4-BE49-F238E27FC236}">
                <a16:creationId xmlns:a16="http://schemas.microsoft.com/office/drawing/2014/main" id="{C01127E6-F5A9-1265-8281-597107D3DA98}"/>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id="{E96CAC26-9DF5-7F08-DC97-4FFFB325EDF3}"/>
              </a:ext>
            </a:extLst>
          </p:cNvPr>
          <p:cNvSpPr txBox="1"/>
          <p:nvPr/>
        </p:nvSpPr>
        <p:spPr>
          <a:xfrm>
            <a:off x="323850" y="51485"/>
            <a:ext cx="13982699" cy="1323439"/>
          </a:xfrm>
          <a:prstGeom prst="rect">
            <a:avLst/>
          </a:prstGeom>
          <a:noFill/>
        </p:spPr>
        <p:txBody>
          <a:bodyPr wrap="square">
            <a:spAutoFit/>
          </a:bodyPr>
          <a:lstStyle/>
          <a:p>
            <a:r>
              <a:rPr lang="ru-RU" sz="4000" dirty="0"/>
              <a:t>Динамика прироста знаний учеников в процессе обучения иностранному языку.</a:t>
            </a:r>
          </a:p>
        </p:txBody>
      </p:sp>
      <p:sp>
        <p:nvSpPr>
          <p:cNvPr id="10" name="TextBox 9">
            <a:extLst>
              <a:ext uri="{FF2B5EF4-FFF2-40B4-BE49-F238E27FC236}">
                <a16:creationId xmlns:a16="http://schemas.microsoft.com/office/drawing/2014/main" id="{D8773451-E132-48B3-12F9-6B7C54A0880F}"/>
              </a:ext>
            </a:extLst>
          </p:cNvPr>
          <p:cNvSpPr txBox="1"/>
          <p:nvPr/>
        </p:nvSpPr>
        <p:spPr>
          <a:xfrm>
            <a:off x="323850" y="1965742"/>
            <a:ext cx="13982699" cy="3785652"/>
          </a:xfrm>
          <a:prstGeom prst="rect">
            <a:avLst/>
          </a:prstGeom>
          <a:noFill/>
        </p:spPr>
        <p:txBody>
          <a:bodyPr wrap="square">
            <a:spAutoFit/>
          </a:bodyPr>
          <a:lstStyle/>
          <a:p>
            <a:r>
              <a:rPr lang="ru-RU" sz="2400" dirty="0">
                <a:latin typeface="Times New Roman" panose="02020603050405020304" pitchFamily="18" charset="0"/>
                <a:cs typeface="Times New Roman" panose="02020603050405020304" pitchFamily="18" charset="0"/>
              </a:rPr>
              <a:t>Так как иностранный язык представляет собой чуждую систему в рамках языковой картины мира, одной из наиболее сложных задач при его освоении становится адаптация к различным уровням языка. </a:t>
            </a:r>
          </a:p>
          <a:p>
            <a:r>
              <a:rPr lang="ru-RU" sz="2400" dirty="0">
                <a:latin typeface="Times New Roman" panose="02020603050405020304" pitchFamily="18" charset="0"/>
                <a:cs typeface="Times New Roman" panose="02020603050405020304" pitchFamily="18" charset="0"/>
              </a:rPr>
              <a:t>В ходе данной работы было проведено тестирование среди учеников 10-го и 11-го классов с целью выявления основных трудностей при изучении английского языка. Результаты тестирования представлены в Приложении 1 в виде столбчатой диаграммы, демонстрирующей динамику роста знаний учеников технических специальностей в процессе изучения иностранного языка.</a:t>
            </a:r>
          </a:p>
          <a:p>
            <a:r>
              <a:rPr lang="ru-RU" sz="2400" dirty="0">
                <a:latin typeface="Times New Roman" panose="02020603050405020304" pitchFamily="18" charset="0"/>
                <a:cs typeface="Times New Roman" panose="02020603050405020304" pitchFamily="18" charset="0"/>
              </a:rPr>
              <a:t>Для оценки динамики усвоения материала учениками технических направлений было проведено тестирование среди учащихся первого и второго года обучения до и после применения метода НЛП. Им предлагался одинаковый набор вопросов по теме «Трудности при изучении английского языка». В данное тестирование были включены следующие аспекты:</a:t>
            </a:r>
          </a:p>
        </p:txBody>
      </p:sp>
    </p:spTree>
    <p:extLst>
      <p:ext uri="{BB962C8B-B14F-4D97-AF65-F5344CB8AC3E}">
        <p14:creationId xmlns:p14="http://schemas.microsoft.com/office/powerpoint/2010/main" val="1993849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C01127E6-F5A9-1265-8281-597107D3DA98}"/>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a16="http://schemas.microsoft.com/office/drawing/2014/main" id="{EAA3FBFC-FFBF-CC16-C78D-B733B7A320A8}"/>
              </a:ext>
            </a:extLst>
          </p:cNvPr>
          <p:cNvSpPr txBox="1"/>
          <p:nvPr/>
        </p:nvSpPr>
        <p:spPr>
          <a:xfrm>
            <a:off x="104775" y="113784"/>
            <a:ext cx="4276725" cy="461665"/>
          </a:xfrm>
          <a:prstGeom prst="rect">
            <a:avLst/>
          </a:prstGeom>
          <a:noFill/>
        </p:spPr>
        <p:txBody>
          <a:bodyPr wrap="square">
            <a:spAutoFit/>
          </a:bodyPr>
          <a:lstStyle/>
          <a:p>
            <a:r>
              <a:rPr lang="ru-RU" sz="2400" dirty="0">
                <a:latin typeface="Times New Roman" panose="02020603050405020304" pitchFamily="18" charset="0"/>
                <a:cs typeface="Times New Roman" panose="02020603050405020304" pitchFamily="18" charset="0"/>
              </a:rPr>
              <a:t>ДО применения техник НЛП:</a:t>
            </a:r>
          </a:p>
        </p:txBody>
      </p:sp>
      <p:sp>
        <p:nvSpPr>
          <p:cNvPr id="16" name="TextBox 15">
            <a:extLst>
              <a:ext uri="{FF2B5EF4-FFF2-40B4-BE49-F238E27FC236}">
                <a16:creationId xmlns:a16="http://schemas.microsoft.com/office/drawing/2014/main" id="{F83F1209-7EDB-03DD-1D1F-BF8D8CB384F6}"/>
              </a:ext>
            </a:extLst>
          </p:cNvPr>
          <p:cNvSpPr txBox="1"/>
          <p:nvPr/>
        </p:nvSpPr>
        <p:spPr>
          <a:xfrm>
            <a:off x="9486902" y="88384"/>
            <a:ext cx="5140325" cy="483017"/>
          </a:xfrm>
          <a:prstGeom prst="rect">
            <a:avLst/>
          </a:prstGeom>
          <a:noFill/>
        </p:spPr>
        <p:txBody>
          <a:bodyPr wrap="square">
            <a:spAutoFit/>
          </a:bodyPr>
          <a:lstStyle/>
          <a:p>
            <a:pPr algn="ctr">
              <a:lnSpc>
                <a:spcPct val="115000"/>
              </a:lnSpc>
              <a:spcAft>
                <a:spcPts val="1000"/>
              </a:spcAft>
              <a:tabLst>
                <a:tab pos="666750" algn="l"/>
                <a:tab pos="752475" algn="l"/>
              </a:tabLs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ПОСЛЕ применения техник НЛП:</a:t>
            </a:r>
          </a:p>
        </p:txBody>
      </p:sp>
      <p:sp>
        <p:nvSpPr>
          <p:cNvPr id="18" name="TextBox 17">
            <a:extLst>
              <a:ext uri="{FF2B5EF4-FFF2-40B4-BE49-F238E27FC236}">
                <a16:creationId xmlns:a16="http://schemas.microsoft.com/office/drawing/2014/main" id="{A5385889-78DC-7E82-EBE9-4363B7FFE545}"/>
              </a:ext>
            </a:extLst>
          </p:cNvPr>
          <p:cNvSpPr txBox="1"/>
          <p:nvPr/>
        </p:nvSpPr>
        <p:spPr>
          <a:xfrm>
            <a:off x="7813675" y="967719"/>
            <a:ext cx="7321550" cy="7269298"/>
          </a:xfrm>
          <a:prstGeom prst="rect">
            <a:avLst/>
          </a:prstGeom>
          <a:noFill/>
        </p:spPr>
        <p:txBody>
          <a:bodyPr wrap="square">
            <a:spAutoFit/>
          </a:bodyPr>
          <a:lstStyle/>
          <a:p>
            <a:pPr>
              <a:lnSpc>
                <a:spcPct val="115000"/>
              </a:lnSpc>
              <a:spcAft>
                <a:spcPts val="1000"/>
              </a:spcAft>
              <a:tabLst>
                <a:tab pos="723900" algn="l"/>
              </a:tabLst>
            </a:pPr>
            <a:r>
              <a:rPr lang="ru-RU" dirty="0">
                <a:effectLst/>
                <a:latin typeface="Times New Roman" panose="02020603050405020304" pitchFamily="18" charset="0"/>
                <a:ea typeface="Calibri" panose="020F0502020204030204" pitchFamily="34" charset="0"/>
                <a:cs typeface="Times New Roman" panose="02020603050405020304" pitchFamily="18" charset="0"/>
              </a:rPr>
              <a:t> </a:t>
            </a:r>
            <a:r>
              <a:rPr lang="ru-RU" u="sng" dirty="0">
                <a:effectLst/>
                <a:latin typeface="Times New Roman" panose="02020603050405020304" pitchFamily="18" charset="0"/>
                <a:ea typeface="Calibri" panose="020F0502020204030204" pitchFamily="34" charset="0"/>
                <a:cs typeface="Times New Roman" panose="02020603050405020304" pitchFamily="18" charset="0"/>
              </a:rPr>
              <a:t>10 класс:</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Лексика ( 51 чел) 85%</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Говорение ( 58 чел) 96,6%</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Письмо ( 45 чел) 75%</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Чтение (41 чел ) 68,3%</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Аудирование  (55 чел) 91,6%</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Просмотр видео  (52 чел) 86,6</a:t>
            </a:r>
          </a:p>
          <a:p>
            <a:pPr marL="342900" lvl="0" indent="-342900">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Запоминание технических терминов и терминологических словосочетаний (35 чел) 58,3%</a:t>
            </a:r>
          </a:p>
          <a:p>
            <a:pPr marL="342900" lvl="0" indent="-342900" algn="just">
              <a:lnSpc>
                <a:spcPct val="115000"/>
              </a:lnSpc>
              <a:spcAft>
                <a:spcPts val="1000"/>
              </a:spcAft>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Ничего не является трудным (0)</a:t>
            </a:r>
          </a:p>
          <a:p>
            <a:pPr algn="just">
              <a:lnSpc>
                <a:spcPct val="115000"/>
              </a:lnSpc>
              <a:spcAft>
                <a:spcPts val="1000"/>
              </a:spcAft>
              <a:tabLst>
                <a:tab pos="666750" algn="l"/>
                <a:tab pos="752475" algn="l"/>
              </a:tabLst>
            </a:pPr>
            <a:r>
              <a:rPr lang="ru-RU"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15000"/>
              </a:lnSpc>
              <a:spcAft>
                <a:spcPts val="1000"/>
              </a:spcAft>
              <a:tabLst>
                <a:tab pos="752475" algn="l"/>
              </a:tabLst>
            </a:pPr>
            <a:r>
              <a:rPr lang="ru-RU" dirty="0">
                <a:effectLst/>
                <a:latin typeface="Times New Roman" panose="02020603050405020304" pitchFamily="18" charset="0"/>
                <a:ea typeface="Calibri" panose="020F0502020204030204" pitchFamily="34" charset="0"/>
                <a:cs typeface="Times New Roman" panose="02020603050405020304" pitchFamily="18" charset="0"/>
              </a:rPr>
              <a:t>            </a:t>
            </a:r>
            <a:r>
              <a:rPr lang="ru-RU" u="sng" dirty="0">
                <a:effectLst/>
                <a:latin typeface="Times New Roman" panose="02020603050405020304" pitchFamily="18" charset="0"/>
                <a:ea typeface="Calibri" panose="020F0502020204030204" pitchFamily="34" charset="0"/>
                <a:cs typeface="Times New Roman" panose="02020603050405020304" pitchFamily="18" charset="0"/>
              </a:rPr>
              <a:t>11класс</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Лексика (22 чел) 36,6%</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Говорение ( 35 чел) 58,3%</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Письмо ( 37 чел) 61,6%</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Чтение (21 чел ) 35%</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Аудирование  (35 чел) 58,3%</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Просмотр видео  (25 чел) 41,6%</a:t>
            </a:r>
          </a:p>
          <a:p>
            <a:pPr marL="342900" lvl="0" indent="-342900">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Запоминание технических терминов и терминологических словосочетаний (15 чел) 25%</a:t>
            </a:r>
          </a:p>
          <a:p>
            <a:pPr marL="342900" lvl="0" indent="-342900" algn="just">
              <a:lnSpc>
                <a:spcPct val="115000"/>
              </a:lnSpc>
              <a:spcAft>
                <a:spcPts val="1000"/>
              </a:spcAft>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Ничего не является трудным (0)</a:t>
            </a:r>
            <a:endParaRPr lang="ru-RU"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E0FA20C8-BCF3-5B7F-545B-141D26DAE74C}"/>
              </a:ext>
            </a:extLst>
          </p:cNvPr>
          <p:cNvSpPr txBox="1"/>
          <p:nvPr/>
        </p:nvSpPr>
        <p:spPr>
          <a:xfrm>
            <a:off x="193675" y="1158219"/>
            <a:ext cx="7569200" cy="6827831"/>
          </a:xfrm>
          <a:prstGeom prst="rect">
            <a:avLst/>
          </a:prstGeom>
          <a:noFill/>
        </p:spPr>
        <p:txBody>
          <a:bodyPr wrap="square">
            <a:spAutoFit/>
          </a:bodyPr>
          <a:lstStyle/>
          <a:p>
            <a:pPr>
              <a:lnSpc>
                <a:spcPct val="115000"/>
              </a:lnSpc>
              <a:spcAft>
                <a:spcPts val="1000"/>
              </a:spcAft>
              <a:tabLst>
                <a:tab pos="723900" algn="l"/>
              </a:tabLst>
            </a:pPr>
            <a:r>
              <a:rPr lang="ru-RU" dirty="0">
                <a:effectLst/>
                <a:latin typeface="Times New Roman" panose="02020603050405020304" pitchFamily="18" charset="0"/>
                <a:ea typeface="Calibri" panose="020F0502020204030204" pitchFamily="34" charset="0"/>
                <a:cs typeface="Times New Roman" panose="02020603050405020304" pitchFamily="18" charset="0"/>
              </a:rPr>
              <a:t> </a:t>
            </a:r>
            <a:r>
              <a:rPr lang="ru-RU" u="sng" dirty="0">
                <a:effectLst/>
                <a:latin typeface="Times New Roman" panose="02020603050405020304" pitchFamily="18" charset="0"/>
                <a:ea typeface="Calibri" panose="020F0502020204030204" pitchFamily="34" charset="0"/>
                <a:cs typeface="Times New Roman" panose="02020603050405020304" pitchFamily="18" charset="0"/>
              </a:rPr>
              <a:t>10 класс:</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Лексика (51 чел) 85%</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Говорение (58 чел) 96,6%</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Письмо (45 чел) 75%</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Чтение (41 чел ) 68,3%</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Аудирование  (55 чел) 91,6%</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Просмотр видео  (52 чел) 86,6</a:t>
            </a:r>
          </a:p>
          <a:p>
            <a:pPr marL="342900" lvl="0" indent="-342900">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Запоминание технических терминов и терминологических словосочетаний (35 чел) 58,3%</a:t>
            </a:r>
          </a:p>
          <a:p>
            <a:pPr marL="342900" lvl="0" indent="-342900" algn="just">
              <a:lnSpc>
                <a:spcPct val="115000"/>
              </a:lnSpc>
              <a:spcAft>
                <a:spcPts val="1000"/>
              </a:spcAft>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Ничего не является трудным (0)</a:t>
            </a:r>
          </a:p>
          <a:p>
            <a:pPr algn="just">
              <a:lnSpc>
                <a:spcPct val="115000"/>
              </a:lnSpc>
              <a:spcAft>
                <a:spcPts val="1000"/>
              </a:spcAft>
              <a:tabLst>
                <a:tab pos="666750" algn="l"/>
                <a:tab pos="752475" algn="l"/>
              </a:tabLst>
            </a:pPr>
            <a:r>
              <a:rPr lang="ru-RU" dirty="0">
                <a:effectLst/>
                <a:latin typeface="Times New Roman" panose="02020603050405020304" pitchFamily="18" charset="0"/>
                <a:ea typeface="Calibri" panose="020F0502020204030204" pitchFamily="34" charset="0"/>
                <a:cs typeface="Times New Roman" panose="02020603050405020304" pitchFamily="18" charset="0"/>
              </a:rPr>
              <a:t>	11 класс</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Лексика ( 55 чел) 91,6%</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Говорение ( 57 чел)  95%</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Письмо ( 53 чел) 88,3%</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Чтение (39 чел ) 65%</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Аудирование  (57 чел)  95%</a:t>
            </a:r>
          </a:p>
          <a:p>
            <a:pPr marL="342900" lvl="0" indent="-342900" algn="just">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Просмотр видео  (55чел)  91,6</a:t>
            </a:r>
          </a:p>
          <a:p>
            <a:pPr marL="342900" lvl="0" indent="-342900">
              <a:lnSpc>
                <a:spcPct val="115000"/>
              </a:lnSpc>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Запоминание технических терминов и терминологических словосочетаний (27 чел) 45%</a:t>
            </a:r>
          </a:p>
          <a:p>
            <a:pPr marL="342900" lvl="0" indent="-342900" algn="just">
              <a:lnSpc>
                <a:spcPct val="115000"/>
              </a:lnSpc>
              <a:spcAft>
                <a:spcPts val="1000"/>
              </a:spcAft>
              <a:buFont typeface="+mj-lt"/>
              <a:buAutoNum type="arabicParenR"/>
            </a:pPr>
            <a:r>
              <a:rPr lang="ru-RU" dirty="0">
                <a:effectLst/>
                <a:latin typeface="Times New Roman" panose="02020603050405020304" pitchFamily="18" charset="0"/>
                <a:ea typeface="Times New Roman" panose="02020603050405020304" pitchFamily="18" charset="0"/>
                <a:cs typeface="Times New Roman" panose="02020603050405020304" pitchFamily="18" charset="0"/>
              </a:rPr>
              <a:t>Ничего не является трудным (0)</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9069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
            <a:extLst>
              <a:ext uri="{FF2B5EF4-FFF2-40B4-BE49-F238E27FC236}">
                <a16:creationId xmlns:a16="http://schemas.microsoft.com/office/drawing/2014/main" id="{E8D863A6-94E6-952B-8D83-706B7AA47B96}"/>
              </a:ext>
            </a:extLst>
          </p:cNvPr>
          <p:cNvSpPr/>
          <p:nvPr/>
        </p:nvSpPr>
        <p:spPr>
          <a:xfrm>
            <a:off x="1235075" y="680228"/>
            <a:ext cx="12160250" cy="6774672"/>
          </a:xfrm>
          <a:prstGeom prst="roundRect">
            <a:avLst>
              <a:gd name="adj" fmla="val 3435"/>
            </a:avLst>
          </a:prstGeom>
          <a:solidFill>
            <a:srgbClr val="DFECE9"/>
          </a:solidFill>
          <a:ln w="7620">
            <a:solidFill>
              <a:srgbClr val="C5D2CF"/>
            </a:solidFill>
            <a:prstDash val="solid"/>
          </a:ln>
        </p:spPr>
      </p:sp>
      <p:sp>
        <p:nvSpPr>
          <p:cNvPr id="3" name="TextBox 2">
            <a:extLst>
              <a:ext uri="{FF2B5EF4-FFF2-40B4-BE49-F238E27FC236}">
                <a16:creationId xmlns:a16="http://schemas.microsoft.com/office/drawing/2014/main" id="{62EC7AD5-DF58-098F-F413-B46DAFE25DC9}"/>
              </a:ext>
            </a:extLst>
          </p:cNvPr>
          <p:cNvSpPr txBox="1"/>
          <p:nvPr/>
        </p:nvSpPr>
        <p:spPr>
          <a:xfrm>
            <a:off x="1235075" y="-203200"/>
            <a:ext cx="12160250" cy="7752572"/>
          </a:xfrm>
          <a:prstGeom prst="rect">
            <a:avLst/>
          </a:prstGeom>
          <a:noFill/>
        </p:spPr>
        <p:txBody>
          <a:bodyPr wrap="square">
            <a:spAutoFit/>
          </a:bodyPr>
          <a:lstStyle/>
          <a:p>
            <a:pPr algn="ctr">
              <a:lnSpc>
                <a:spcPct val="150000"/>
              </a:lnSpc>
              <a:spcAft>
                <a:spcPts val="1000"/>
              </a:spcAft>
            </a:pPr>
            <a:r>
              <a:rPr lang="ru-RU" sz="3600" b="1" dirty="0">
                <a:effectLst/>
                <a:ea typeface="Calibri" panose="020F0502020204030204" pitchFamily="34" charset="0"/>
                <a:cs typeface="Times New Roman" panose="02020603050405020304" pitchFamily="18" charset="0"/>
              </a:rPr>
              <a:t>Заключение</a:t>
            </a:r>
            <a:endParaRPr lang="ru-RU" sz="3600" dirty="0">
              <a:effectLst/>
              <a:ea typeface="Calibri" panose="020F0502020204030204" pitchFamily="34" charset="0"/>
              <a:cs typeface="Times New Roman" panose="02020603050405020304" pitchFamily="18" charset="0"/>
            </a:endParaRPr>
          </a:p>
          <a:p>
            <a:pPr algn="just">
              <a:lnSpc>
                <a:spcPct val="150000"/>
              </a:lnSpc>
              <a:spcAft>
                <a:spcPts val="1000"/>
              </a:spcAft>
            </a:pPr>
            <a:r>
              <a:rPr lang="ru-RU" dirty="0">
                <a:effectLst/>
                <a:latin typeface="Times New Roman" panose="02020603050405020304" pitchFamily="18" charset="0"/>
                <a:ea typeface="Calibri" panose="020F0502020204030204" pitchFamily="34" charset="0"/>
                <a:cs typeface="Times New Roman" panose="02020603050405020304" pitchFamily="18" charset="0"/>
              </a:rPr>
              <a:t>В последние годы, на фоне стремительного развития общества, наблюдается возрастающий интерес к изучению иностранных языков. Это желание обусловлено множеством причин, одной из которых является стремление путешествовать, расширять кругозор и взаимодействовать с представителями различных культур. Однако без знания хотя бы одного иностранного языка сделать это достаточно сложно.</a:t>
            </a:r>
          </a:p>
          <a:p>
            <a:pPr algn="just">
              <a:lnSpc>
                <a:spcPct val="150000"/>
              </a:lnSpc>
              <a:spcAft>
                <a:spcPts val="1000"/>
              </a:spcAft>
            </a:pPr>
            <a:r>
              <a:rPr lang="ru-RU" dirty="0">
                <a:effectLst/>
                <a:latin typeface="Times New Roman" panose="02020603050405020304" pitchFamily="18" charset="0"/>
                <a:ea typeface="Calibri" panose="020F0502020204030204" pitchFamily="34" charset="0"/>
                <a:cs typeface="Times New Roman" panose="02020603050405020304" pitchFamily="18" charset="0"/>
              </a:rPr>
              <a:t>На сегодняшний день наиболее распространенным и востребованным иностранным языком является английский. Именно поэтому его изучение занимает центральное место в образовательных программах учебных заведений по всему миру.</a:t>
            </a:r>
          </a:p>
          <a:p>
            <a:pPr algn="just">
              <a:lnSpc>
                <a:spcPct val="150000"/>
              </a:lnSpc>
              <a:spcAft>
                <a:spcPts val="1000"/>
              </a:spcAft>
            </a:pPr>
            <a:r>
              <a:rPr lang="ru-RU" dirty="0">
                <a:effectLst/>
                <a:latin typeface="Times New Roman" panose="02020603050405020304" pitchFamily="18" charset="0"/>
                <a:ea typeface="Calibri" panose="020F0502020204030204" pitchFamily="34" charset="0"/>
                <a:cs typeface="Times New Roman" panose="02020603050405020304" pitchFamily="18" charset="0"/>
              </a:rPr>
              <a:t>Актуальность данного исследования связана с тем, что не всегда стремление учеников овладеть иностранным языком совпадает с их способностями к его освоению.</a:t>
            </a:r>
          </a:p>
          <a:p>
            <a:pPr algn="just">
              <a:lnSpc>
                <a:spcPct val="150000"/>
              </a:lnSpc>
              <a:spcAft>
                <a:spcPts val="1000"/>
              </a:spcAft>
            </a:pPr>
            <a:r>
              <a:rPr lang="ru-RU" dirty="0">
                <a:effectLst/>
                <a:latin typeface="Times New Roman" panose="02020603050405020304" pitchFamily="18" charset="0"/>
                <a:ea typeface="Calibri" panose="020F0502020204030204" pitchFamily="34" charset="0"/>
                <a:cs typeface="Times New Roman" panose="02020603050405020304" pitchFamily="18" charset="0"/>
              </a:rPr>
              <a:t>Рассмотрение процесса изучения иностранного языка через призму НЛП-моделирования представляет собой интересное и перспективное направление. Данная работа сосредоточена преимущественно на лингвистическом аспекте нейролингвистического программирования. Основная цель исследования – описать методику НЛП как эффективный инструмент для освоения иностранного языка.</a:t>
            </a:r>
          </a:p>
          <a:p>
            <a:pPr algn="just">
              <a:lnSpc>
                <a:spcPct val="150000"/>
              </a:lnSpc>
              <a:spcAft>
                <a:spcPts val="1000"/>
              </a:spcAft>
            </a:pPr>
            <a:r>
              <a:rPr lang="ru-RU" dirty="0">
                <a:effectLst/>
                <a:latin typeface="Times New Roman" panose="02020603050405020304" pitchFamily="18" charset="0"/>
                <a:ea typeface="Calibri" panose="020F0502020204030204" pitchFamily="34" charset="0"/>
                <a:cs typeface="Times New Roman" panose="02020603050405020304" pitchFamily="18" charset="0"/>
              </a:rPr>
              <a:t>В процессе исследования были решены несколько взаимосвязанных задач: дано теоретическое обоснование понятия нейролингвистического программирования (NLP), рассмотрены техники НЛП в личностно ориентированном обучении, а также разработана модель диагностики нейропсихологических особенностей учеников при изучении английского языка.</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D3A87B64-A782-5878-D7AE-C58A17E97A4A}"/>
              </a:ext>
            </a:extLst>
          </p:cNvPr>
          <p:cNvSpPr/>
          <p:nvPr/>
        </p:nvSpPr>
        <p:spPr>
          <a:xfrm>
            <a:off x="12865100" y="7577614"/>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22124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3A87B64-A782-5878-D7AE-C58A17E97A4A}"/>
              </a:ext>
            </a:extLst>
          </p:cNvPr>
          <p:cNvSpPr/>
          <p:nvPr/>
        </p:nvSpPr>
        <p:spPr>
          <a:xfrm>
            <a:off x="12865100" y="7577614"/>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a:extLst>
              <a:ext uri="{FF2B5EF4-FFF2-40B4-BE49-F238E27FC236}">
                <a16:creationId xmlns:a16="http://schemas.microsoft.com/office/drawing/2014/main" id="{6AE7A62B-5108-3C0C-2954-A32A4AEE22AE}"/>
              </a:ext>
            </a:extLst>
          </p:cNvPr>
          <p:cNvSpPr txBox="1"/>
          <p:nvPr/>
        </p:nvSpPr>
        <p:spPr>
          <a:xfrm>
            <a:off x="6300787" y="94734"/>
            <a:ext cx="2028825" cy="707886"/>
          </a:xfrm>
          <a:prstGeom prst="rect">
            <a:avLst/>
          </a:prstGeom>
          <a:noFill/>
        </p:spPr>
        <p:txBody>
          <a:bodyPr wrap="square">
            <a:spAutoFit/>
          </a:bodyPr>
          <a:lstStyle/>
          <a:p>
            <a:r>
              <a:rPr lang="ru-RU" sz="4000" dirty="0"/>
              <a:t>Тезаурус</a:t>
            </a:r>
          </a:p>
        </p:txBody>
      </p:sp>
      <p:sp>
        <p:nvSpPr>
          <p:cNvPr id="9" name="TextBox 8">
            <a:extLst>
              <a:ext uri="{FF2B5EF4-FFF2-40B4-BE49-F238E27FC236}">
                <a16:creationId xmlns:a16="http://schemas.microsoft.com/office/drawing/2014/main" id="{2ABAAB2B-F49E-5C94-99F8-0DB4C05BDF89}"/>
              </a:ext>
            </a:extLst>
          </p:cNvPr>
          <p:cNvSpPr txBox="1"/>
          <p:nvPr/>
        </p:nvSpPr>
        <p:spPr>
          <a:xfrm>
            <a:off x="304799" y="802620"/>
            <a:ext cx="14020799" cy="7186904"/>
          </a:xfrm>
          <a:prstGeom prst="rect">
            <a:avLst/>
          </a:prstGeom>
          <a:noFill/>
        </p:spPr>
        <p:txBody>
          <a:bodyPr wrap="square">
            <a:spAutoFit/>
          </a:bodyPr>
          <a:lstStyle/>
          <a:p>
            <a:pPr>
              <a:lnSpc>
                <a:spcPct val="150000"/>
              </a:lnSpc>
              <a:spcAft>
                <a:spcPts val="1000"/>
              </a:spcAft>
            </a:pPr>
            <a:r>
              <a:rPr lang="ru-RU" sz="2400" u="sng" dirty="0">
                <a:effectLst/>
                <a:latin typeface="Times New Roman" panose="02020603050405020304" pitchFamily="18" charset="0"/>
                <a:ea typeface="Calibri" panose="020F0502020204030204" pitchFamily="34" charset="0"/>
                <a:cs typeface="Times New Roman" panose="02020603050405020304" pitchFamily="18" charset="0"/>
              </a:rPr>
              <a:t>Поведение</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 Определенные физические действия и реакции, с помощью которых мы взаимодействуем с людьми и окружающей средой;</a:t>
            </a:r>
          </a:p>
          <a:p>
            <a:pPr>
              <a:lnSpc>
                <a:spcPct val="150000"/>
              </a:lnSpc>
              <a:spcAft>
                <a:spcPts val="1000"/>
              </a:spcAft>
            </a:pPr>
            <a:r>
              <a:rPr lang="ru-RU" sz="2400" u="sng" dirty="0">
                <a:effectLst/>
                <a:latin typeface="Times New Roman" panose="02020603050405020304" pitchFamily="18" charset="0"/>
                <a:ea typeface="Calibri" panose="020F0502020204030204" pitchFamily="34" charset="0"/>
                <a:cs typeface="Times New Roman" panose="02020603050405020304" pitchFamily="18" charset="0"/>
              </a:rPr>
              <a:t>Контекст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Условия, в которых произошло некоторое событие. Это внешнее обрамление часто определяет, как будет интерпретировано событие или переживание;</a:t>
            </a:r>
          </a:p>
          <a:p>
            <a:pPr>
              <a:lnSpc>
                <a:spcPct val="150000"/>
              </a:lnSpc>
              <a:spcAft>
                <a:spcPts val="1000"/>
              </a:spcAft>
            </a:pPr>
            <a:r>
              <a:rPr lang="ru-RU" sz="2400" u="sng" dirty="0">
                <a:effectLst/>
                <a:latin typeface="Times New Roman" panose="02020603050405020304" pitchFamily="18" charset="0"/>
                <a:ea typeface="Calibri" panose="020F0502020204030204" pitchFamily="34" charset="0"/>
                <a:cs typeface="Times New Roman" panose="02020603050405020304" pitchFamily="18" charset="0"/>
              </a:rPr>
              <a:t>Ассоциация</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 погруженность в переживание, при воспроизведении которого человек видит события своими собственными глазами, воспринимая его всеми органами чувств.</a:t>
            </a:r>
          </a:p>
          <a:p>
            <a:pPr>
              <a:lnSpc>
                <a:spcPct val="150000"/>
              </a:lnSpc>
              <a:spcAft>
                <a:spcPts val="1000"/>
              </a:spcAf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Визуализация — это процесс создания мысленных образов объектов, ситуаций или людей, который активирует все чувства организма. </a:t>
            </a:r>
            <a:r>
              <a:rPr lang="ru-RU" sz="2400" u="sng" dirty="0">
                <a:effectLst/>
                <a:latin typeface="Times New Roman" panose="02020603050405020304" pitchFamily="18" charset="0"/>
                <a:ea typeface="Calibri" panose="020F0502020204030204" pitchFamily="34" charset="0"/>
                <a:cs typeface="Times New Roman" panose="02020603050405020304" pitchFamily="18" charset="0"/>
              </a:rPr>
              <a:t>Карта реальности (модель мира)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уникальные представления о мире каждого человека, построенные из его индивидуальных восприятий и индивидуального опыта. Сущностное целое личных принципов действия индивидуума</a:t>
            </a:r>
          </a:p>
          <a:p>
            <a:pPr>
              <a:lnSpc>
                <a:spcPct val="150000"/>
              </a:lnSpc>
              <a:spcAft>
                <a:spcPts val="1000"/>
              </a:spcAft>
            </a:pPr>
            <a:r>
              <a:rPr lang="ru-RU" sz="2400" u="sng" dirty="0">
                <a:effectLst/>
                <a:latin typeface="Times New Roman" panose="02020603050405020304" pitchFamily="18" charset="0"/>
                <a:ea typeface="Calibri" panose="020F0502020204030204" pitchFamily="34" charset="0"/>
                <a:cs typeface="Times New Roman" panose="02020603050405020304" pitchFamily="18" charset="0"/>
              </a:rPr>
              <a:t>Моделирование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процесс распознавания последовательности идей и поведений, которая позволяет справиться с задачей. Основа ускоренного обучения.</a:t>
            </a:r>
          </a:p>
        </p:txBody>
      </p:sp>
    </p:spTree>
    <p:extLst>
      <p:ext uri="{BB962C8B-B14F-4D97-AF65-F5344CB8AC3E}">
        <p14:creationId xmlns:p14="http://schemas.microsoft.com/office/powerpoint/2010/main" val="3880942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8" name="Shape 1">
            <a:extLst>
              <a:ext uri="{FF2B5EF4-FFF2-40B4-BE49-F238E27FC236}">
                <a16:creationId xmlns:a16="http://schemas.microsoft.com/office/drawing/2014/main" id="{56807267-1B36-12F7-748D-5EF28F619C31}"/>
              </a:ext>
            </a:extLst>
          </p:cNvPr>
          <p:cNvSpPr/>
          <p:nvPr/>
        </p:nvSpPr>
        <p:spPr>
          <a:xfrm>
            <a:off x="247690" y="2161658"/>
            <a:ext cx="11614110" cy="4137542"/>
          </a:xfrm>
          <a:prstGeom prst="roundRect">
            <a:avLst>
              <a:gd name="adj" fmla="val 3435"/>
            </a:avLst>
          </a:prstGeom>
          <a:solidFill>
            <a:srgbClr val="DFECE9"/>
          </a:solidFill>
          <a:ln w="7620">
            <a:solidFill>
              <a:srgbClr val="C5D2CF"/>
            </a:solidFill>
            <a:prstDash val="solid"/>
          </a:ln>
        </p:spPr>
      </p:sp>
      <p:sp>
        <p:nvSpPr>
          <p:cNvPr id="2" name="Text 0"/>
          <p:cNvSpPr/>
          <p:nvPr/>
        </p:nvSpPr>
        <p:spPr>
          <a:xfrm>
            <a:off x="6109315" y="406360"/>
            <a:ext cx="2411770" cy="708779"/>
          </a:xfrm>
          <a:prstGeom prst="rect">
            <a:avLst/>
          </a:prstGeom>
          <a:noFill/>
          <a:ln/>
        </p:spPr>
        <p:txBody>
          <a:bodyPr wrap="none" lIns="0" tIns="0" rIns="0" bIns="0" rtlCol="0" anchor="t"/>
          <a:lstStyle/>
          <a:p>
            <a:pPr marL="0" indent="0">
              <a:lnSpc>
                <a:spcPts val="5550"/>
              </a:lnSpc>
              <a:buNone/>
            </a:pPr>
            <a:r>
              <a:rPr lang="ru-RU" sz="4800" dirty="0"/>
              <a:t>Введение</a:t>
            </a:r>
            <a:endParaRPr lang="en-US" sz="4800" dirty="0"/>
          </a:p>
        </p:txBody>
      </p:sp>
      <p:sp>
        <p:nvSpPr>
          <p:cNvPr id="3" name="Text 1"/>
          <p:cNvSpPr/>
          <p:nvPr/>
        </p:nvSpPr>
        <p:spPr>
          <a:xfrm>
            <a:off x="-152400" y="1563369"/>
            <a:ext cx="3740706" cy="598289"/>
          </a:xfrm>
          <a:prstGeom prst="rect">
            <a:avLst/>
          </a:prstGeom>
          <a:noFill/>
          <a:ln/>
        </p:spPr>
        <p:txBody>
          <a:bodyPr wrap="none" lIns="0" tIns="0" rIns="0" bIns="0" rtlCol="0" anchor="t"/>
          <a:lstStyle/>
          <a:p>
            <a:pPr indent="450215" algn="just">
              <a:lnSpc>
                <a:spcPct val="115000"/>
              </a:lnSpc>
              <a:spcAft>
                <a:spcPts val="1000"/>
              </a:spcAft>
            </a:pPr>
            <a:r>
              <a:rPr lang="ru-RU" sz="3600" dirty="0">
                <a:effectLst/>
                <a:ea typeface="Calibri" panose="020F0502020204030204" pitchFamily="34" charset="0"/>
                <a:cs typeface="Times New Roman" panose="02020603050405020304" pitchFamily="18" charset="0"/>
              </a:rPr>
              <a:t>Задачи работы:</a:t>
            </a:r>
          </a:p>
          <a:p>
            <a:pPr marL="0" indent="0">
              <a:lnSpc>
                <a:spcPts val="2750"/>
              </a:lnSpc>
              <a:buNone/>
            </a:pPr>
            <a:endParaRPr lang="en-US" sz="2200" dirty="0"/>
          </a:p>
        </p:txBody>
      </p:sp>
      <p:sp>
        <p:nvSpPr>
          <p:cNvPr id="4" name="Text 2"/>
          <p:cNvSpPr/>
          <p:nvPr/>
        </p:nvSpPr>
        <p:spPr>
          <a:xfrm>
            <a:off x="367070" y="2479158"/>
            <a:ext cx="11291530" cy="5001141"/>
          </a:xfrm>
          <a:prstGeom prst="rect">
            <a:avLst/>
          </a:prstGeom>
          <a:noFill/>
          <a:ln/>
        </p:spPr>
        <p:txBody>
          <a:bodyPr wrap="square" lIns="0" tIns="0" rIns="0" bIns="0" rtlCol="0" anchor="t"/>
          <a:lstStyle/>
          <a:p>
            <a:pPr marL="342900" lvl="0" indent="-342900" algn="just">
              <a:lnSpc>
                <a:spcPct val="115000"/>
              </a:lnSpc>
              <a:spcAft>
                <a:spcPts val="1000"/>
              </a:spcAft>
              <a:tabLst>
                <a:tab pos="457200" algn="l"/>
              </a:tabLs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1. Теоретически обосновать понятие НЛП.</a:t>
            </a:r>
          </a:p>
          <a:p>
            <a:pPr marL="342900" lvl="0" indent="-342900" algn="just">
              <a:lnSpc>
                <a:spcPct val="115000"/>
              </a:lnSpc>
              <a:spcAft>
                <a:spcPts val="1000"/>
              </a:spcAft>
              <a:tabLst>
                <a:tab pos="457200" algn="l"/>
              </a:tabLs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2. Проанализировать исследования по применению НЛП в процессе личностно ориентированного обучения.</a:t>
            </a:r>
          </a:p>
          <a:p>
            <a:pPr marL="342900" lvl="0" indent="-342900" algn="just">
              <a:lnSpc>
                <a:spcPct val="115000"/>
              </a:lnSpc>
              <a:spcAft>
                <a:spcPts val="1000"/>
              </a:spcAft>
              <a:tabLst>
                <a:tab pos="457200" algn="l"/>
              </a:tabLs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3. Привести техники НЛП, используемые в личностно ориентированном обучении.</a:t>
            </a:r>
          </a:p>
          <a:p>
            <a:pPr marL="342900" lvl="0" indent="-342900" algn="just">
              <a:lnSpc>
                <a:spcPct val="115000"/>
              </a:lnSpc>
              <a:spcAft>
                <a:spcPts val="1000"/>
              </a:spcAft>
              <a:tabLst>
                <a:tab pos="457200" algn="l"/>
              </a:tabLst>
            </a:pPr>
            <a:r>
              <a:rPr lang="ru-RU" sz="2000" dirty="0">
                <a:latin typeface="Times New Roman" panose="02020603050405020304" pitchFamily="18" charset="0"/>
                <a:ea typeface="Calibri" panose="020F0502020204030204" pitchFamily="34" charset="0"/>
                <a:cs typeface="Times New Roman" panose="02020603050405020304" pitchFamily="18" charset="0"/>
              </a:rPr>
              <a:t>4.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Изучить, как использование НЛП влияет на развитие знаний студентов технических специальностей в процессе изучения иностранного языка, представив результаты в виде диаграммы.</a:t>
            </a:r>
          </a:p>
          <a:p>
            <a:pPr marL="342900" lvl="0" indent="-342900" algn="just">
              <a:lnSpc>
                <a:spcPct val="115000"/>
              </a:lnSpc>
              <a:spcAft>
                <a:spcPts val="1000"/>
              </a:spcAft>
              <a:tabLst>
                <a:tab pos="457200" algn="l"/>
              </a:tabLs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5. Разработать таблицу, показывающую, какой тип восприятия преобладает у студентов при изучении английского языка с помощью НЛП-техник.</a:t>
            </a:r>
          </a:p>
          <a:p>
            <a:r>
              <a:rPr lang="ru-RU" sz="2000" dirty="0">
                <a:effectLst/>
                <a:latin typeface="Times New Roman" panose="02020603050405020304" pitchFamily="18" charset="0"/>
                <a:ea typeface="Calibri" panose="020F0502020204030204" pitchFamily="34" charset="0"/>
                <a:cs typeface="Times New Roman" panose="02020603050405020304" pitchFamily="18" charset="0"/>
              </a:rPr>
              <a:t>6. НЛП доказало свою эффективность и проникло в различные сферы жизни, включая образование. </a:t>
            </a:r>
            <a:endParaRPr lang="en-US" sz="2000" dirty="0">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259DFD16-E37C-1981-4A33-0865CA80EF2E}"/>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19" name="Shape 1">
            <a:extLst>
              <a:ext uri="{FF2B5EF4-FFF2-40B4-BE49-F238E27FC236}">
                <a16:creationId xmlns:a16="http://schemas.microsoft.com/office/drawing/2014/main" id="{AB852A83-9EB8-89D0-D4F6-5217E83E5095}"/>
              </a:ext>
            </a:extLst>
          </p:cNvPr>
          <p:cNvSpPr/>
          <p:nvPr/>
        </p:nvSpPr>
        <p:spPr>
          <a:xfrm>
            <a:off x="177800" y="1341001"/>
            <a:ext cx="14452600" cy="4365109"/>
          </a:xfrm>
          <a:prstGeom prst="roundRect">
            <a:avLst>
              <a:gd name="adj" fmla="val 3435"/>
            </a:avLst>
          </a:prstGeom>
          <a:solidFill>
            <a:srgbClr val="DFECE9"/>
          </a:solidFill>
          <a:ln w="7620">
            <a:solidFill>
              <a:srgbClr val="C5D2CF"/>
            </a:solidFill>
            <a:prstDash val="solid"/>
          </a:ln>
        </p:spPr>
      </p:sp>
      <p:sp>
        <p:nvSpPr>
          <p:cNvPr id="3" name="Text 0"/>
          <p:cNvSpPr/>
          <p:nvPr/>
        </p:nvSpPr>
        <p:spPr>
          <a:xfrm>
            <a:off x="5167530" y="162322"/>
            <a:ext cx="4295339" cy="861893"/>
          </a:xfrm>
          <a:prstGeom prst="rect">
            <a:avLst/>
          </a:prstGeom>
          <a:noFill/>
          <a:ln/>
        </p:spPr>
        <p:txBody>
          <a:bodyPr wrap="square" lIns="0" tIns="0" rIns="0" bIns="0" rtlCol="0" anchor="t"/>
          <a:lstStyle/>
          <a:p>
            <a:pPr marL="0" indent="0">
              <a:lnSpc>
                <a:spcPts val="5550"/>
              </a:lnSpc>
              <a:buNone/>
            </a:pPr>
            <a:r>
              <a:rPr lang="ru-RU" sz="4800" dirty="0"/>
              <a:t>Что такое НЛП?</a:t>
            </a:r>
            <a:endParaRPr lang="en-US" sz="4800" dirty="0"/>
          </a:p>
        </p:txBody>
      </p:sp>
      <p:sp>
        <p:nvSpPr>
          <p:cNvPr id="7" name="Text 4"/>
          <p:cNvSpPr/>
          <p:nvPr/>
        </p:nvSpPr>
        <p:spPr>
          <a:xfrm>
            <a:off x="267892" y="1394460"/>
            <a:ext cx="14362508" cy="1451610"/>
          </a:xfrm>
          <a:prstGeom prst="rect">
            <a:avLst/>
          </a:prstGeom>
          <a:noFill/>
          <a:ln/>
        </p:spPr>
        <p:txBody>
          <a:bodyPr wrap="square" lIns="0" tIns="0" rIns="0" bIns="0" rtlCol="0" anchor="t"/>
          <a:lstStyle/>
          <a:p>
            <a:pPr marL="0" indent="0">
              <a:lnSpc>
                <a:spcPts val="2850"/>
              </a:lnSpc>
              <a:buNone/>
            </a:pP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Нейро-лингвистическое программирование (НЛП) — это направление практической психологии, возникшее в 70-х годах XX века в США. Его основателями являются Джон </a:t>
            </a:r>
            <a:r>
              <a:rPr lang="ru-RU" sz="2000" dirty="0" err="1">
                <a:latin typeface="Times New Roman" panose="02020603050405020304" pitchFamily="18" charset="0"/>
                <a:cs typeface="Times New Roman" panose="02020603050405020304" pitchFamily="18" charset="0"/>
              </a:rPr>
              <a:t>Гриндер</a:t>
            </a:r>
            <a:r>
              <a:rPr lang="ru-RU" sz="2000" dirty="0">
                <a:latin typeface="Times New Roman" panose="02020603050405020304" pitchFamily="18" charset="0"/>
                <a:cs typeface="Times New Roman" panose="02020603050405020304" pitchFamily="18" charset="0"/>
              </a:rPr>
              <a:t>, Ричард </a:t>
            </a:r>
            <a:r>
              <a:rPr lang="ru-RU" sz="2000" dirty="0" err="1">
                <a:latin typeface="Times New Roman" panose="02020603050405020304" pitchFamily="18" charset="0"/>
                <a:cs typeface="Times New Roman" panose="02020603050405020304" pitchFamily="18" charset="0"/>
              </a:rPr>
              <a:t>Бендлер</a:t>
            </a:r>
            <a:r>
              <a:rPr lang="ru-RU" sz="2000" dirty="0">
                <a:latin typeface="Times New Roman" panose="02020603050405020304" pitchFamily="18" charset="0"/>
                <a:cs typeface="Times New Roman" panose="02020603050405020304" pitchFamily="18" charset="0"/>
              </a:rPr>
              <a:t>, Лесли Камерон-</a:t>
            </a:r>
            <a:r>
              <a:rPr lang="ru-RU" sz="2000" dirty="0" err="1">
                <a:latin typeface="Times New Roman" panose="02020603050405020304" pitchFamily="18" charset="0"/>
                <a:cs typeface="Times New Roman" panose="02020603050405020304" pitchFamily="18" charset="0"/>
              </a:rPr>
              <a:t>Бендлер</a:t>
            </a:r>
            <a:r>
              <a:rPr lang="ru-RU" sz="2000" dirty="0">
                <a:latin typeface="Times New Roman" panose="02020603050405020304" pitchFamily="18" charset="0"/>
                <a:cs typeface="Times New Roman" panose="02020603050405020304" pitchFamily="18" charset="0"/>
              </a:rPr>
              <a:t>, Джудит </a:t>
            </a:r>
            <a:r>
              <a:rPr lang="ru-RU" sz="2000" dirty="0" err="1">
                <a:latin typeface="Times New Roman" panose="02020603050405020304" pitchFamily="18" charset="0"/>
                <a:cs typeface="Times New Roman" panose="02020603050405020304" pitchFamily="18" charset="0"/>
              </a:rPr>
              <a:t>Делозье</a:t>
            </a:r>
            <a:r>
              <a:rPr lang="ru-RU" sz="2000" dirty="0">
                <a:latin typeface="Times New Roman" panose="02020603050405020304" pitchFamily="18" charset="0"/>
                <a:cs typeface="Times New Roman" panose="02020603050405020304" pitchFamily="18" charset="0"/>
              </a:rPr>
              <a:t>, Роберт </a:t>
            </a:r>
            <a:r>
              <a:rPr lang="ru-RU" sz="2000" dirty="0" err="1">
                <a:latin typeface="Times New Roman" panose="02020603050405020304" pitchFamily="18" charset="0"/>
                <a:cs typeface="Times New Roman" panose="02020603050405020304" pitchFamily="18" charset="0"/>
              </a:rPr>
              <a:t>Дилтс</a:t>
            </a:r>
            <a:r>
              <a:rPr lang="ru-RU" sz="2000" dirty="0">
                <a:latin typeface="Times New Roman" panose="02020603050405020304" pitchFamily="18" charset="0"/>
                <a:cs typeface="Times New Roman" panose="02020603050405020304" pitchFamily="18" charset="0"/>
              </a:rPr>
              <a:t> и Дэвид Гордон.</a:t>
            </a:r>
            <a:endParaRPr lang="en-US" sz="2000" dirty="0">
              <a:latin typeface="Times New Roman" panose="02020603050405020304" pitchFamily="18" charset="0"/>
              <a:cs typeface="Times New Roman" panose="02020603050405020304" pitchFamily="18" charset="0"/>
            </a:endParaRPr>
          </a:p>
        </p:txBody>
      </p:sp>
      <p:sp>
        <p:nvSpPr>
          <p:cNvPr id="9" name="Text 6"/>
          <p:cNvSpPr/>
          <p:nvPr/>
        </p:nvSpPr>
        <p:spPr>
          <a:xfrm>
            <a:off x="10340935" y="2846070"/>
            <a:ext cx="172164" cy="340281"/>
          </a:xfrm>
          <a:prstGeom prst="rect">
            <a:avLst/>
          </a:prstGeom>
          <a:noFill/>
          <a:ln/>
        </p:spPr>
        <p:txBody>
          <a:bodyPr wrap="none" lIns="0" tIns="0" rIns="0" bIns="0" rtlCol="0" anchor="t"/>
          <a:lstStyle/>
          <a:p>
            <a:pPr marL="0" indent="0" algn="ctr">
              <a:lnSpc>
                <a:spcPts val="2650"/>
              </a:lnSpc>
              <a:buNone/>
            </a:pPr>
            <a:endParaRPr lang="en-US" sz="2650" dirty="0"/>
          </a:p>
        </p:txBody>
      </p:sp>
      <p:sp>
        <p:nvSpPr>
          <p:cNvPr id="16" name="Text 4">
            <a:extLst>
              <a:ext uri="{FF2B5EF4-FFF2-40B4-BE49-F238E27FC236}">
                <a16:creationId xmlns:a16="http://schemas.microsoft.com/office/drawing/2014/main" id="{9AE03714-FF99-1232-A8F2-061E0C692B81}"/>
              </a:ext>
            </a:extLst>
          </p:cNvPr>
          <p:cNvSpPr/>
          <p:nvPr/>
        </p:nvSpPr>
        <p:spPr>
          <a:xfrm>
            <a:off x="267892" y="2445385"/>
            <a:ext cx="14362508" cy="1451610"/>
          </a:xfrm>
          <a:prstGeom prst="rect">
            <a:avLst/>
          </a:prstGeom>
          <a:noFill/>
          <a:ln/>
        </p:spPr>
        <p:txBody>
          <a:bodyPr wrap="square" lIns="0" tIns="0" rIns="0" bIns="0" rtlCol="0" anchor="t"/>
          <a:lstStyle/>
          <a:p>
            <a:pPr marL="0" indent="0">
              <a:lnSpc>
                <a:spcPts val="2850"/>
              </a:lnSpc>
              <a:buNone/>
            </a:pP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Основной принцип НЛП заключается в том, что восприятие мира, убеждения и поведение человека зависят от его субъективной реальности. Поменяв восприятие, можно изменить поведение и трансформировать убеждения. НЛП использует специальные техники, которые помогают выявить структуры поведения и взаимодействовать с ними, что позволяет лечить травмы и развивать полезные привычки.</a:t>
            </a:r>
            <a:endParaRPr lang="en-US" sz="2000" dirty="0">
              <a:latin typeface="Times New Roman" panose="02020603050405020304" pitchFamily="18" charset="0"/>
              <a:cs typeface="Times New Roman" panose="02020603050405020304" pitchFamily="18" charset="0"/>
            </a:endParaRPr>
          </a:p>
        </p:txBody>
      </p:sp>
      <p:sp>
        <p:nvSpPr>
          <p:cNvPr id="17" name="Text 4">
            <a:extLst>
              <a:ext uri="{FF2B5EF4-FFF2-40B4-BE49-F238E27FC236}">
                <a16:creationId xmlns:a16="http://schemas.microsoft.com/office/drawing/2014/main" id="{08C14DEC-5005-C476-293F-2773E7A7864D}"/>
              </a:ext>
            </a:extLst>
          </p:cNvPr>
          <p:cNvSpPr/>
          <p:nvPr/>
        </p:nvSpPr>
        <p:spPr>
          <a:xfrm>
            <a:off x="267892" y="3896995"/>
            <a:ext cx="14362508" cy="1809115"/>
          </a:xfrm>
          <a:prstGeom prst="rect">
            <a:avLst/>
          </a:prstGeom>
          <a:noFill/>
          <a:ln/>
        </p:spPr>
        <p:txBody>
          <a:bodyPr wrap="square" lIns="0" tIns="0" rIns="0" bIns="0" rtlCol="0" anchor="t"/>
          <a:lstStyle/>
          <a:p>
            <a:pPr marL="0" indent="0">
              <a:lnSpc>
                <a:spcPts val="2850"/>
              </a:lnSpc>
              <a:buNone/>
            </a:pP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Методы НЛП активно применяются не только в психотерапии, но и в таких сферах, как бизнес, политика, образование, спорт и личные отношения, где необходимо достигать конкретных целей. Техники НЛП учат человека моделировать поведение успешных людей, что способствует развитию позитивных привычек и достижению успеха.</a:t>
            </a:r>
          </a:p>
          <a:p>
            <a:pPr marL="0" indent="0">
              <a:lnSpc>
                <a:spcPts val="2850"/>
              </a:lnSpc>
              <a:buNone/>
            </a:pPr>
            <a:r>
              <a:rPr lang="ru-RU" sz="2000" dirty="0">
                <a:latin typeface="Times New Roman" panose="02020603050405020304" pitchFamily="18" charset="0"/>
                <a:cs typeface="Times New Roman" panose="02020603050405020304" pitchFamily="18" charset="0"/>
              </a:rPr>
              <a:t>Применение НЛП в процессе изучения иностранных языков также важно, так как позволяет улучшить восприятие и ускорить процесс обучения</a:t>
            </a:r>
          </a:p>
          <a:p>
            <a:pPr marL="0" indent="0">
              <a:lnSpc>
                <a:spcPts val="2850"/>
              </a:lnSpc>
              <a:buNone/>
            </a:pPr>
            <a:endParaRPr lang="en-US" sz="2000" dirty="0">
              <a:latin typeface="Times New Roman" panose="02020603050405020304" pitchFamily="18" charset="0"/>
              <a:cs typeface="Times New Roman" panose="02020603050405020304" pitchFamily="18" charset="0"/>
            </a:endParaRPr>
          </a:p>
        </p:txBody>
      </p:sp>
      <p:sp>
        <p:nvSpPr>
          <p:cNvPr id="18" name="Прямоугольник 17">
            <a:extLst>
              <a:ext uri="{FF2B5EF4-FFF2-40B4-BE49-F238E27FC236}">
                <a16:creationId xmlns:a16="http://schemas.microsoft.com/office/drawing/2014/main" id="{BEBB84E8-E0D7-27B4-E637-9C8915D0D35A}"/>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2" name="Shape 1">
            <a:extLst>
              <a:ext uri="{FF2B5EF4-FFF2-40B4-BE49-F238E27FC236}">
                <a16:creationId xmlns:a16="http://schemas.microsoft.com/office/drawing/2014/main" id="{49B2AF04-65CF-047B-B0E6-642C97D20D64}"/>
              </a:ext>
            </a:extLst>
          </p:cNvPr>
          <p:cNvSpPr/>
          <p:nvPr/>
        </p:nvSpPr>
        <p:spPr>
          <a:xfrm>
            <a:off x="139700" y="1924844"/>
            <a:ext cx="14490699" cy="2773799"/>
          </a:xfrm>
          <a:prstGeom prst="roundRect">
            <a:avLst>
              <a:gd name="adj" fmla="val 3435"/>
            </a:avLst>
          </a:prstGeom>
          <a:solidFill>
            <a:srgbClr val="DFECE9"/>
          </a:solidFill>
          <a:ln w="7620">
            <a:solidFill>
              <a:srgbClr val="C5D2CF"/>
            </a:solidFill>
            <a:prstDash val="solid"/>
          </a:ln>
        </p:spPr>
      </p:sp>
      <p:sp>
        <p:nvSpPr>
          <p:cNvPr id="3" name="Text 0"/>
          <p:cNvSpPr/>
          <p:nvPr/>
        </p:nvSpPr>
        <p:spPr>
          <a:xfrm>
            <a:off x="3730138" y="126603"/>
            <a:ext cx="7170123" cy="676276"/>
          </a:xfrm>
          <a:prstGeom prst="rect">
            <a:avLst/>
          </a:prstGeom>
          <a:noFill/>
          <a:ln/>
        </p:spPr>
        <p:txBody>
          <a:bodyPr wrap="square" lIns="0" tIns="0" rIns="0" bIns="0" rtlCol="0" anchor="t"/>
          <a:lstStyle/>
          <a:p>
            <a:pPr marL="0" indent="0">
              <a:lnSpc>
                <a:spcPts val="5200"/>
              </a:lnSpc>
              <a:buNone/>
            </a:pPr>
            <a:r>
              <a:rPr lang="ru-RU" sz="4800" dirty="0"/>
              <a:t>НЛП и иностранные языки</a:t>
            </a:r>
            <a:endParaRPr lang="en-US" sz="4800" dirty="0"/>
          </a:p>
        </p:txBody>
      </p:sp>
      <p:sp>
        <p:nvSpPr>
          <p:cNvPr id="8" name="Text 5"/>
          <p:cNvSpPr/>
          <p:nvPr/>
        </p:nvSpPr>
        <p:spPr>
          <a:xfrm>
            <a:off x="3828195" y="960676"/>
            <a:ext cx="6974008" cy="330160"/>
          </a:xfrm>
          <a:prstGeom prst="rect">
            <a:avLst/>
          </a:prstGeom>
          <a:noFill/>
          <a:ln/>
        </p:spPr>
        <p:txBody>
          <a:bodyPr wrap="none" lIns="0" tIns="0" rIns="0" bIns="0" rtlCol="0" anchor="t"/>
          <a:lstStyle/>
          <a:p>
            <a:pPr marL="0" indent="0" algn="l">
              <a:lnSpc>
                <a:spcPts val="2600"/>
              </a:lnSpc>
              <a:buNone/>
            </a:pPr>
            <a:r>
              <a:rPr lang="ru-RU" sz="2400" dirty="0"/>
              <a:t>Техники НЛП (Метапрограмма «Общее-конкретное»)</a:t>
            </a:r>
            <a:endParaRPr lang="en-US" sz="2400" dirty="0"/>
          </a:p>
        </p:txBody>
      </p:sp>
      <p:sp>
        <p:nvSpPr>
          <p:cNvPr id="9" name="Text 6"/>
          <p:cNvSpPr/>
          <p:nvPr/>
        </p:nvSpPr>
        <p:spPr>
          <a:xfrm>
            <a:off x="139700" y="1924844"/>
            <a:ext cx="14490699" cy="676276"/>
          </a:xfrm>
          <a:prstGeom prst="rect">
            <a:avLst/>
          </a:prstGeom>
          <a:noFill/>
          <a:ln/>
        </p:spPr>
        <p:txBody>
          <a:bodyPr wrap="square" lIns="0" tIns="0" rIns="0" bIns="0" rtlCol="0" anchor="t"/>
          <a:lstStyle/>
          <a:p>
            <a:pPr marL="0" indent="0" algn="l">
              <a:lnSpc>
                <a:spcPts val="2650"/>
              </a:lnSpc>
              <a:buNone/>
            </a:pP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Человек — это единая система разума и тела, обладающая неограниченным потенциалом. Иногда достаточно просто изменить ограничивающие убеждения, чтобы раскрыть в себе новые возможности.</a:t>
            </a:r>
            <a:endParaRPr lang="en-US" sz="2000" dirty="0">
              <a:latin typeface="Times New Roman" panose="02020603050405020304" pitchFamily="18" charset="0"/>
              <a:cs typeface="Times New Roman" panose="02020603050405020304" pitchFamily="18" charset="0"/>
            </a:endParaRPr>
          </a:p>
        </p:txBody>
      </p:sp>
      <p:pic>
        <p:nvPicPr>
          <p:cNvPr id="1026" name="Схема 6">
            <a:extLst>
              <a:ext uri="{FF2B5EF4-FFF2-40B4-BE49-F238E27FC236}">
                <a16:creationId xmlns:a16="http://schemas.microsoft.com/office/drawing/2014/main" id="{6E9D63CA-6086-28FD-B92A-8F570DBFE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58" r="-5661"/>
          <a:stretch>
            <a:fillRect/>
          </a:stretch>
        </p:blipFill>
        <p:spPr bwMode="auto">
          <a:xfrm>
            <a:off x="4475161" y="4968637"/>
            <a:ext cx="5819775"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Прямоугольник 19">
            <a:extLst>
              <a:ext uri="{FF2B5EF4-FFF2-40B4-BE49-F238E27FC236}">
                <a16:creationId xmlns:a16="http://schemas.microsoft.com/office/drawing/2014/main" id="{9BF882A4-5B6F-C69F-24E5-6D4233ACE21F}"/>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Text 6">
            <a:extLst>
              <a:ext uri="{FF2B5EF4-FFF2-40B4-BE49-F238E27FC236}">
                <a16:creationId xmlns:a16="http://schemas.microsoft.com/office/drawing/2014/main" id="{BFF71D9F-E5DE-8029-872A-A9B553960C39}"/>
              </a:ext>
            </a:extLst>
          </p:cNvPr>
          <p:cNvSpPr/>
          <p:nvPr/>
        </p:nvSpPr>
        <p:spPr>
          <a:xfrm>
            <a:off x="139701" y="2713971"/>
            <a:ext cx="14490699" cy="1769130"/>
          </a:xfrm>
          <a:prstGeom prst="rect">
            <a:avLst/>
          </a:prstGeom>
          <a:noFill/>
          <a:ln/>
        </p:spPr>
        <p:txBody>
          <a:bodyPr wrap="square" lIns="0" tIns="0" rIns="0" bIns="0" rtlCol="0" anchor="t"/>
          <a:lstStyle/>
          <a:p>
            <a:pPr>
              <a:lnSpc>
                <a:spcPts val="2650"/>
              </a:lnSpc>
            </a:pPr>
            <a:r>
              <a:rPr lang="en-US" sz="2000" dirty="0">
                <a:latin typeface="Times New Roman" panose="02020603050405020304" pitchFamily="18" charset="0"/>
                <a:cs typeface="Times New Roman" panose="02020603050405020304" pitchFamily="18" charset="0"/>
              </a:rPr>
              <a:t>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 данной работе рассмотрены эффективные методы НЛП, которые помогают в изучении иностранных языков и культур. Переход с одного языка на другой может быть сложным, так как требуется переключение восприятия. Метапрограмма «Общее-конкретное» связана с уровнем обобщения в мышлении. Люди обычно начинают с общего, а затем переходят к деталям. Каждый вопрос помогает перейти на новый уровень восприятия информации. Например, иностранный язык (в данном случае английский) — это открытая система, где все элементы равнозначны, но отличаются по содержанию.</a:t>
            </a:r>
          </a:p>
          <a:p>
            <a:pPr marL="0" indent="0" algn="l">
              <a:lnSpc>
                <a:spcPts val="2650"/>
              </a:lnSpc>
              <a:buNone/>
            </a:pP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3536989" y="283488"/>
            <a:ext cx="7556421" cy="1417558"/>
          </a:xfrm>
          <a:prstGeom prst="rect">
            <a:avLst/>
          </a:prstGeom>
          <a:noFill/>
          <a:ln/>
        </p:spPr>
        <p:txBody>
          <a:bodyPr wrap="square" lIns="0" tIns="0" rIns="0" bIns="0" rtlCol="0" anchor="t"/>
          <a:lstStyle/>
          <a:p>
            <a:pPr marL="0" indent="0">
              <a:lnSpc>
                <a:spcPts val="5550"/>
              </a:lnSpc>
              <a:buNone/>
            </a:pPr>
            <a:r>
              <a:rPr lang="ru-RU" sz="4800" dirty="0" err="1"/>
              <a:t>Аудиовизуализация</a:t>
            </a:r>
            <a:r>
              <a:rPr lang="ru-RU" sz="4800" dirty="0"/>
              <a:t> в НЛП</a:t>
            </a:r>
            <a:endParaRPr lang="en-US" sz="4800" dirty="0"/>
          </a:p>
        </p:txBody>
      </p:sp>
      <p:sp>
        <p:nvSpPr>
          <p:cNvPr id="4" name="Shape 1"/>
          <p:cNvSpPr/>
          <p:nvPr/>
        </p:nvSpPr>
        <p:spPr>
          <a:xfrm>
            <a:off x="393084" y="1316990"/>
            <a:ext cx="13844230" cy="5845810"/>
          </a:xfrm>
          <a:prstGeom prst="roundRect">
            <a:avLst>
              <a:gd name="adj" fmla="val 3435"/>
            </a:avLst>
          </a:prstGeom>
          <a:solidFill>
            <a:srgbClr val="DFECE9"/>
          </a:solidFill>
          <a:ln w="7620">
            <a:solidFill>
              <a:srgbClr val="C5D2CF"/>
            </a:solidFill>
            <a:prstDash val="solid"/>
          </a:ln>
        </p:spPr>
      </p:sp>
      <p:sp>
        <p:nvSpPr>
          <p:cNvPr id="6" name="Text 3"/>
          <p:cNvSpPr/>
          <p:nvPr/>
        </p:nvSpPr>
        <p:spPr>
          <a:xfrm>
            <a:off x="571261" y="1316990"/>
            <a:ext cx="13487876" cy="5706110"/>
          </a:xfrm>
          <a:prstGeom prst="rect">
            <a:avLst/>
          </a:prstGeom>
          <a:noFill/>
          <a:ln/>
        </p:spPr>
        <p:txBody>
          <a:bodyPr wrap="square" lIns="0" tIns="0" rIns="0" bIns="0" rtlCol="0" anchor="t"/>
          <a:lstStyle/>
          <a:p>
            <a:pPr algn="just">
              <a:lnSpc>
                <a:spcPct val="150000"/>
              </a:lnSpc>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Одним из самых популярных и эффективных методов НЛП является визуализация. Визуализация — это процесс создания мысленных образов объектов, ситуаций или людей, который активирует все чувства организма. Этот метод считается одним из наиболее действенных способов воздействия на подсознание, так как мозг не всегда может отличить реальность от того, что мы мысленно представляем.</a:t>
            </a:r>
          </a:p>
          <a:p>
            <a:pPr algn="just">
              <a:lnSpc>
                <a:spcPct val="150000"/>
              </a:lnSpc>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Гибкость в поведении и возможность ошибаться — важные аспекты при изучении языка. Используя различные методы, можно развивать все навыки языка: говорение, письмо, восприятие на слух и чтение. Визуализация в данном контексте помогает за счет создания образов или ассоциативных рядов при запоминании новых слов или фраз. Например, на занятиях английским студенту приходится запоминать большое количество слов и фраз за короткое время, и создание ассоциаций с определенными образами помогает легче запомнить и идентифицировать слово и его перевод.</a:t>
            </a:r>
          </a:p>
          <a:p>
            <a:pPr algn="just">
              <a:lnSpc>
                <a:spcPct val="150000"/>
              </a:lnSpc>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Визуализация — это важный метод, который повышает эффективность усвоения информации. При изучении иностранного языка она помогает "увидеть слова глазами мозга", что становится основой для успешного обучения. Этот навык можно развивать и тренировать.</a:t>
            </a:r>
          </a:p>
          <a:p>
            <a:pPr marL="0" indent="0">
              <a:lnSpc>
                <a:spcPts val="2850"/>
              </a:lnSpc>
              <a:buNone/>
            </a:pPr>
            <a:r>
              <a:rPr lang="en-US" sz="1750" dirty="0">
                <a:solidFill>
                  <a:srgbClr val="2C3249"/>
                </a:solidFill>
                <a:latin typeface="Martel Sans" pitchFamily="34" charset="0"/>
                <a:ea typeface="Martel Sans" pitchFamily="34" charset="-122"/>
                <a:cs typeface="Martel Sans" pitchFamily="34" charset="-120"/>
              </a:rPr>
              <a:t>.</a:t>
            </a:r>
            <a:endParaRPr lang="en-US" sz="1750" dirty="0"/>
          </a:p>
        </p:txBody>
      </p:sp>
      <p:sp>
        <p:nvSpPr>
          <p:cNvPr id="13" name="Прямоугольник 12">
            <a:extLst>
              <a:ext uri="{FF2B5EF4-FFF2-40B4-BE49-F238E27FC236}">
                <a16:creationId xmlns:a16="http://schemas.microsoft.com/office/drawing/2014/main" id="{F50E8948-BDAF-C956-EFEC-34886D7B0E0A}"/>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5" name="Shape 1">
            <a:extLst>
              <a:ext uri="{FF2B5EF4-FFF2-40B4-BE49-F238E27FC236}">
                <a16:creationId xmlns:a16="http://schemas.microsoft.com/office/drawing/2014/main" id="{4C3AA590-44B0-C161-38F6-0058DCD74DE3}"/>
              </a:ext>
            </a:extLst>
          </p:cNvPr>
          <p:cNvSpPr/>
          <p:nvPr/>
        </p:nvSpPr>
        <p:spPr>
          <a:xfrm>
            <a:off x="4665642" y="4327243"/>
            <a:ext cx="5330905" cy="943227"/>
          </a:xfrm>
          <a:prstGeom prst="roundRect">
            <a:avLst>
              <a:gd name="adj" fmla="val 3435"/>
            </a:avLst>
          </a:prstGeom>
          <a:solidFill>
            <a:srgbClr val="DFECE9"/>
          </a:solidFill>
          <a:ln w="7620">
            <a:solidFill>
              <a:srgbClr val="C5D2CF"/>
            </a:solidFill>
            <a:prstDash val="solid"/>
          </a:ln>
        </p:spPr>
      </p:sp>
      <p:sp>
        <p:nvSpPr>
          <p:cNvPr id="23" name="Shape 1">
            <a:extLst>
              <a:ext uri="{FF2B5EF4-FFF2-40B4-BE49-F238E27FC236}">
                <a16:creationId xmlns:a16="http://schemas.microsoft.com/office/drawing/2014/main" id="{789EFA3A-A5EF-762C-3945-4A919A469896}"/>
              </a:ext>
            </a:extLst>
          </p:cNvPr>
          <p:cNvSpPr/>
          <p:nvPr/>
        </p:nvSpPr>
        <p:spPr>
          <a:xfrm>
            <a:off x="69848" y="1347470"/>
            <a:ext cx="14490699" cy="2773799"/>
          </a:xfrm>
          <a:prstGeom prst="roundRect">
            <a:avLst>
              <a:gd name="adj" fmla="val 3435"/>
            </a:avLst>
          </a:prstGeom>
          <a:solidFill>
            <a:srgbClr val="DFECE9"/>
          </a:solidFill>
          <a:ln w="7620">
            <a:solidFill>
              <a:srgbClr val="C5D2CF"/>
            </a:solidFill>
            <a:prstDash val="solid"/>
          </a:ln>
        </p:spPr>
      </p:sp>
      <p:sp>
        <p:nvSpPr>
          <p:cNvPr id="3" name="Text 0"/>
          <p:cNvSpPr/>
          <p:nvPr/>
        </p:nvSpPr>
        <p:spPr>
          <a:xfrm>
            <a:off x="2822436" y="259318"/>
            <a:ext cx="11055310" cy="1417558"/>
          </a:xfrm>
          <a:prstGeom prst="rect">
            <a:avLst/>
          </a:prstGeom>
          <a:noFill/>
          <a:ln/>
        </p:spPr>
        <p:txBody>
          <a:bodyPr wrap="square" lIns="0" tIns="0" rIns="0" bIns="0" rtlCol="0" anchor="t"/>
          <a:lstStyle/>
          <a:p>
            <a:pPr marL="0" indent="0">
              <a:lnSpc>
                <a:spcPts val="5550"/>
              </a:lnSpc>
              <a:buNone/>
            </a:pPr>
            <a:r>
              <a:rPr lang="ru-RU" sz="4450" dirty="0"/>
              <a:t>Копирование интонации собеседника</a:t>
            </a:r>
            <a:endParaRPr lang="en-US" sz="4450" dirty="0"/>
          </a:p>
        </p:txBody>
      </p:sp>
      <p:sp>
        <p:nvSpPr>
          <p:cNvPr id="6" name="Text 2"/>
          <p:cNvSpPr/>
          <p:nvPr/>
        </p:nvSpPr>
        <p:spPr>
          <a:xfrm>
            <a:off x="209590" y="1473438"/>
            <a:ext cx="14243010" cy="1841262"/>
          </a:xfrm>
          <a:prstGeom prst="rect">
            <a:avLst/>
          </a:prstGeom>
          <a:noFill/>
          <a:ln/>
        </p:spPr>
        <p:txBody>
          <a:bodyPr wrap="square" lIns="0" tIns="0" rIns="0" bIns="0" rtlCol="0" anchor="t"/>
          <a:lstStyle/>
          <a:p>
            <a:pPr>
              <a:lnSpc>
                <a:spcPts val="2850"/>
              </a:lnSpc>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Одним из важнейших аспектов освоения языка является подражание носителям. Воспроизведение их интонации, манеры речи и поведенческих особенностей помогает вживую почувствовать язык и использовать его более естественно. Например, просмотр фильмов на иностранном языке с повторением за актерами дает возможность воспринимать язык в его естественном виде. Чем больше практики, тем быстрее и качественнее усваивается новый язык. Дейл Карнеги подчеркивал, что страх перед общением — это следствие недостатка опыта, поэтому регулярные тренировки необходимы.</a:t>
            </a:r>
          </a:p>
          <a:p>
            <a:pPr marL="0" indent="0" algn="l">
              <a:lnSpc>
                <a:spcPts val="2850"/>
              </a:lnSpc>
              <a:buNone/>
            </a:pPr>
            <a:endParaRPr lang="en-US" sz="1750" dirty="0"/>
          </a:p>
        </p:txBody>
      </p:sp>
      <p:sp>
        <p:nvSpPr>
          <p:cNvPr id="13" name="Прямоугольник 12">
            <a:extLst>
              <a:ext uri="{FF2B5EF4-FFF2-40B4-BE49-F238E27FC236}">
                <a16:creationId xmlns:a16="http://schemas.microsoft.com/office/drawing/2014/main" id="{44073885-0820-A1D0-00EB-DF9593836AD3}"/>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Text 2">
            <a:extLst>
              <a:ext uri="{FF2B5EF4-FFF2-40B4-BE49-F238E27FC236}">
                <a16:creationId xmlns:a16="http://schemas.microsoft.com/office/drawing/2014/main" id="{6095A727-727A-9875-7FBB-09606BED9363}"/>
              </a:ext>
            </a:extLst>
          </p:cNvPr>
          <p:cNvSpPr/>
          <p:nvPr/>
        </p:nvSpPr>
        <p:spPr>
          <a:xfrm>
            <a:off x="193695" y="3314700"/>
            <a:ext cx="14243010" cy="781169"/>
          </a:xfrm>
          <a:prstGeom prst="rect">
            <a:avLst/>
          </a:prstGeom>
          <a:noFill/>
          <a:ln/>
        </p:spPr>
        <p:txBody>
          <a:bodyPr wrap="square" lIns="0" tIns="0" rIns="0" bIns="0" rtlCol="0" anchor="t"/>
          <a:lstStyle/>
          <a:p>
            <a:pPr marL="0" indent="0" algn="l">
              <a:lnSpc>
                <a:spcPts val="2850"/>
              </a:lnSpc>
              <a:buNone/>
            </a:pPr>
            <a:r>
              <a:rPr lang="ru-RU" sz="2000" dirty="0">
                <a:latin typeface="Times New Roman" panose="02020603050405020304" pitchFamily="18" charset="0"/>
                <a:cs typeface="Times New Roman" panose="02020603050405020304" pitchFamily="18" charset="0"/>
              </a:rPr>
              <a:t>Многие пытались описать их методы работы, но лишь </a:t>
            </a:r>
            <a:r>
              <a:rPr lang="ru-RU" sz="2000" dirty="0" err="1">
                <a:latin typeface="Times New Roman" panose="02020603050405020304" pitchFamily="18" charset="0"/>
                <a:cs typeface="Times New Roman" panose="02020603050405020304" pitchFamily="18" charset="0"/>
              </a:rPr>
              <a:t>Бэндлер</a:t>
            </a:r>
            <a:r>
              <a:rPr lang="ru-RU" sz="2000" dirty="0">
                <a:latin typeface="Times New Roman" panose="02020603050405020304" pitchFamily="18" charset="0"/>
                <a:cs typeface="Times New Roman" panose="02020603050405020304" pitchFamily="18" charset="0"/>
              </a:rPr>
              <a:t> и </a:t>
            </a:r>
            <a:r>
              <a:rPr lang="ru-RU" sz="2000" dirty="0" err="1">
                <a:latin typeface="Times New Roman" panose="02020603050405020304" pitchFamily="18" charset="0"/>
                <a:cs typeface="Times New Roman" panose="02020603050405020304" pitchFamily="18" charset="0"/>
              </a:rPr>
              <a:t>Гриндер</a:t>
            </a:r>
            <a:r>
              <a:rPr lang="ru-RU" sz="2000" dirty="0">
                <a:latin typeface="Times New Roman" panose="02020603050405020304" pitchFamily="18" charset="0"/>
                <a:cs typeface="Times New Roman" panose="02020603050405020304" pitchFamily="18" charset="0"/>
              </a:rPr>
              <a:t> смогли достичь успеха. Они не просто изучали их подходы, а воспроизводили действия, тем самым быстро осваивая новые навыки. Они сформулировали основную схему обучения:</a:t>
            </a:r>
            <a:endParaRPr lang="en-US" sz="20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01CB5C16-8478-4E1B-F5C4-EE463F5C898D}"/>
              </a:ext>
            </a:extLst>
          </p:cNvPr>
          <p:cNvSpPr txBox="1"/>
          <p:nvPr/>
        </p:nvSpPr>
        <p:spPr>
          <a:xfrm>
            <a:off x="5011732" y="4568023"/>
            <a:ext cx="4606925" cy="461665"/>
          </a:xfrm>
          <a:prstGeom prst="rect">
            <a:avLst/>
          </a:prstGeom>
          <a:noFill/>
        </p:spPr>
        <p:txBody>
          <a:bodyPr wrap="square">
            <a:spAutoFit/>
          </a:bodyPr>
          <a:lstStyle/>
          <a:p>
            <a:r>
              <a:rPr lang="ru-RU" sz="2400" dirty="0">
                <a:latin typeface="Times New Roman" panose="02020603050405020304" pitchFamily="18" charset="0"/>
                <a:cs typeface="Times New Roman" panose="02020603050405020304" pitchFamily="18" charset="0"/>
              </a:rPr>
              <a:t>"Увидел + услышал → повторил".</a:t>
            </a:r>
          </a:p>
        </p:txBody>
      </p:sp>
      <p:sp>
        <p:nvSpPr>
          <p:cNvPr id="20" name="TextBox 19">
            <a:extLst>
              <a:ext uri="{FF2B5EF4-FFF2-40B4-BE49-F238E27FC236}">
                <a16:creationId xmlns:a16="http://schemas.microsoft.com/office/drawing/2014/main" id="{F330F90E-BB34-59FD-D1DA-CF1831C65CBF}"/>
              </a:ext>
            </a:extLst>
          </p:cNvPr>
          <p:cNvSpPr txBox="1"/>
          <p:nvPr/>
        </p:nvSpPr>
        <p:spPr>
          <a:xfrm>
            <a:off x="4303653" y="5555833"/>
            <a:ext cx="6054884" cy="1200329"/>
          </a:xfrm>
          <a:prstGeom prst="rect">
            <a:avLst/>
          </a:prstGeom>
          <a:noFill/>
        </p:spPr>
        <p:txBody>
          <a:bodyPr wrap="square">
            <a:spAutoFit/>
          </a:bodyPr>
          <a:lstStyle/>
          <a:p>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Ключевыми элементами этого метода стали:</a:t>
            </a: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br>
              <a:rPr lang="en-US" sz="2400" dirty="0">
                <a:effectLst/>
                <a:latin typeface="Times New Roman" panose="02020603050405020304" pitchFamily="18" charset="0"/>
                <a:ea typeface="Calibri" panose="020F0502020204030204" pitchFamily="34" charset="0"/>
                <a:cs typeface="Times New Roman" panose="02020603050405020304" pitchFamily="18" charset="0"/>
              </a:rPr>
            </a:br>
            <a:endParaRPr lang="ru-RU" sz="2400" dirty="0"/>
          </a:p>
        </p:txBody>
      </p:sp>
      <p:sp>
        <p:nvSpPr>
          <p:cNvPr id="22" name="TextBox 21">
            <a:extLst>
              <a:ext uri="{FF2B5EF4-FFF2-40B4-BE49-F238E27FC236}">
                <a16:creationId xmlns:a16="http://schemas.microsoft.com/office/drawing/2014/main" id="{34315F9B-9559-96BB-E61F-A275BC16CD90}"/>
              </a:ext>
            </a:extLst>
          </p:cNvPr>
          <p:cNvSpPr txBox="1"/>
          <p:nvPr/>
        </p:nvSpPr>
        <p:spPr>
          <a:xfrm>
            <a:off x="209590" y="6542573"/>
            <a:ext cx="5559405" cy="1088568"/>
          </a:xfrm>
          <a:prstGeom prst="rect">
            <a:avLst/>
          </a:prstGeom>
          <a:noFill/>
        </p:spPr>
        <p:txBody>
          <a:bodyPr wrap="square">
            <a:spAutoFit/>
          </a:bodyPr>
          <a:lstStyle/>
          <a:p>
            <a:pPr marL="342900" lvl="0" indent="-342900" algn="just">
              <a:lnSpc>
                <a:spcPct val="150000"/>
              </a:lnSpc>
              <a:spcAft>
                <a:spcPts val="1000"/>
              </a:spcAft>
              <a:tabLst>
                <a:tab pos="4572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1.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Состояние, в котором происходит обучение.</a:t>
            </a:r>
          </a:p>
          <a:p>
            <a:pPr marL="342900" lvl="0" indent="-342900" algn="just">
              <a:lnSpc>
                <a:spcPct val="150000"/>
              </a:lnSpc>
              <a:spcAft>
                <a:spcPts val="1000"/>
              </a:spcAft>
              <a:tabLst>
                <a:tab pos="457200" algn="l"/>
              </a:tabLs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Минимизация анализа собственных действий.</a:t>
            </a:r>
          </a:p>
        </p:txBody>
      </p:sp>
      <p:sp>
        <p:nvSpPr>
          <p:cNvPr id="24" name="Shape 1">
            <a:extLst>
              <a:ext uri="{FF2B5EF4-FFF2-40B4-BE49-F238E27FC236}">
                <a16:creationId xmlns:a16="http://schemas.microsoft.com/office/drawing/2014/main" id="{15ACBF75-4BC3-9A0F-DDD6-BA00695D48EA}"/>
              </a:ext>
            </a:extLst>
          </p:cNvPr>
          <p:cNvSpPr/>
          <p:nvPr/>
        </p:nvSpPr>
        <p:spPr>
          <a:xfrm>
            <a:off x="69848" y="6542573"/>
            <a:ext cx="139742" cy="1088568"/>
          </a:xfrm>
          <a:prstGeom prst="roundRect">
            <a:avLst>
              <a:gd name="adj" fmla="val 50000"/>
            </a:avLst>
          </a:prstGeom>
          <a:solidFill>
            <a:srgbClr val="DFECE9"/>
          </a:solidFill>
          <a:ln w="7620">
            <a:solidFill>
              <a:srgbClr val="C5D2CF"/>
            </a:solidFill>
            <a:prstDash val="solid"/>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15" name="Прямоугольник 14">
            <a:extLst>
              <a:ext uri="{FF2B5EF4-FFF2-40B4-BE49-F238E27FC236}">
                <a16:creationId xmlns:a16="http://schemas.microsoft.com/office/drawing/2014/main" id="{184F8981-B287-05AA-4E1C-F0CAD4579005}"/>
              </a:ext>
            </a:extLst>
          </p:cNvPr>
          <p:cNvSpPr/>
          <p:nvPr/>
        </p:nvSpPr>
        <p:spPr>
          <a:xfrm>
            <a:off x="12865100" y="7557363"/>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a:extLst>
              <a:ext uri="{FF2B5EF4-FFF2-40B4-BE49-F238E27FC236}">
                <a16:creationId xmlns:a16="http://schemas.microsoft.com/office/drawing/2014/main" id="{184DB7B4-54E7-53C5-0B20-FC5F130341DF}"/>
              </a:ext>
            </a:extLst>
          </p:cNvPr>
          <p:cNvSpPr txBox="1"/>
          <p:nvPr/>
        </p:nvSpPr>
        <p:spPr>
          <a:xfrm>
            <a:off x="295275" y="672237"/>
            <a:ext cx="14157326" cy="1323439"/>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Значение живого слова в процессе изучения иностранного языка трудно переоценить. Полное погружение в языковую среду бывает сложным, но даже на ранних этапах обучения следует стремиться максимально точно воспроизводить речь носителей. Английский язык, например, содержит множество звукоподражательных элементов, помогающих лучше понимать его фонетическую систему.</a:t>
            </a:r>
          </a:p>
        </p:txBody>
      </p:sp>
      <p:sp>
        <p:nvSpPr>
          <p:cNvPr id="23" name="TextBox 22">
            <a:extLst>
              <a:ext uri="{FF2B5EF4-FFF2-40B4-BE49-F238E27FC236}">
                <a16:creationId xmlns:a16="http://schemas.microsoft.com/office/drawing/2014/main" id="{643B570F-E9F3-4752-D119-BC5123F97993}"/>
              </a:ext>
            </a:extLst>
          </p:cNvPr>
          <p:cNvSpPr txBox="1"/>
          <p:nvPr/>
        </p:nvSpPr>
        <p:spPr>
          <a:xfrm>
            <a:off x="295275" y="1995676"/>
            <a:ext cx="14157326" cy="1631216"/>
          </a:xfrm>
          <a:prstGeom prst="rect">
            <a:avLst/>
          </a:prstGeom>
          <a:noFill/>
        </p:spPr>
        <p:txBody>
          <a:bodyPr wrap="square">
            <a:spAutoFit/>
          </a:bodyPr>
          <a:lstStyle/>
          <a:p>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Наиболее эффективными методами изучения являются:</a:t>
            </a:r>
          </a:p>
          <a:p>
            <a:r>
              <a:rPr lang="ru-RU" sz="2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Общение с носителями – помогает воспринимать язык в его естественной форме, однако вживую копировать носителей бывает трудно из-за социальных норм. В таких случаях можно мысленно повторять их речь и движения.</a:t>
            </a:r>
          </a:p>
          <a:p>
            <a:r>
              <a:rPr lang="ru-RU" sz="2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Работа с видеозаписями – этот метод позволяет не только слышать речь носителей, но и подражать их мимике, жестам, интонации и громкости голоса.</a:t>
            </a:r>
          </a:p>
        </p:txBody>
      </p:sp>
      <p:sp>
        <p:nvSpPr>
          <p:cNvPr id="25" name="TextBox 24">
            <a:extLst>
              <a:ext uri="{FF2B5EF4-FFF2-40B4-BE49-F238E27FC236}">
                <a16:creationId xmlns:a16="http://schemas.microsoft.com/office/drawing/2014/main" id="{ECC0883F-FC66-B112-8F34-AFD6DB894D51}"/>
              </a:ext>
            </a:extLst>
          </p:cNvPr>
          <p:cNvSpPr txBox="1"/>
          <p:nvPr/>
        </p:nvSpPr>
        <p:spPr>
          <a:xfrm>
            <a:off x="295275" y="3510664"/>
            <a:ext cx="14157326" cy="3858557"/>
          </a:xfrm>
          <a:prstGeom prst="rect">
            <a:avLst/>
          </a:prstGeom>
          <a:noFill/>
        </p:spPr>
        <p:txBody>
          <a:bodyPr wrap="square">
            <a:spAutoFit/>
          </a:bodyPr>
          <a:lstStyle/>
          <a:p>
            <a:pPr indent="450215">
              <a:lnSpc>
                <a:spcPct val="150000"/>
              </a:lnSpc>
              <a:spcAft>
                <a:spcPts val="100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Один из главных плюсов копирования речи с видео заключается в том, что человек учится интуитивно понимать смысл сказанного без перевода. Особенно полезно начинать с бытовых ситуаций, так как в них язык наиболее естественен и легок для усвоения. Если при моделировании видеофрагмента какие-то слова остаются непонятными, разбирать их значение имеет смысл только после того, как этот фрагмент будет освоен. Такой подход позволяет минимизировать вероятность смешения родного и изучаемого языков.</a:t>
            </a:r>
          </a:p>
          <a:p>
            <a:pPr indent="450215">
              <a:lnSpc>
                <a:spcPct val="150000"/>
              </a:lnSpc>
              <a:spcAft>
                <a:spcPts val="100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Таким образом, наиболее эффективный метод изучения иностранного языка основан на подражании носителям, а не на теоретическом анализе. Имитация речи, постоянная практика и отказ от излишнего разбора грамматики помогают быстрее достичь беглости. Этот подход подтверждается исследованиями в области НЛП и естественным процессом усвоения языка.</a:t>
            </a:r>
          </a:p>
        </p:txBody>
      </p:sp>
      <p:sp>
        <p:nvSpPr>
          <p:cNvPr id="26" name="Shape 1">
            <a:extLst>
              <a:ext uri="{FF2B5EF4-FFF2-40B4-BE49-F238E27FC236}">
                <a16:creationId xmlns:a16="http://schemas.microsoft.com/office/drawing/2014/main" id="{8448F322-4C1D-F33F-DF55-3C73F569F81D}"/>
              </a:ext>
            </a:extLst>
          </p:cNvPr>
          <p:cNvSpPr/>
          <p:nvPr/>
        </p:nvSpPr>
        <p:spPr>
          <a:xfrm>
            <a:off x="125254" y="725844"/>
            <a:ext cx="170021" cy="1216223"/>
          </a:xfrm>
          <a:prstGeom prst="roundRect">
            <a:avLst>
              <a:gd name="adj" fmla="val 56033"/>
            </a:avLst>
          </a:prstGeom>
          <a:solidFill>
            <a:srgbClr val="DFECE9"/>
          </a:solidFill>
          <a:ln w="7620">
            <a:solidFill>
              <a:srgbClr val="C5D2CF"/>
            </a:solidFill>
            <a:prstDash val="solid"/>
          </a:ln>
        </p:spPr>
      </p:sp>
      <p:sp>
        <p:nvSpPr>
          <p:cNvPr id="27" name="Shape 1">
            <a:extLst>
              <a:ext uri="{FF2B5EF4-FFF2-40B4-BE49-F238E27FC236}">
                <a16:creationId xmlns:a16="http://schemas.microsoft.com/office/drawing/2014/main" id="{B393B4D2-6EE5-A23B-1E5B-000BAAC2B271}"/>
              </a:ext>
            </a:extLst>
          </p:cNvPr>
          <p:cNvSpPr/>
          <p:nvPr/>
        </p:nvSpPr>
        <p:spPr>
          <a:xfrm>
            <a:off x="119618" y="2105554"/>
            <a:ext cx="170021" cy="1216223"/>
          </a:xfrm>
          <a:prstGeom prst="roundRect">
            <a:avLst>
              <a:gd name="adj" fmla="val 56033"/>
            </a:avLst>
          </a:prstGeom>
          <a:solidFill>
            <a:srgbClr val="DFECE9"/>
          </a:solidFill>
          <a:ln w="7620">
            <a:solidFill>
              <a:srgbClr val="C5D2CF"/>
            </a:solidFill>
            <a:prstDash val="solid"/>
          </a:ln>
        </p:spPr>
      </p:sp>
      <p:sp>
        <p:nvSpPr>
          <p:cNvPr id="28" name="Shape 1">
            <a:extLst>
              <a:ext uri="{FF2B5EF4-FFF2-40B4-BE49-F238E27FC236}">
                <a16:creationId xmlns:a16="http://schemas.microsoft.com/office/drawing/2014/main" id="{1E8ACCEE-0BE6-8508-D7D9-3624B42F4A85}"/>
              </a:ext>
            </a:extLst>
          </p:cNvPr>
          <p:cNvSpPr/>
          <p:nvPr/>
        </p:nvSpPr>
        <p:spPr>
          <a:xfrm>
            <a:off x="125254" y="3602372"/>
            <a:ext cx="170021" cy="2226927"/>
          </a:xfrm>
          <a:prstGeom prst="roundRect">
            <a:avLst>
              <a:gd name="adj" fmla="val 56033"/>
            </a:avLst>
          </a:prstGeom>
          <a:solidFill>
            <a:srgbClr val="DFECE9"/>
          </a:solidFill>
          <a:ln w="7620">
            <a:solidFill>
              <a:srgbClr val="C5D2CF"/>
            </a:solidFill>
            <a:prstDash val="solid"/>
          </a:ln>
        </p:spPr>
      </p:sp>
      <p:sp>
        <p:nvSpPr>
          <p:cNvPr id="29" name="Shape 1">
            <a:extLst>
              <a:ext uri="{FF2B5EF4-FFF2-40B4-BE49-F238E27FC236}">
                <a16:creationId xmlns:a16="http://schemas.microsoft.com/office/drawing/2014/main" id="{D87BBF4D-BE52-D194-9848-89D629A869F7}"/>
              </a:ext>
            </a:extLst>
          </p:cNvPr>
          <p:cNvSpPr/>
          <p:nvPr/>
        </p:nvSpPr>
        <p:spPr>
          <a:xfrm>
            <a:off x="119618" y="5972098"/>
            <a:ext cx="175657" cy="1334089"/>
          </a:xfrm>
          <a:prstGeom prst="roundRect">
            <a:avLst>
              <a:gd name="adj" fmla="val 56033"/>
            </a:avLst>
          </a:prstGeom>
          <a:solidFill>
            <a:srgbClr val="DFECE9"/>
          </a:solidFill>
          <a:ln w="7620">
            <a:solidFill>
              <a:srgbClr val="C5D2CF"/>
            </a:solidFill>
            <a:prstDash val="solid"/>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Text 0"/>
          <p:cNvSpPr/>
          <p:nvPr/>
        </p:nvSpPr>
        <p:spPr>
          <a:xfrm>
            <a:off x="266700" y="302955"/>
            <a:ext cx="14097000" cy="2126337"/>
          </a:xfrm>
          <a:prstGeom prst="rect">
            <a:avLst/>
          </a:prstGeom>
          <a:noFill/>
          <a:ln/>
        </p:spPr>
        <p:txBody>
          <a:bodyPr wrap="square" lIns="0" tIns="0" rIns="0" bIns="0" rtlCol="0" anchor="t"/>
          <a:lstStyle/>
          <a:p>
            <a:pPr marL="0" indent="0">
              <a:lnSpc>
                <a:spcPts val="5550"/>
              </a:lnSpc>
              <a:buNone/>
            </a:pPr>
            <a:r>
              <a:rPr lang="ru-RU" sz="4000" dirty="0"/>
              <a:t>Техника НЛП-моделирования  в изучении иностранным языкам</a:t>
            </a:r>
            <a:endParaRPr lang="en-US" sz="4000" dirty="0"/>
          </a:p>
        </p:txBody>
      </p:sp>
      <p:sp>
        <p:nvSpPr>
          <p:cNvPr id="5" name="Text 2"/>
          <p:cNvSpPr/>
          <p:nvPr/>
        </p:nvSpPr>
        <p:spPr>
          <a:xfrm>
            <a:off x="793790" y="1880830"/>
            <a:ext cx="13569910" cy="1540788"/>
          </a:xfrm>
          <a:prstGeom prst="rect">
            <a:avLst/>
          </a:prstGeom>
          <a:noFill/>
          <a:ln/>
        </p:spPr>
        <p:txBody>
          <a:bodyPr wrap="none" lIns="0" tIns="0" rIns="0" bIns="0" rtlCol="0" anchor="t"/>
          <a:lstStyle/>
          <a:p>
            <a:pPr marL="0" indent="0" algn="l">
              <a:lnSpc>
                <a:spcPts val="2750"/>
              </a:lnSpc>
              <a:buNone/>
            </a:pPr>
            <a:endParaRPr lang="en-US" sz="2200" dirty="0"/>
          </a:p>
        </p:txBody>
      </p:sp>
      <p:sp>
        <p:nvSpPr>
          <p:cNvPr id="6" name="Text 3"/>
          <p:cNvSpPr/>
          <p:nvPr/>
        </p:nvSpPr>
        <p:spPr>
          <a:xfrm>
            <a:off x="381001" y="3784600"/>
            <a:ext cx="14096999" cy="816531"/>
          </a:xfrm>
          <a:prstGeom prst="rect">
            <a:avLst/>
          </a:prstGeom>
          <a:noFill/>
          <a:ln/>
        </p:spPr>
        <p:txBody>
          <a:bodyPr wrap="square" lIns="0" tIns="0" rIns="0" bIns="0" rtlCol="0" anchor="t"/>
          <a:lstStyle/>
          <a:p>
            <a:pPr marL="0" indent="0">
              <a:lnSpc>
                <a:spcPts val="2850"/>
              </a:lnSpc>
              <a:buNone/>
            </a:pP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Язык служит инструментом для описания окружающей действительности и внутренних переживаний человека, таких как чувства и эмоции. В связи с этим возникает важный вопрос: какую именно реальность необходимо описывать и каким способом? </a:t>
            </a:r>
            <a:endParaRPr lang="en-US" sz="2000" dirty="0">
              <a:latin typeface="Times New Roman" panose="02020603050405020304" pitchFamily="18" charset="0"/>
              <a:cs typeface="Times New Roman" panose="02020603050405020304" pitchFamily="18" charset="0"/>
            </a:endParaRPr>
          </a:p>
        </p:txBody>
      </p:sp>
      <p:sp>
        <p:nvSpPr>
          <p:cNvPr id="13" name="Прямоугольник 12">
            <a:extLst>
              <a:ext uri="{FF2B5EF4-FFF2-40B4-BE49-F238E27FC236}">
                <a16:creationId xmlns:a16="http://schemas.microsoft.com/office/drawing/2014/main" id="{AD599215-95C5-AF0A-D63F-C79499D966B4}"/>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TextBox 16">
            <a:extLst>
              <a:ext uri="{FF2B5EF4-FFF2-40B4-BE49-F238E27FC236}">
                <a16:creationId xmlns:a16="http://schemas.microsoft.com/office/drawing/2014/main" id="{204E66F7-F5D7-4B40-2EBF-9CB2450EA411}"/>
              </a:ext>
            </a:extLst>
          </p:cNvPr>
          <p:cNvSpPr txBox="1"/>
          <p:nvPr/>
        </p:nvSpPr>
        <p:spPr>
          <a:xfrm>
            <a:off x="266699" y="1433315"/>
            <a:ext cx="14097000" cy="2351285"/>
          </a:xfrm>
          <a:prstGeom prst="rect">
            <a:avLst/>
          </a:prstGeom>
          <a:noFill/>
        </p:spPr>
        <p:txBody>
          <a:bodyPr wrap="square">
            <a:spAutoFit/>
          </a:bodyPr>
          <a:lstStyle/>
          <a:p>
            <a:pPr algn="just">
              <a:lnSpc>
                <a:spcPct val="150000"/>
              </a:lnSpc>
              <a:spcAft>
                <a:spcPts val="1000"/>
              </a:spcAft>
            </a:pPr>
            <a:r>
              <a:rPr lang="en-US" sz="2000" dirty="0">
                <a:effectLst/>
                <a:latin typeface="Times New Roman" panose="02020603050405020304" pitchFamily="18" charset="0"/>
                <a:ea typeface="TimesNewRomanPSMT"/>
                <a:cs typeface="Times New Roman" panose="02020603050405020304" pitchFamily="18" charset="0"/>
              </a:rPr>
              <a:t>   </a:t>
            </a:r>
            <a:r>
              <a:rPr lang="ru-RU" sz="2000" dirty="0">
                <a:effectLst/>
                <a:latin typeface="Times New Roman" panose="02020603050405020304" pitchFamily="18" charset="0"/>
                <a:ea typeface="TimesNewRomanPSMT"/>
                <a:cs typeface="Times New Roman" panose="02020603050405020304" pitchFamily="18" charset="0"/>
              </a:rPr>
              <a:t>Метод НЛП-моделирования включает этап лингвистического анализа, в ходе которого описываются освоенные на предыдущих шагах языковые и поведенческие шаблоны. Однако вам не обязательно заниматься этим процессом самостоятельно по двум причинам. Во-первых, исследования по грамматике, фонетике и другим аспектам языка уже давно проведены лингвистами. Во-вторых, основной целью предложенного метода является не разбор языковых явлений, а овладение иностранным языком на уровне свободного понимания устной и письменной речи.</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A312BB0A-3F23-B1E8-F9DE-7B5EE6BE8DC7}"/>
              </a:ext>
            </a:extLst>
          </p:cNvPr>
          <p:cNvSpPr txBox="1"/>
          <p:nvPr/>
        </p:nvSpPr>
        <p:spPr>
          <a:xfrm>
            <a:off x="266700" y="4611420"/>
            <a:ext cx="14096999" cy="1938992"/>
          </a:xfrm>
          <a:prstGeom prst="rect">
            <a:avLst/>
          </a:prstGeom>
          <a:noFill/>
        </p:spPr>
        <p:txBody>
          <a:bodyPr wrap="square">
            <a:spAutoFit/>
          </a:bodyPr>
          <a:lstStyle/>
          <a:p>
            <a:r>
              <a:rPr lang="ru-RU" sz="2000" dirty="0">
                <a:latin typeface="Times New Roman" panose="02020603050405020304" pitchFamily="18" charset="0"/>
                <a:cs typeface="Times New Roman" panose="02020603050405020304" pitchFamily="18" charset="0"/>
              </a:rPr>
              <a:t>Ответ на этот вопрос поможет правильно выбрать носителей языка или видеоматериалы для моделирования. В рамках изучения распространенных языков разные носители могут интерпретировать одну и ту же реальность по-разному, особенно на продвинутых уровнях обучения, где используются оригинальные фильмы и аудиокниги. Поскольку результатом моделирования становится подражание носителям в их способе описания мира, стоит тщательно подойти к выбору источников. Например, если ваша цель – освоение делового английского, то просмотр криминальных фильмов и копирование речи их персонажей вряд ли будет полезным.</a:t>
            </a:r>
          </a:p>
        </p:txBody>
      </p:sp>
      <p:sp>
        <p:nvSpPr>
          <p:cNvPr id="22" name="Shape 1">
            <a:extLst>
              <a:ext uri="{FF2B5EF4-FFF2-40B4-BE49-F238E27FC236}">
                <a16:creationId xmlns:a16="http://schemas.microsoft.com/office/drawing/2014/main" id="{3DFC394A-498B-36BA-AA54-03C0565A4903}"/>
              </a:ext>
            </a:extLst>
          </p:cNvPr>
          <p:cNvSpPr/>
          <p:nvPr/>
        </p:nvSpPr>
        <p:spPr>
          <a:xfrm>
            <a:off x="71268" y="1545789"/>
            <a:ext cx="123115" cy="2126336"/>
          </a:xfrm>
          <a:prstGeom prst="roundRect">
            <a:avLst>
              <a:gd name="adj" fmla="val 50000"/>
            </a:avLst>
          </a:prstGeom>
          <a:solidFill>
            <a:srgbClr val="DFECE9"/>
          </a:solidFill>
          <a:ln w="7620">
            <a:solidFill>
              <a:srgbClr val="C5D2CF"/>
            </a:solidFill>
            <a:prstDash val="solid"/>
          </a:ln>
        </p:spPr>
      </p:sp>
      <p:sp>
        <p:nvSpPr>
          <p:cNvPr id="23" name="Shape 1">
            <a:extLst>
              <a:ext uri="{FF2B5EF4-FFF2-40B4-BE49-F238E27FC236}">
                <a16:creationId xmlns:a16="http://schemas.microsoft.com/office/drawing/2014/main" id="{609C5C14-19AF-BEF1-7AC1-5CBD367BE18D}"/>
              </a:ext>
            </a:extLst>
          </p:cNvPr>
          <p:cNvSpPr/>
          <p:nvPr/>
        </p:nvSpPr>
        <p:spPr>
          <a:xfrm>
            <a:off x="86433" y="3757627"/>
            <a:ext cx="123115" cy="714345"/>
          </a:xfrm>
          <a:prstGeom prst="roundRect">
            <a:avLst>
              <a:gd name="adj" fmla="val 50000"/>
            </a:avLst>
          </a:prstGeom>
          <a:solidFill>
            <a:srgbClr val="DFECE9"/>
          </a:solidFill>
          <a:ln w="7620">
            <a:solidFill>
              <a:srgbClr val="C5D2CF"/>
            </a:solidFill>
            <a:prstDash val="solid"/>
          </a:ln>
        </p:spPr>
      </p:sp>
      <p:sp>
        <p:nvSpPr>
          <p:cNvPr id="24" name="Shape 1">
            <a:extLst>
              <a:ext uri="{FF2B5EF4-FFF2-40B4-BE49-F238E27FC236}">
                <a16:creationId xmlns:a16="http://schemas.microsoft.com/office/drawing/2014/main" id="{74A2F838-6F17-E9F5-0C85-EEAD76C913E0}"/>
              </a:ext>
            </a:extLst>
          </p:cNvPr>
          <p:cNvSpPr/>
          <p:nvPr/>
        </p:nvSpPr>
        <p:spPr>
          <a:xfrm>
            <a:off x="71269" y="4611420"/>
            <a:ext cx="138280" cy="1938992"/>
          </a:xfrm>
          <a:prstGeom prst="roundRect">
            <a:avLst>
              <a:gd name="adj" fmla="val 50000"/>
            </a:avLst>
          </a:prstGeom>
          <a:solidFill>
            <a:srgbClr val="DFECE9"/>
          </a:solidFill>
          <a:ln w="7620">
            <a:solidFill>
              <a:srgbClr val="C5D2CF"/>
            </a:solidFill>
            <a:prstDash val="solid"/>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8" name="Shape 1">
            <a:extLst>
              <a:ext uri="{FF2B5EF4-FFF2-40B4-BE49-F238E27FC236}">
                <a16:creationId xmlns:a16="http://schemas.microsoft.com/office/drawing/2014/main" id="{87EA704F-1DCC-E913-BC34-6521A2BA2C2A}"/>
              </a:ext>
            </a:extLst>
          </p:cNvPr>
          <p:cNvSpPr/>
          <p:nvPr/>
        </p:nvSpPr>
        <p:spPr>
          <a:xfrm>
            <a:off x="65085" y="642601"/>
            <a:ext cx="14490699" cy="1337399"/>
          </a:xfrm>
          <a:prstGeom prst="roundRect">
            <a:avLst>
              <a:gd name="adj" fmla="val 3435"/>
            </a:avLst>
          </a:prstGeom>
          <a:solidFill>
            <a:srgbClr val="DFECE9"/>
          </a:solidFill>
          <a:ln w="7620">
            <a:solidFill>
              <a:srgbClr val="C5D2CF"/>
            </a:solidFill>
            <a:prstDash val="solid"/>
          </a:ln>
        </p:spPr>
      </p:sp>
      <p:sp>
        <p:nvSpPr>
          <p:cNvPr id="17" name="Прямоугольник 16">
            <a:extLst>
              <a:ext uri="{FF2B5EF4-FFF2-40B4-BE49-F238E27FC236}">
                <a16:creationId xmlns:a16="http://schemas.microsoft.com/office/drawing/2014/main" id="{4E053B6F-A810-B364-3B4F-D9B9E3AE16C6}"/>
              </a:ext>
            </a:extLst>
          </p:cNvPr>
          <p:cNvSpPr/>
          <p:nvPr/>
        </p:nvSpPr>
        <p:spPr>
          <a:xfrm>
            <a:off x="12865100" y="7620000"/>
            <a:ext cx="1765300" cy="609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TextBox 18">
            <a:extLst>
              <a:ext uri="{FF2B5EF4-FFF2-40B4-BE49-F238E27FC236}">
                <a16:creationId xmlns:a16="http://schemas.microsoft.com/office/drawing/2014/main" id="{E2D400E0-56EC-8F8F-8352-E4EB0F339FF0}"/>
              </a:ext>
            </a:extLst>
          </p:cNvPr>
          <p:cNvSpPr txBox="1"/>
          <p:nvPr/>
        </p:nvSpPr>
        <p:spPr>
          <a:xfrm>
            <a:off x="219074" y="701586"/>
            <a:ext cx="14182725" cy="1200329"/>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Язык служит инструментом для описания окружающей действительности и внутренних переживаний человека, таких как чувства и эмоции. В связи с этим возникает важный вопрос: какую именно реальность необходимо описывать и каким способом? </a:t>
            </a:r>
          </a:p>
        </p:txBody>
      </p:sp>
      <p:sp>
        <p:nvSpPr>
          <p:cNvPr id="23" name="TextBox 22">
            <a:extLst>
              <a:ext uri="{FF2B5EF4-FFF2-40B4-BE49-F238E27FC236}">
                <a16:creationId xmlns:a16="http://schemas.microsoft.com/office/drawing/2014/main" id="{BFA347BC-DFB7-094D-5361-F4D08B32B145}"/>
              </a:ext>
            </a:extLst>
          </p:cNvPr>
          <p:cNvSpPr txBox="1"/>
          <p:nvPr/>
        </p:nvSpPr>
        <p:spPr>
          <a:xfrm>
            <a:off x="2162173" y="2058085"/>
            <a:ext cx="10296525" cy="461665"/>
          </a:xfrm>
          <a:prstGeom prst="rect">
            <a:avLst/>
          </a:prstGeom>
          <a:noFill/>
        </p:spPr>
        <p:txBody>
          <a:bodyPr wrap="square">
            <a:spAutoFit/>
          </a:bodyPr>
          <a:lstStyle/>
          <a:p>
            <a:r>
              <a:rPr lang="ru-RU" sz="2400" dirty="0">
                <a:latin typeface="Times New Roman" panose="02020603050405020304" pitchFamily="18" charset="0"/>
                <a:cs typeface="Times New Roman" panose="02020603050405020304" pitchFamily="18" charset="0"/>
              </a:rPr>
              <a:t>Этап бессознательной ассимиляции материала реализуется в трех форматах:</a:t>
            </a:r>
          </a:p>
        </p:txBody>
      </p:sp>
      <p:sp>
        <p:nvSpPr>
          <p:cNvPr id="25" name="TextBox 24">
            <a:extLst>
              <a:ext uri="{FF2B5EF4-FFF2-40B4-BE49-F238E27FC236}">
                <a16:creationId xmlns:a16="http://schemas.microsoft.com/office/drawing/2014/main" id="{5898C9EA-36FE-F75D-4634-EB89EAAFFCE2}"/>
              </a:ext>
            </a:extLst>
          </p:cNvPr>
          <p:cNvSpPr txBox="1"/>
          <p:nvPr/>
        </p:nvSpPr>
        <p:spPr>
          <a:xfrm>
            <a:off x="219074" y="2638583"/>
            <a:ext cx="7870826" cy="1678473"/>
          </a:xfrm>
          <a:prstGeom prst="rect">
            <a:avLst/>
          </a:prstGeom>
          <a:noFill/>
        </p:spPr>
        <p:txBody>
          <a:bodyPr wrap="square">
            <a:spAutoFit/>
          </a:bodyPr>
          <a:lstStyle/>
          <a:p>
            <a:pPr marL="342900" lvl="0" indent="-342900" algn="just">
              <a:lnSpc>
                <a:spcPct val="150000"/>
              </a:lnSpc>
              <a:spcAft>
                <a:spcPts val="1000"/>
              </a:spcAft>
              <a:tabLst>
                <a:tab pos="457200" algn="l"/>
              </a:tabLst>
            </a:pPr>
            <a:r>
              <a:rPr lang="ru-RU" sz="2000" dirty="0">
                <a:effectLst/>
                <a:latin typeface="Times New Roman" panose="02020603050405020304" pitchFamily="18" charset="0"/>
                <a:ea typeface="TimesNewRomanPSMT"/>
                <a:cs typeface="Times New Roman" panose="02020603050405020304" pitchFamily="18" charset="0"/>
              </a:rPr>
              <a:t>1.	Воспроизведение речи носителей на слух без опоры на текст.</a:t>
            </a:r>
          </a:p>
          <a:p>
            <a:pPr marL="342900" lvl="0" indent="-342900" algn="just">
              <a:lnSpc>
                <a:spcPct val="150000"/>
              </a:lnSpc>
              <a:spcAft>
                <a:spcPts val="1000"/>
              </a:spcAft>
              <a:tabLst>
                <a:tab pos="457200" algn="l"/>
              </a:tabLst>
            </a:pPr>
            <a:r>
              <a:rPr lang="ru-RU" sz="2000" dirty="0">
                <a:effectLst/>
                <a:latin typeface="Times New Roman" panose="02020603050405020304" pitchFamily="18" charset="0"/>
                <a:ea typeface="TimesNewRomanPSMT"/>
                <a:cs typeface="Times New Roman" panose="02020603050405020304" pitchFamily="18" charset="0"/>
              </a:rPr>
              <a:t>2.	Повторение речи с одновременным просмотром транскрипции.</a:t>
            </a:r>
          </a:p>
          <a:p>
            <a:pPr marL="342900" lvl="0" indent="-342900" algn="just">
              <a:lnSpc>
                <a:spcPct val="150000"/>
              </a:lnSpc>
              <a:spcAft>
                <a:spcPts val="1000"/>
              </a:spcAft>
              <a:tabLst>
                <a:tab pos="457200" algn="l"/>
              </a:tabLst>
            </a:pPr>
            <a:r>
              <a:rPr lang="ru-RU" sz="2000" dirty="0">
                <a:effectLst/>
                <a:latin typeface="Times New Roman" panose="02020603050405020304" pitchFamily="18" charset="0"/>
                <a:ea typeface="TimesNewRomanPSMT"/>
                <a:cs typeface="Times New Roman" panose="02020603050405020304" pitchFamily="18" charset="0"/>
              </a:rPr>
              <a:t>3.	Повторение речи с чтением оригинального текста.</a:t>
            </a:r>
          </a:p>
        </p:txBody>
      </p:sp>
      <p:sp>
        <p:nvSpPr>
          <p:cNvPr id="27" name="TextBox 26">
            <a:extLst>
              <a:ext uri="{FF2B5EF4-FFF2-40B4-BE49-F238E27FC236}">
                <a16:creationId xmlns:a16="http://schemas.microsoft.com/office/drawing/2014/main" id="{DFD04EE5-FB7E-FF6E-BE98-7874EB4B505E}"/>
              </a:ext>
            </a:extLst>
          </p:cNvPr>
          <p:cNvSpPr txBox="1"/>
          <p:nvPr/>
        </p:nvSpPr>
        <p:spPr>
          <a:xfrm>
            <a:off x="219075" y="4469221"/>
            <a:ext cx="14182724" cy="1695144"/>
          </a:xfrm>
          <a:prstGeom prst="rect">
            <a:avLst/>
          </a:prstGeom>
          <a:noFill/>
        </p:spPr>
        <p:txBody>
          <a:bodyPr wrap="square">
            <a:spAutoFit/>
          </a:bodyPr>
          <a:lstStyle/>
          <a:p>
            <a:pPr>
              <a:lnSpc>
                <a:spcPct val="150000"/>
              </a:lnSpc>
              <a:spcAft>
                <a:spcPts val="1000"/>
              </a:spcAft>
            </a:pPr>
            <a:r>
              <a:rPr lang="en-US" sz="2400" dirty="0">
                <a:effectLst/>
                <a:latin typeface="Times New Roman" panose="02020603050405020304" pitchFamily="18" charset="0"/>
                <a:ea typeface="TimesNewRomanPSMT"/>
                <a:cs typeface="Times New Roman" panose="02020603050405020304" pitchFamily="18" charset="0"/>
              </a:rPr>
              <a:t>   </a:t>
            </a:r>
            <a:r>
              <a:rPr lang="ru-RU" sz="2400" dirty="0">
                <a:effectLst/>
                <a:latin typeface="Times New Roman" panose="02020603050405020304" pitchFamily="18" charset="0"/>
                <a:ea typeface="TimesNewRomanPSMT"/>
                <a:cs typeface="Times New Roman" panose="02020603050405020304" pitchFamily="18" charset="0"/>
              </a:rPr>
              <a:t>После прохождения этих шагов наступает фаза анализа: изучается перевод, используются словари для понимания значений. Завершающим этапом является проверка усвоенного материала, что также может проходить в трех форматах:</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Shape 1">
            <a:extLst>
              <a:ext uri="{FF2B5EF4-FFF2-40B4-BE49-F238E27FC236}">
                <a16:creationId xmlns:a16="http://schemas.microsoft.com/office/drawing/2014/main" id="{FD14C6FE-543B-098A-72A6-976F1379394D}"/>
              </a:ext>
            </a:extLst>
          </p:cNvPr>
          <p:cNvSpPr/>
          <p:nvPr/>
        </p:nvSpPr>
        <p:spPr>
          <a:xfrm>
            <a:off x="80960" y="2675622"/>
            <a:ext cx="138116" cy="1604394"/>
          </a:xfrm>
          <a:prstGeom prst="roundRect">
            <a:avLst>
              <a:gd name="adj" fmla="val 56033"/>
            </a:avLst>
          </a:prstGeom>
          <a:solidFill>
            <a:srgbClr val="DFECE9"/>
          </a:solidFill>
          <a:ln w="7620">
            <a:solidFill>
              <a:srgbClr val="C5D2CF"/>
            </a:solidFill>
            <a:prstDash val="solid"/>
          </a:ln>
        </p:spPr>
      </p:sp>
      <p:sp>
        <p:nvSpPr>
          <p:cNvPr id="31" name="TextBox 30">
            <a:extLst>
              <a:ext uri="{FF2B5EF4-FFF2-40B4-BE49-F238E27FC236}">
                <a16:creationId xmlns:a16="http://schemas.microsoft.com/office/drawing/2014/main" id="{074D263A-F64B-A810-4233-C9CC5D831E90}"/>
              </a:ext>
            </a:extLst>
          </p:cNvPr>
          <p:cNvSpPr txBox="1"/>
          <p:nvPr/>
        </p:nvSpPr>
        <p:spPr>
          <a:xfrm>
            <a:off x="219076" y="6074070"/>
            <a:ext cx="7321550" cy="1678473"/>
          </a:xfrm>
          <a:prstGeom prst="rect">
            <a:avLst/>
          </a:prstGeom>
          <a:noFill/>
        </p:spPr>
        <p:txBody>
          <a:bodyPr wrap="square">
            <a:spAutoFit/>
          </a:bodyPr>
          <a:lstStyle/>
          <a:p>
            <a:pPr marL="342900" lvl="0" indent="-342900" algn="just">
              <a:lnSpc>
                <a:spcPct val="150000"/>
              </a:lnSpc>
              <a:spcAft>
                <a:spcPts val="1000"/>
              </a:spcAft>
              <a:tabLst>
                <a:tab pos="457200" algn="l"/>
              </a:tabLst>
            </a:pPr>
            <a:r>
              <a:rPr lang="en-US" sz="2000" dirty="0">
                <a:effectLst/>
                <a:latin typeface="Times New Roman" panose="02020603050405020304" pitchFamily="18" charset="0"/>
                <a:ea typeface="TimesNewRomanPSMT"/>
                <a:cs typeface="Times New Roman" panose="02020603050405020304" pitchFamily="18" charset="0"/>
              </a:rPr>
              <a:t>1. </a:t>
            </a:r>
            <a:r>
              <a:rPr lang="ru-RU" sz="2000" dirty="0">
                <a:effectLst/>
                <a:latin typeface="Times New Roman" panose="02020603050405020304" pitchFamily="18" charset="0"/>
                <a:ea typeface="TimesNewRomanPSMT"/>
                <a:cs typeface="Times New Roman" panose="02020603050405020304" pitchFamily="18" charset="0"/>
              </a:rPr>
              <a:t>Озвучивание выученных фрагментов вслух.</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tabLst>
                <a:tab pos="457200" algn="l"/>
              </a:tabLst>
            </a:pPr>
            <a:r>
              <a:rPr lang="en-US" sz="2000" dirty="0">
                <a:latin typeface="Times New Roman" panose="02020603050405020304" pitchFamily="18" charset="0"/>
                <a:ea typeface="TimesNewRomanPSMT"/>
                <a:cs typeface="Times New Roman" panose="02020603050405020304" pitchFamily="18" charset="0"/>
              </a:rPr>
              <a:t>2</a:t>
            </a:r>
            <a:r>
              <a:rPr lang="en-US" sz="2000" dirty="0">
                <a:effectLst/>
                <a:latin typeface="Times New Roman" panose="02020603050405020304" pitchFamily="18" charset="0"/>
                <a:ea typeface="TimesNewRomanPSMT"/>
                <a:cs typeface="Times New Roman" panose="02020603050405020304" pitchFamily="18" charset="0"/>
              </a:rPr>
              <a:t>. </a:t>
            </a:r>
            <a:r>
              <a:rPr lang="ru-RU" sz="2000" dirty="0">
                <a:effectLst/>
                <a:latin typeface="Times New Roman" panose="02020603050405020304" pitchFamily="18" charset="0"/>
                <a:ea typeface="TimesNewRomanPSMT"/>
                <a:cs typeface="Times New Roman" panose="02020603050405020304" pitchFamily="18" charset="0"/>
              </a:rPr>
              <a:t>Самостоятельное чтение транскрипции.</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tabLst>
                <a:tab pos="457200" algn="l"/>
              </a:tabLst>
            </a:pPr>
            <a:r>
              <a:rPr lang="en-US" sz="2000" dirty="0">
                <a:latin typeface="Times New Roman" panose="02020603050405020304" pitchFamily="18" charset="0"/>
                <a:ea typeface="TimesNewRomanPSMT"/>
                <a:cs typeface="Times New Roman" panose="02020603050405020304" pitchFamily="18" charset="0"/>
              </a:rPr>
              <a:t>3</a:t>
            </a:r>
            <a:r>
              <a:rPr lang="en-US" sz="2000" dirty="0">
                <a:effectLst/>
                <a:latin typeface="Times New Roman" panose="02020603050405020304" pitchFamily="18" charset="0"/>
                <a:ea typeface="TimesNewRomanPSMT"/>
                <a:cs typeface="Times New Roman" panose="02020603050405020304" pitchFamily="18" charset="0"/>
              </a:rPr>
              <a:t>. </a:t>
            </a:r>
            <a:r>
              <a:rPr lang="ru-RU" sz="2000" dirty="0">
                <a:effectLst/>
                <a:latin typeface="Times New Roman" panose="02020603050405020304" pitchFamily="18" charset="0"/>
                <a:ea typeface="TimesNewRomanPSMT"/>
                <a:cs typeface="Times New Roman" panose="02020603050405020304" pitchFamily="18" charset="0"/>
              </a:rPr>
              <a:t>Чтение оригинального текста.</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2" name="Shape 1">
            <a:extLst>
              <a:ext uri="{FF2B5EF4-FFF2-40B4-BE49-F238E27FC236}">
                <a16:creationId xmlns:a16="http://schemas.microsoft.com/office/drawing/2014/main" id="{BC4821C8-1AFC-B289-785A-CF72FA407C5B}"/>
              </a:ext>
            </a:extLst>
          </p:cNvPr>
          <p:cNvSpPr/>
          <p:nvPr/>
        </p:nvSpPr>
        <p:spPr>
          <a:xfrm>
            <a:off x="80960" y="6140860"/>
            <a:ext cx="138116" cy="1604394"/>
          </a:xfrm>
          <a:prstGeom prst="roundRect">
            <a:avLst>
              <a:gd name="adj" fmla="val 56033"/>
            </a:avLst>
          </a:prstGeom>
          <a:solidFill>
            <a:srgbClr val="DFECE9"/>
          </a:solidFill>
          <a:ln w="7620">
            <a:solidFill>
              <a:srgbClr val="C5D2CF"/>
            </a:solidFill>
            <a:prstDash val="solid"/>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141</TotalTime>
  <Words>2423</Words>
  <Application>Microsoft Office PowerPoint</Application>
  <PresentationFormat>Произвольный</PresentationFormat>
  <Paragraphs>137</Paragraphs>
  <Slides>15</Slides>
  <Notes>15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Times New Roman</vt:lpstr>
      <vt:lpstr>Cambria</vt:lpstr>
      <vt:lpstr>Martel Sans</vt:lpstr>
      <vt:lpstr>Arial</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r1kushoxd</cp:lastModifiedBy>
  <cp:revision>4</cp:revision>
  <dcterms:created xsi:type="dcterms:W3CDTF">2025-02-05T20:49:16Z</dcterms:created>
  <dcterms:modified xsi:type="dcterms:W3CDTF">2025-02-05T23:11:21Z</dcterms:modified>
</cp:coreProperties>
</file>