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32" r:id="rId1"/>
  </p:sldMasterIdLst>
  <p:notesMasterIdLst>
    <p:notesMasterId r:id="rId33"/>
  </p:notesMasterIdLst>
  <p:sldIdLst>
    <p:sldId id="256" r:id="rId2"/>
    <p:sldId id="257" r:id="rId3"/>
    <p:sldId id="262" r:id="rId4"/>
    <p:sldId id="286" r:id="rId5"/>
    <p:sldId id="268" r:id="rId6"/>
    <p:sldId id="287" r:id="rId7"/>
    <p:sldId id="288" r:id="rId8"/>
    <p:sldId id="290" r:id="rId9"/>
    <p:sldId id="266" r:id="rId10"/>
    <p:sldId id="267" r:id="rId11"/>
    <p:sldId id="289" r:id="rId12"/>
    <p:sldId id="259" r:id="rId13"/>
    <p:sldId id="263" r:id="rId14"/>
    <p:sldId id="264" r:id="rId15"/>
    <p:sldId id="265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88598" autoAdjust="0"/>
  </p:normalViewPr>
  <p:slideViewPr>
    <p:cSldViewPr>
      <p:cViewPr varScale="1">
        <p:scale>
          <a:sx n="102" d="100"/>
          <a:sy n="102" d="100"/>
        </p:scale>
        <p:origin x="189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5FE78C-654B-4FFB-8022-F0C273E32C5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EF1C48-000F-4E21-99FB-19B5C2122BB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F1C48-000F-4E21-99FB-19B5C2122BBE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26FF-A835-4D2A-8781-31CE7E48BB7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9921-CD13-4F99-864B-D2BC00C9D1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26FF-A835-4D2A-8781-31CE7E48BB7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9921-CD13-4F99-864B-D2BC00C9D1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26FF-A835-4D2A-8781-31CE7E48BB7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9921-CD13-4F99-864B-D2BC00C9D1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26FF-A835-4D2A-8781-31CE7E48BB7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9921-CD13-4F99-864B-D2BC00C9D1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26FF-A835-4D2A-8781-31CE7E48BB7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9921-CD13-4F99-864B-D2BC00C9D1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26FF-A835-4D2A-8781-31CE7E48BB7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9921-CD13-4F99-864B-D2BC00C9D1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26FF-A835-4D2A-8781-31CE7E48BB7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9921-CD13-4F99-864B-D2BC00C9D1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26FF-A835-4D2A-8781-31CE7E48BB7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9921-CD13-4F99-864B-D2BC00C9D1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26FF-A835-4D2A-8781-31CE7E48BB7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9921-CD13-4F99-864B-D2BC00C9D1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26FF-A835-4D2A-8781-31CE7E48BB7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9921-CD13-4F99-864B-D2BC00C9D1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26FF-A835-4D2A-8781-31CE7E48BB7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9921-CD13-4F99-864B-D2BC00C9D1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2CF26FF-A835-4D2A-8781-31CE7E48BB7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AE49921-CD13-4F99-864B-D2BC00C9D1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0%D0%BE%D0%BC%D0%B0%D0%BD" TargetMode="External"/><Relationship Id="rId2" Type="http://schemas.openxmlformats.org/officeDocument/2006/relationships/hyperlink" Target="https://ru.wikipedia.org/wiki/%D0%A1%D0%B0%D0%BD%D0%BA%D1%82-%D0%9F%D0%B5%D1%82%D0%B5%D1%80%D0%B1%D1%83%D1%80%D0%B3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ru/url?sa=i&amp;rct=j&amp;q=&amp;esrc=s&amp;frm=1&amp;source=images&amp;cd=&amp;cad=rja&amp;uact=8&amp;ved=0ahUKEwjGquLM4_zKAhXFPZoKHU-CDLYQjRwIBw&amp;url=http://www.baby-scool.narod.ru/media/book/img/foto/index.html&amp;psig=AFQjCNGnaAPEhVJ_13q3z60uY9VAI7tRDg&amp;ust=1455729090985678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428604"/>
            <a:ext cx="8858280" cy="22803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Проявление безумной любви в произведениях 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зарубежной </a:t>
            </a:r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отечественной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литературы 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(на основе произведений «Анна Каренина» и «Грозовой перевал»)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57950" y="4857760"/>
            <a:ext cx="2428892" cy="1643074"/>
          </a:xfrm>
        </p:spPr>
        <p:txBody>
          <a:bodyPr>
            <a:noAutofit/>
          </a:bodyPr>
          <a:lstStyle/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r>
              <a:rPr lang="ru-RU" sz="1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Антюшина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А.В.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английского языка</a:t>
            </a:r>
          </a:p>
        </p:txBody>
      </p:sp>
      <p:pic>
        <p:nvPicPr>
          <p:cNvPr id="12290" name="Picture 2" descr="http://images.fineartamerica.com/images-medium/1-anna-karenina-ludmila-kalmae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132856"/>
            <a:ext cx="3024336" cy="3714776"/>
          </a:xfrm>
          <a:prstGeom prst="rect">
            <a:avLst/>
          </a:prstGeom>
          <a:noFill/>
        </p:spPr>
      </p:pic>
      <p:pic>
        <p:nvPicPr>
          <p:cNvPr id="4" name="Picture 2" descr="http://media-cache-ec0.pinimg.com/736x/d4/a5/ed/d4a5ed72e819d0182a785c43fe1ce5d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852936"/>
            <a:ext cx="2736304" cy="357247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Natali\Pictures\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28596" y="930929"/>
            <a:ext cx="8286808" cy="34470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endParaRPr lang="ru-RU" sz="1400" b="1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Роман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«Грозовой перевал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называли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«самым романтичным романом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«дьявольской книгой, которая объединила все сильнейшие женские наклонности», одним из лучших романов «по силе 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проникновенности»,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«одним из манифестов английского гения... романом, который перерастает в поэзию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Роман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 Анна Каренина»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отражает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картину нравов и быта дворянской среды 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 tooltip="Санкт-Петербург"/>
              </a:rPr>
              <a:t>Петербурга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 Москвы второй половины XIX века, сочетает философские размышления с передовыми психологическими зарисовками, а также сценами из жизни крестьян. В этом романе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поднимаются и остаются без ответа темы, близкие лично каждому.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Толстой называл «Анну Каренину» 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 tooltip="Роман"/>
              </a:rPr>
              <a:t>романом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из современной жизни».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Лишь тенденциозная критика интерпретировала роман как любовный.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714348" y="285728"/>
            <a:ext cx="7715304" cy="27699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85725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Многие классики зарубежные и русские также считают роман Эмили </a:t>
            </a:r>
            <a:r>
              <a:rPr lang="ru-RU" dirty="0" err="1"/>
              <a:t>Бронте</a:t>
            </a:r>
            <a:r>
              <a:rPr lang="ru-RU" dirty="0"/>
              <a:t> «Грозовой перевал» произведением, относящимся к направлению «романтизм», потому что две главные темы подняты в романе "Грозовой Перевал" - тема любви и тема униженных и оскорбленных. Они воплощены в судьбах и непростых отношениях, связывающих членов двух семей в двух поколениях. История любви </a:t>
            </a:r>
            <a:r>
              <a:rPr lang="ru-RU" dirty="0" err="1"/>
              <a:t>Кэтрин</a:t>
            </a:r>
            <a:r>
              <a:rPr lang="ru-RU" dirty="0"/>
              <a:t> </a:t>
            </a:r>
            <a:r>
              <a:rPr lang="ru-RU" dirty="0" err="1"/>
              <a:t>Эрншо</a:t>
            </a:r>
            <a:r>
              <a:rPr lang="ru-RU" dirty="0"/>
              <a:t> и </a:t>
            </a:r>
            <a:r>
              <a:rPr lang="ru-RU" dirty="0" err="1"/>
              <a:t>Хитклифа</a:t>
            </a:r>
            <a:r>
              <a:rPr lang="ru-RU" dirty="0"/>
              <a:t> составляет сюжетную основу </a:t>
            </a:r>
            <a:r>
              <a:rPr lang="ru-RU" dirty="0" smtClean="0"/>
              <a:t>романа</a:t>
            </a:r>
          </a:p>
          <a:p>
            <a:endParaRPr lang="ru-RU" dirty="0"/>
          </a:p>
        </p:txBody>
      </p:sp>
      <p:pic>
        <p:nvPicPr>
          <p:cNvPr id="6145" name="Picture 1" descr="C:\Users\Natali\Pictures\9921624f68a72384b6a811244d53e93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357430"/>
            <a:ext cx="8286808" cy="423704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42844" y="285729"/>
            <a:ext cx="8786874" cy="264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730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Любовь, изображенная в романе, лишена гармонии, но ее нет и в окружающем мире, где действуют разрушительные силы. Тема спокойного и безмятежного счастья не интересует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Эмилию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Бронте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 романиста.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5730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Она отдает предпочтение крупным сценам, чрезвычайно эмоционально насыщенным. Каждая из них представляет собой кризис человеческой души.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573088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indent="5730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Трагизм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«Грозовом перевале» связан не с темой гибели героев, как в «Ромео и Джульетте» Шекспира, но с нарушением гармонического начала внутри человека.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Хитклиф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Кэтрин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могли быть счастливы лишь до тех пор, пока между ними не встали деньги, предрассудки, условности. </a:t>
            </a:r>
          </a:p>
          <a:p>
            <a:pPr marL="0" marR="0" lvl="0" indent="5730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5730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5730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5730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1" name="Picture 1" descr="C:\Users\Natali\Pictures\Wuthering_Heights_1280330382_0_2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2143116"/>
            <a:ext cx="3000396" cy="4357742"/>
          </a:xfrm>
          <a:prstGeom prst="rect">
            <a:avLst/>
          </a:prstGeom>
          <a:noFill/>
        </p:spPr>
      </p:pic>
      <p:pic>
        <p:nvPicPr>
          <p:cNvPr id="5122" name="Picture 2" descr="C:\Users\Natali\Pictures\1b1ad5dbfa12cef4c483eeed7669f3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496"/>
            <a:ext cx="5214942" cy="289083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4429124" y="285728"/>
            <a:ext cx="435771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«Грозовой Перевал» Эмили </a:t>
            </a:r>
            <a:r>
              <a:rPr kumimoji="0" lang="ru-RU" sz="105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Бронте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— не просто золотая классика мировой литературы, но роман, перевернувший в свое время представления о романтической прозе. Проходят годы и десятилетия, но история роковой страсти </a:t>
            </a:r>
            <a:r>
              <a:rPr kumimoji="0" lang="ru-RU" sz="105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Хитклифа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приемного сына владельца поместья «Грозовой перевал», к дочери хозяина </a:t>
            </a:r>
            <a:r>
              <a:rPr kumimoji="0" lang="ru-RU" sz="105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Кэтрин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не поддается ходу времени. «Грозовым Перевалом» зачитывалось уже много поколений женщин — продолжают зачитываться и сейчас. Эта книга не стареет, как не стареет истинная любовь.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Picture 1" descr="C:\Users\Natali\Pictures\1359633824_17029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071678"/>
            <a:ext cx="5500726" cy="414814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286380" y="571480"/>
            <a:ext cx="35719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Роман же “Анна Каренина” была одной из главных книг, покоривших Европу.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многих Анна Аркадьевна Каренина стала воплощением женской прелести и обаяния. Роман Толстого заставил многих женщин задуматься над собственной судьбой.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1" descr="C:\Users\Natali\Pictures\tatjana-samoilova-647002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4572032" cy="4143404"/>
          </a:xfrm>
          <a:prstGeom prst="rect">
            <a:avLst/>
          </a:prstGeom>
          <a:noFill/>
        </p:spPr>
      </p:pic>
      <p:pic>
        <p:nvPicPr>
          <p:cNvPr id="3074" name="Picture 2" descr="C:\Users\Natali\Pictures\___4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1119" y="3214686"/>
            <a:ext cx="3952881" cy="343376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572000" y="785794"/>
            <a:ext cx="4000496" cy="1869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30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Герои “Анны Каренины” для каждого из нас – живые, знакомые люди. В тоже время созданные Толстым характеры настолько сложные, многогранны и изменчивы, что их оценка вызывает постоянные споры, противоречивые суждения. Нередко привлеченные одними словами и поступками героев, читателя и критики не замечают других и упрощают толстовские образы. Вряд ли стоит доказывать, что до конца понять и объяснить сложный образ Анны и других героев романа можно лишь вдумчиво анализируя все их поступки, мысли и чувства…</a:t>
            </a:r>
            <a:endParaRPr kumimoji="0" lang="ru-RU" sz="1050" b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Natali\Pictures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3638550" cy="2071702"/>
          </a:xfrm>
          <a:prstGeom prst="rect">
            <a:avLst/>
          </a:prstGeom>
          <a:noFill/>
        </p:spPr>
      </p:pic>
      <p:pic>
        <p:nvPicPr>
          <p:cNvPr id="2051" name="Picture 3" descr="C:\Users\Natali\Pictures\20150106130631-281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2714620"/>
            <a:ext cx="3071834" cy="3929090"/>
          </a:xfrm>
          <a:prstGeom prst="rect">
            <a:avLst/>
          </a:prstGeom>
          <a:noFill/>
        </p:spPr>
      </p:pic>
      <p:pic>
        <p:nvPicPr>
          <p:cNvPr id="2052" name="Picture 4" descr="C:\Users\Natali\Pictures\ap-film-review-anna-karen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3214686"/>
            <a:ext cx="4714908" cy="301307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857356" y="142852"/>
            <a:ext cx="6286544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303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Глава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Образ героев-бунтарей в произведениях «Анна Каренина», «Грозовой перевал»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14282" y="714356"/>
            <a:ext cx="5402056" cy="3385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Хитклифф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5008" y="1214422"/>
            <a:ext cx="321467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Его можно характеризовать как страстного, тёмного, задумчивого и мстительного. </a:t>
            </a:r>
            <a:r>
              <a:rPr lang="ru-RU" dirty="0" err="1" smtClean="0"/>
              <a:t>Хитклиффа</a:t>
            </a:r>
            <a:r>
              <a:rPr lang="ru-RU" dirty="0" smtClean="0"/>
              <a:t> в значительной степени определяет его </a:t>
            </a:r>
            <a:r>
              <a:rPr lang="ru-RU" b="1" dirty="0" smtClean="0"/>
              <a:t>всепоглощающая и непростая любовь</a:t>
            </a:r>
            <a:r>
              <a:rPr lang="ru-RU" dirty="0" smtClean="0"/>
              <a:t> к </a:t>
            </a:r>
            <a:r>
              <a:rPr lang="ru-RU" dirty="0" err="1" smtClean="0"/>
              <a:t>Кэтрин</a:t>
            </a:r>
            <a:r>
              <a:rPr lang="ru-RU" dirty="0" smtClean="0"/>
              <a:t> </a:t>
            </a:r>
            <a:r>
              <a:rPr lang="ru-RU" dirty="0" err="1" smtClean="0"/>
              <a:t>Эрншо</a:t>
            </a:r>
            <a:r>
              <a:rPr lang="ru-RU" dirty="0" smtClean="0"/>
              <a:t>, приёмной сестре, такой же, как он, страстной. Большая часть романа касается их </a:t>
            </a:r>
            <a:r>
              <a:rPr lang="ru-RU" b="1" dirty="0" smtClean="0"/>
              <a:t>обреченного романа </a:t>
            </a:r>
            <a:r>
              <a:rPr lang="ru-RU" dirty="0" smtClean="0"/>
              <a:t>и чёрной обиды </a:t>
            </a:r>
            <a:r>
              <a:rPr lang="ru-RU" dirty="0" err="1" smtClean="0"/>
              <a:t>Хитклиффа</a:t>
            </a:r>
            <a:r>
              <a:rPr lang="ru-RU" dirty="0" smtClean="0"/>
              <a:t> за предательство </a:t>
            </a:r>
            <a:r>
              <a:rPr lang="ru-RU" dirty="0" err="1" smtClean="0"/>
              <a:t>Кэтрин</a:t>
            </a:r>
            <a:r>
              <a:rPr lang="ru-RU" dirty="0" smtClean="0"/>
              <a:t>, которая выходит замуж за его соперника, Эдгара </a:t>
            </a:r>
            <a:r>
              <a:rPr lang="ru-RU" dirty="0" err="1" smtClean="0"/>
              <a:t>Линтона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5604" name="Picture 4" descr="http://mywishlist.ru/pic/i/wish/orig/005/839/52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214422"/>
            <a:ext cx="5000625" cy="50006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6072198" y="0"/>
            <a:ext cx="307180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первое время тихий и застенчивый ребёнок,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Хитклифф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подвергается нападкам со стороны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Кэтрин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Эрншо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её старшего брата,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Хиндли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6143636" y="1071546"/>
            <a:ext cx="285748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Позже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Кэтрин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проникается к приёмному брату сочувствием и любовью, но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Хиндли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продолжает ненавидеть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Хитклиффа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видя в нём узурпатора, похитившего привязанность его отца. После смерти мистера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Эрншо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Хиндли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наследует его состояние и начинает унижать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Хитклиффа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отводя ему в доме место чуть выше слуги и отправляя на тяжелые работы в поле. Такое отношение порождает в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Хитклиффе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гнев и желание отомстить за унижение и издевательства.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Кэтрин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однако, остаётся близка своему приёмному брату, она проводит с ним всё свободное время.  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8" name="Picture 4" descr="http://period-films.narod.ru/wuthering_heights_1992/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5572164" cy="3500438"/>
          </a:xfrm>
          <a:prstGeom prst="rect">
            <a:avLst/>
          </a:prstGeom>
          <a:noFill/>
        </p:spPr>
      </p:pic>
      <p:pic>
        <p:nvPicPr>
          <p:cNvPr id="26630" name="Picture 6" descr="http://aroundmovies.com/wp-content/uploads/2014/11/RalphFiennes_WutheringHeights_1992-1170x6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786190"/>
            <a:ext cx="5286412" cy="285749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628" y="142852"/>
            <a:ext cx="400049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 воле обстоятельств, </a:t>
            </a:r>
            <a:r>
              <a:rPr lang="ru-RU" dirty="0" err="1" smtClean="0"/>
              <a:t>Кэтрин</a:t>
            </a:r>
            <a:r>
              <a:rPr lang="ru-RU" dirty="0" smtClean="0"/>
              <a:t> взрослеет и становится молодой девушкой, в обществе Эдгара </a:t>
            </a:r>
            <a:r>
              <a:rPr lang="ru-RU" dirty="0" err="1" smtClean="0"/>
              <a:t>Линтона</a:t>
            </a:r>
            <a:r>
              <a:rPr lang="ru-RU" dirty="0" smtClean="0"/>
              <a:t>, робкого и воспитанного молодого человека из соседнего владения, Мызы Скворцов. Испытывая определённого рода привязанность к нему, </a:t>
            </a:r>
            <a:r>
              <a:rPr lang="ru-RU" dirty="0" err="1" smtClean="0"/>
              <a:t>Кэтрин</a:t>
            </a:r>
            <a:r>
              <a:rPr lang="ru-RU" dirty="0" smtClean="0"/>
              <a:t> решает принять его предложение. Однако, делясь своими переживаниями, она уверяет Нелли, что её истинная и единственная любовь — это </a:t>
            </a:r>
            <a:r>
              <a:rPr lang="ru-RU" dirty="0" err="1" smtClean="0"/>
              <a:t>Хитклифф</a:t>
            </a:r>
            <a:r>
              <a:rPr lang="ru-RU" dirty="0" smtClean="0"/>
              <a:t>, но </a:t>
            </a:r>
            <a:r>
              <a:rPr lang="ru-RU" b="1" dirty="0" smtClean="0"/>
              <a:t>она не может выйти замуж за него, </a:t>
            </a:r>
            <a:r>
              <a:rPr lang="ru-RU" dirty="0" smtClean="0"/>
              <a:t>потому что это «принизило бы её» и что они оба будут нищими, если поженятся. Она говорит о своей страсти к нему такими словами: «Из чего бы ни были сотворены наши души, его душа и моя — одно». </a:t>
            </a:r>
            <a:endParaRPr lang="ru-RU" dirty="0"/>
          </a:p>
        </p:txBody>
      </p:sp>
      <p:pic>
        <p:nvPicPr>
          <p:cNvPr id="27652" name="Picture 4" descr="http://s59.radikal.ru/i163/1203/c0/1f7d52b616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4786346" cy="614366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89248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Цель исследования: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особенностей проявления в романах черт романтизма и реализма, а также проведение сравнительного анализа образов героев-бунтарей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1266" name="Picture 2" descr="http://torrent-film.biz/uploads/posts/2014-02/1392228922_1021869456_kad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132856"/>
            <a:ext cx="3456384" cy="4248472"/>
          </a:xfrm>
          <a:prstGeom prst="rect">
            <a:avLst/>
          </a:prstGeom>
          <a:noFill/>
        </p:spPr>
      </p:pic>
      <p:pic>
        <p:nvPicPr>
          <p:cNvPr id="11268" name="Picture 4" descr="http://i.obozrevatel.ua/6/1343926/gallery/7558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060848"/>
            <a:ext cx="3456384" cy="443827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214942" y="142852"/>
            <a:ext cx="378618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Услышав о решении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Кэтрин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выйти замуж за Эдгара и о том, что союз с ним принизил бы её, с разбитым сердцем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Хитклифф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сбегает из Грозового перевала и отправляется на заработок состояния, так и не узнав о страстной любви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Кэтрин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 нему.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86380" y="1357298"/>
            <a:ext cx="38576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Когда </a:t>
            </a:r>
            <a:r>
              <a:rPr lang="ru-RU" sz="1400" b="1" dirty="0" err="1" smtClean="0"/>
              <a:t>Хитклифф</a:t>
            </a:r>
            <a:r>
              <a:rPr lang="ru-RU" sz="1400" b="1" dirty="0" smtClean="0"/>
              <a:t> возвращается после трёхлетнего отсутствия, Нелли Дин отмечает, что он стал «</a:t>
            </a:r>
            <a:r>
              <a:rPr lang="ru-RU" sz="1400" b="1" i="1" dirty="0" smtClean="0"/>
              <a:t>высоким, статным атлетом</a:t>
            </a:r>
            <a:r>
              <a:rPr lang="ru-RU" sz="1400" b="1" dirty="0" smtClean="0"/>
              <a:t>», а его «</a:t>
            </a:r>
            <a:r>
              <a:rPr lang="ru-RU" sz="1400" b="1" i="1" dirty="0" smtClean="0"/>
              <a:t>выправка наводила на мысль, что он служил в армии</a:t>
            </a:r>
            <a:r>
              <a:rPr lang="ru-RU" sz="1400" b="1" dirty="0" smtClean="0"/>
              <a:t>». </a:t>
            </a:r>
            <a:r>
              <a:rPr lang="ru-RU" sz="1400" b="1" dirty="0" err="1" smtClean="0"/>
              <a:t>Хитклифф</a:t>
            </a:r>
            <a:r>
              <a:rPr lang="ru-RU" sz="1400" b="1" dirty="0" smtClean="0"/>
              <a:t> скрывает, где он был и как зарабатывал своё состояние. По возвращении он безжалостно настроен против тех, кто портил его жизнь и препятствовал тому, чтобы он был с </a:t>
            </a:r>
            <a:r>
              <a:rPr lang="ru-RU" sz="1400" b="1" dirty="0" err="1" smtClean="0"/>
              <a:t>Кэтрин</a:t>
            </a:r>
            <a:r>
              <a:rPr lang="ru-RU" sz="1400" b="1" dirty="0" smtClean="0"/>
              <a:t>. Он накопил в себе много злобы и хочет отомстить, становясь </a:t>
            </a:r>
            <a:r>
              <a:rPr lang="ru-RU" sz="1400" b="1" dirty="0" err="1" smtClean="0"/>
              <a:t>c</a:t>
            </a:r>
            <a:r>
              <a:rPr lang="ru-RU" sz="1400" b="1" dirty="0" smtClean="0"/>
              <a:t> этого момента отрицательным героем, без намёка на романтичность.</a:t>
            </a:r>
            <a:endParaRPr lang="ru-RU" sz="1400" b="1" dirty="0"/>
          </a:p>
        </p:txBody>
      </p:sp>
      <p:pic>
        <p:nvPicPr>
          <p:cNvPr id="28675" name="Picture 3" descr="http://media1.fanparty.ru/fanclubs/severus-snape/gallery/1179894_severus_sna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57166"/>
            <a:ext cx="4438650" cy="6096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786446" y="0"/>
            <a:ext cx="335755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После смерти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Кэтрин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мстительная жестокость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Хитклиффа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усиливается, он уже собирается уничтожить не только своих врагов, но отыграться и на их наследниках —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Гэртоне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сыне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Хиндли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Фрэнсис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Эрншо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Кэти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дочери Эдгара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Линтона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Кэтрин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вынуждает своего болезненного сына,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Линтона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который сильно напоминает свою мать Изабеллу, вступить в брак с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Кэти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Линтон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в стремлении получить контроль над Мызой Скворцов. Вскоре после того, как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Кэти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Линтон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венчаются,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Линтон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умирает, едва ли удивив этим отца или свою вдову. 	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9" name="Picture 3" descr="http://i061.radikal.ru/0908/2b/fddc0c331f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45352" y="-9787030"/>
            <a:ext cx="6135573" cy="2786082"/>
          </a:xfrm>
          <a:prstGeom prst="rect">
            <a:avLst/>
          </a:prstGeom>
          <a:noFill/>
        </p:spPr>
      </p:pic>
      <p:pic>
        <p:nvPicPr>
          <p:cNvPr id="29703" name="Picture 7" descr="http://melodrama-online.com/uploads/posts/2011-08/1314363213_919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42852"/>
            <a:ext cx="5000660" cy="642304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5786446" y="0"/>
            <a:ext cx="3357554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Как-то Шарлотта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Бронте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старшая сестра Эмили, написала, 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Хитклифф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на деле, остается неразгаданным». Это подкрепляет неуверенность относительно того, раскаивался ли он в своих грехах, и был ли он реальным человеком на самом деле. Так как явлению призрака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Кэтрин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окне предшествовал сон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Локвуда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 проповеди о грехах в церкви, то возможно, что и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Хитклифф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Кэтрин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прокляты. Сама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Кэтрин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ещё при жизни выражает сомнение относительно того, можно ли её допускать на Небеса. Из-за неопределённой судьбы души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Хитклиффа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тайны, которую скрывал его характер, окончание романа оставляет читателя в жутком оцепенении, оправдывая устойчивый статус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Хитклиффа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как образца антигероя в литературе.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3" name="Picture 3" descr="https://40.media.tumblr.com/6918bb1ba912e255746e04f1ce223f97/tumblr_n2a2zqVvAd1rhmozwo1_r1_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4762500" cy="62293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428596" y="0"/>
            <a:ext cx="87154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Анна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Каренина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6215074" y="714356"/>
            <a:ext cx="278605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начале романа Анна предстает перед нами молодой привлекательной женщиной из высшего общества.  Она весела, доброжелательна, приятна в общении.  При этом  она примерная мать и жена и более всего любит своего сына.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9" name="Picture 5" descr="http://ilarge.lisimg.com/image/8111634/9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714356"/>
            <a:ext cx="5143536" cy="578647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4214810" y="714356"/>
            <a:ext cx="464343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Её отношения с мужем внешне выглядят  образцовыми, и только при ближайшем рассмотрении в них чувствуется фальшь и искусственность. Ее с мужем связывает не более, чем уважение, а не любовные чувства.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1" name="Picture 3" descr="http://www.dream-wallpaper.com/free-wallpaper/movie-wallpaper/anna-karenina-wallpaper/1920x1200/free-wallpaper-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3214686"/>
            <a:ext cx="4421122" cy="3214686"/>
          </a:xfrm>
          <a:prstGeom prst="rect">
            <a:avLst/>
          </a:prstGeom>
          <a:noFill/>
        </p:spPr>
      </p:pic>
      <p:pic>
        <p:nvPicPr>
          <p:cNvPr id="32773" name="Picture 5" descr="http://i.obozrevatel.ua/6/1343926/gallery/8972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57166"/>
            <a:ext cx="3571900" cy="471490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6286512" y="428604"/>
            <a:ext cx="2643174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Встреча с Вронским меняет Анну кардинально. Она начинает чувствовать новую жажду жизни и любви. Её неумолимо тянет новое зарождающее чувство к Вронскому, сила, которой она не может сопротивляться. Анна  - женщина честная, открытая, искренняя, сама запутывается в сложных и фальшивых отношениях с мужем. Несмотря на её сопротивление отношения с Вронским продолжают развиваться и в конце концов она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уступает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страстному чувству. При этом она жестоко винит себя, чувствует «преступницей», но не может отказаться от всепоглощающей любви. Каренин неоднократно прощает её, ведет себя великодушно, старается сохранить брак. 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Такая высокая нравственность с его стороны вызывает всё большую ненависть со стороны Анны.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5" name="Picture 3" descr="http://look.tm/statics/web/blogs/preview/9737/thumb_9737.14430084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5857875" cy="585787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715008" y="500042"/>
            <a:ext cx="3000364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После ухода от мужа Анна не находит покоя. Ни любовь Вронского, ни маленькая дочь, ни поездки и развлечения не приносят ей успокоения. Душеный разлад усугубляется разлукой с горячо любимым сыном. Общество не принимает её, друзья отворачиваются. Она все больше осознает глубину своего несчастья. Каренина становится раздражительной и подозрительной, а увлечение морфием ещё больше усиливает эти чувства. Она начинает беспочвенно ревновать Вронского, чувствует свою зависимость от его любви и желаний. В то же время Анна видит, что Вронский вынужден отказаться от многого важного для него в жизни из-за нее и старается заменить ему собой целый мир. Постепенно ей начинает приходить мысли о смерти как о верном способе распутать этот клубок. Все для того чтобы больше не быть виноватой, чтобы сделать виноватым Вронского и в то же время освободить его от себя.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9" name="Picture 3" descr="http://f.kinozon.tv/%D1%81%D1%82%D0%BE%D0%BF_%D0%BA%D0%B0%D0%B4%D1%80%D1%8B/7347/%D0%90%D0%BD%D0%BD%D0%B0_%D0%9A%D0%B0%D1%80%D0%B5%D0%BD%D0%B8%D0%BD%D0%B0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5067302" cy="607223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5857884" y="785794"/>
            <a:ext cx="300036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Анна Каренина - женщина необычайно привлекательная и искренняя, но при этом несчастная, виноватая и жалкая. На судьбу героини значительно повлияли законы общества тех времен, трагическая разобщенность  и непонимание в семье. Кроме того в основе романа лежат и народные нравственные представления о роли женщины.  Анна не может быть счастливой, сделав несчастными других людей и нарушая законы нравственности и долга.   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3" name="Picture 3" descr="http://period-films.narod.ru/anna_karenina_1997/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2643206" cy="2786082"/>
          </a:xfrm>
          <a:prstGeom prst="rect">
            <a:avLst/>
          </a:prstGeom>
          <a:noFill/>
        </p:spPr>
      </p:pic>
      <p:pic>
        <p:nvPicPr>
          <p:cNvPr id="35845" name="Picture 5" descr="http://www.kp.ru/f/3/image/70/07/18607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1857364"/>
            <a:ext cx="2500330" cy="3810000"/>
          </a:xfrm>
          <a:prstGeom prst="rect">
            <a:avLst/>
          </a:prstGeom>
          <a:noFill/>
        </p:spPr>
      </p:pic>
      <p:pic>
        <p:nvPicPr>
          <p:cNvPr id="35847" name="Picture 7" descr="http://e-shvetsova.ru/assets/images/5/98146353_annakarenina1948_thumb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214686"/>
            <a:ext cx="2651112" cy="321468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35716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Глава </a:t>
            </a:r>
            <a:r>
              <a:rPr lang="en-US" b="1" dirty="0" smtClean="0"/>
              <a:t>IV</a:t>
            </a:r>
            <a:r>
              <a:rPr lang="ru-RU" b="1" dirty="0" smtClean="0"/>
              <a:t>. Экспериментально-практическое исследование</a:t>
            </a:r>
            <a:endParaRPr lang="ru-RU" dirty="0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500034" y="1071546"/>
            <a:ext cx="814393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Целью данного экспериментально-практического исследования является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– выявить мнение и знания учащихся и их отношение к творчеству Эмили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Бронте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 Льва Николаевича Толстого, их великих произведений, как яркие воплощения духа романтизма и реализма в зарубежной и отечественной литературе.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428596" y="2000240"/>
            <a:ext cx="8358214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социологическом опросе были предложены для ответов следующие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вопросы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1.Знаете ли Вы основные черты, характерные для эпохи романтизма?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2.Назовите ключевые черты эпохи реализма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3.Какие произведения и какие писатели отечественной и зарубежной литературы являются яркими представителями эпох реализма и романтизма?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4.Интересна ли Вам зарубежная литература? Если да, почему?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5.Как раскрывается любовный образ в произведениях эпохи романтизма и реализма?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6.Как бы Вы охарактеризовали главных героев романов «Анна Каренина» и «Грозовой перевал»?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7.Согласны ли Вы со схожестью образов этих героев-бунтарей?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214282" y="4071942"/>
            <a:ext cx="8643998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 результатам анализа опроса мы можем сделать вывод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о том, что в настоящее время тема чтения зарубежной литературы, наряду с чтением и пониманием отечественной литературы является действительно  актуальной. У многих вопросы вызвали затруднение, им захотелось прочесть романы заново или прочитать впервые.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482973" y="1391176"/>
          <a:ext cx="2178054" cy="4075648"/>
        </p:xfrm>
        <a:graphic>
          <a:graphicData uri="http://schemas.openxmlformats.org/drawingml/2006/table">
            <a:tbl>
              <a:tblPr/>
              <a:tblGrid>
                <a:gridCol w="2178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38388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0470" marR="10470" marT="53004" marB="104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600">
                        <a:latin typeface="Calibri"/>
                        <a:cs typeface="Times New Roman"/>
                      </a:endParaRPr>
                    </a:p>
                  </a:txBody>
                  <a:tcPr marL="10470" marR="10470" marT="53004" marB="104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600" dirty="0">
                        <a:latin typeface="Calibri"/>
                        <a:cs typeface="Times New Roman"/>
                      </a:endParaRPr>
                    </a:p>
                  </a:txBody>
                  <a:tcPr marL="10470" marR="10470" marT="53004" marB="104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357158" y="857232"/>
            <a:ext cx="8429684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Этот опрос включал в себя следующие вопросы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1.За что вам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нравится\не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нравится "Грозовой перевал"? 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 . Ваш любимый положительный персонаж романа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 . Ваш любимый отрицательный персонаж романа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 . Когда вы впервые прочли "Грозовой перевал"?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 . Как вы узнали о романе?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6. К какому литературному направлению на Ваш взгляд относится этот роман ( свою позицию аргументируйте).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Следующий опрос включал в себя следующие вопросы: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1.За что вам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нравится\не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нравится "Анна Каренина "? 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 . Ваш любимый положительный персонаж романа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 . Ваш любимый отрицательный персонаж романа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 . Когда вы впервые прочли "Анну Каренину"?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 . Как вы узнали о романе?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6. К какому литературному направлению на Ваш взгляд относится этот роман (свою позицию аргументируйте).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Результаты экспериментально-практического исследования показали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что большинству опрошенных эти романы нравятся из-за своей интересной сюжетной линии.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428596" y="357166"/>
            <a:ext cx="871540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Следующий вариант социологического опроса был      направлен на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выявление мнения о прочитанных книгах   Эмили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Бронте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«Грозовой перевал»   и Льва Николаевича Толстого «Анна Каренина»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00042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адачи:</a:t>
            </a: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прочитать произведения «Анна Каренина» Л.Н.Толстого, «Грозовой перевал»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Э.Бронте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рассмотреть основные черты романтизма и реализма, как в целом, так и в контексте с произведениями;</a:t>
            </a: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определить сюжетные линии произведений, выделить образы главных героев произведений;</a:t>
            </a:r>
          </a:p>
        </p:txBody>
      </p:sp>
      <p:pic>
        <p:nvPicPr>
          <p:cNvPr id="1026" name="Picture 2" descr="C:\Users\шлАНГ208\Desktop\0140440410.01._SS500_SCLZZZZZZZ_V1056421303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40876">
            <a:off x="667730" y="2998634"/>
            <a:ext cx="2957314" cy="2813298"/>
          </a:xfrm>
          <a:prstGeom prst="rect">
            <a:avLst/>
          </a:prstGeom>
          <a:noFill/>
        </p:spPr>
      </p:pic>
      <p:pic>
        <p:nvPicPr>
          <p:cNvPr id="1027" name="Picture 3" descr="C:\Users\шлАНГ208\Desktop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82435">
            <a:off x="2579059" y="3866226"/>
            <a:ext cx="2232248" cy="2376264"/>
          </a:xfrm>
          <a:prstGeom prst="rect">
            <a:avLst/>
          </a:prstGeom>
          <a:noFill/>
        </p:spPr>
      </p:pic>
      <p:pic>
        <p:nvPicPr>
          <p:cNvPr id="1028" name="Picture 4" descr="C:\Users\шлАНГ208\Desktop\i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2852936"/>
            <a:ext cx="3076575" cy="2047875"/>
          </a:xfrm>
          <a:prstGeom prst="rect">
            <a:avLst/>
          </a:prstGeom>
          <a:noFill/>
        </p:spPr>
      </p:pic>
      <p:pic>
        <p:nvPicPr>
          <p:cNvPr id="1029" name="Picture 5" descr="C:\Users\шлАНГ208\Desktop\houmskulin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4581128"/>
            <a:ext cx="2520280" cy="201622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3286116" y="0"/>
            <a:ext cx="182514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Заключение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5000628" y="4643446"/>
            <a:ext cx="41433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Грозовой перевал» (англ.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Wuthering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Heights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 — единственный роман поэтессы Эмили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Бронте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 самое известное её произведение. Продуманный сюжет, новаторское использование нескольких повествователей, внимание к подробностям сельской жизни в сочетании с романтическим истолкованием природных явлений, ярким образным строем и переработкой условностей готического романа делают «Грозовой перевал» эталоном романа позднего романтизма и классическим произведением ранней викторианской литературы.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3504" y="1928802"/>
            <a:ext cx="38576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/>
              <a:t>В 21 веке интерес к этому роману не угасает, а наоборот растет с неимоверной силой. Это доказало проведенное нами исследование в социальных сетях интернет. Множество людей вступило в созданную нами группу, посвященную творчеству великой писательницы Эмили </a:t>
            </a:r>
            <a:r>
              <a:rPr lang="ru-RU" sz="1200" dirty="0" err="1" smtClean="0"/>
              <a:t>Бронте</a:t>
            </a:r>
            <a:r>
              <a:rPr lang="ru-RU" sz="1200" dirty="0" smtClean="0"/>
              <a:t>, обсуждая в комментариях великий роман «Грозовой перевал», а также удивительные стихотворения, наполненные необычайной чувствительностью и знанием человеческой души. Как показали результаты социологического исследования, многие участники группы не знали о том, что Эмили была великой поэтессой и читали только ее единственный и неповторимый роман</a:t>
            </a:r>
            <a:endParaRPr lang="ru-RU" sz="1200" dirty="0"/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5143504" y="0"/>
            <a:ext cx="400049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Грозовой Перевал» Эмили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Бронте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— не просто золотая классика мировой литературы, но роман, перевернувший в свое время представления о романтической прозе. Проходят годы и десятилетия, но история роковой страсти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Хитклифа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приемного сына владельца поместья «Грозовой перевал», к дочери хозяина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Кэтрин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не поддается ходу времени. «Грозовым Перевалом» зачитывалось уже много поколений женщин — продолжают зачитываться и сейчас. Эта книга не стареет, как не стареет истинная любовь.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7" name="Picture 5" descr="http://image.tmdb.org/t/p/original/wlwfl8oQDYzbZLBsxGXBQ1p3Gh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642918"/>
            <a:ext cx="4000528" cy="550072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5286380" y="428604"/>
            <a:ext cx="342899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Роман же “Анна Каренина” была одной из главных книг, покоривших Европу. Переведенный на европейские языки в середине 80-х годов, роман издается вновь и вновь, выходит как в прежних, так и в новых переводах. Только один первый перевод романа на французский с 1885 года по 1911 год был переиздан 12 раз. Одновременно в эти же годы появились еще 5 новых переводов “Анны Каренины”.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многих читателей Анна Аркадьевна Каренина стала воплощением женской прелести и обаяния. Неудивительно, что, желая подчеркнуть привлекательность той или иной женщины, ее сравнивали с героиней Толстого. Многие дамы, не смущаясь судьбой героиней, страстно желали на нее походить. Успех “Анны Карениной” в широких кругах читателей был огромным. Но в тоже время многие прогрессивные писатели, критики и читатели были разочарованны первыми частями романа. Роман Толстого заставил многих женщин задуматься над собственной судьбой. В начале 80-х годов “Анна Каренина” пересекла границы России. 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9" name="Picture 3" descr="http://zanda.fr/wp-content/uploads/2012/12/keira_knightley_as_anna_karenina_keira_knightley-1366x7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4500594" cy="3214710"/>
          </a:xfrm>
          <a:prstGeom prst="rect">
            <a:avLst/>
          </a:prstGeom>
          <a:noFill/>
        </p:spPr>
      </p:pic>
      <p:pic>
        <p:nvPicPr>
          <p:cNvPr id="39941" name="Picture 5" descr="http://www.ahashare.com/imdbimages/0040098_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714752"/>
            <a:ext cx="2571768" cy="314324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11560" y="476672"/>
            <a:ext cx="806489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провести сравнительный анализ героев-бунтарей в произведениях «Анна Каренина» и «Грозовой перевал» </a:t>
            </a: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выявить общественное мнение на счет творчества авторов эпох романтизма и реализма, романов в целом , посредством социального опроса </a:t>
            </a:r>
          </a:p>
        </p:txBody>
      </p:sp>
      <p:pic>
        <p:nvPicPr>
          <p:cNvPr id="2051" name="Picture 3" descr="C:\Users\шлАНГ208\Desktop\14546768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636912"/>
            <a:ext cx="2304256" cy="3672408"/>
          </a:xfrm>
          <a:prstGeom prst="rect">
            <a:avLst/>
          </a:prstGeom>
          <a:noFill/>
        </p:spPr>
      </p:pic>
      <p:pic>
        <p:nvPicPr>
          <p:cNvPr id="2052" name="Picture 4" descr="C:\Users\шлАНГ208\Desktop\i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780928"/>
            <a:ext cx="2733675" cy="3312368"/>
          </a:xfrm>
          <a:prstGeom prst="rect">
            <a:avLst/>
          </a:prstGeom>
          <a:noFill/>
        </p:spPr>
      </p:pic>
      <p:pic>
        <p:nvPicPr>
          <p:cNvPr id="2054" name="Picture 6" descr="C:\Users\шлАНГ208\Desktop\i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2852936"/>
            <a:ext cx="2664296" cy="3240360"/>
          </a:xfrm>
          <a:prstGeom prst="rect">
            <a:avLst/>
          </a:prstGeom>
          <a:noFill/>
        </p:spPr>
      </p:pic>
      <p:sp>
        <p:nvSpPr>
          <p:cNvPr id="16" name="Двойная стрелка влево/вправо 15"/>
          <p:cNvSpPr/>
          <p:nvPr/>
        </p:nvSpPr>
        <p:spPr>
          <a:xfrm>
            <a:off x="2987824" y="5589240"/>
            <a:ext cx="3168352" cy="648072"/>
          </a:xfrm>
          <a:prstGeom prst="leftRightArrow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6439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Актуальность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работы заключается в том, что романы «Грозовой перевал» и «Анна Каренина» до сих пор вызывают интерес общественности, а также эти книги могут дать много для развития ума и сердца подростков. Они связывают многие поколения людей.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://www.baby-scool.narod.ru/media/book/img/foto/pisateli_19_1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420888"/>
            <a:ext cx="3567910" cy="4127535"/>
          </a:xfrm>
          <a:prstGeom prst="rect">
            <a:avLst/>
          </a:prstGeom>
          <a:noFill/>
        </p:spPr>
      </p:pic>
      <p:pic>
        <p:nvPicPr>
          <p:cNvPr id="1028" name="Picture 4" descr="http://1000kitap.com/resimler/yazarlar/728_14420410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564904"/>
            <a:ext cx="3744416" cy="377766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949280"/>
            <a:ext cx="8183880" cy="8576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2812648" cy="792162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Глава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39552" y="1447800"/>
            <a:ext cx="3960440" cy="41414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-стремление личности к абсолютной свободе</a:t>
            </a:r>
          </a:p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-переживание разлада с действительностью</a:t>
            </a:r>
          </a:p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-интерес ко всему экзотическому, сильному, возвышенному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2267744" y="548680"/>
            <a:ext cx="6316345" cy="79216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Эпоха романтизма в отечественной и зарубежной литературе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447800"/>
            <a:ext cx="4012089" cy="39254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-отказ от обыденного</a:t>
            </a:r>
          </a:p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-тяготение к фантастике, условности форм</a:t>
            </a:r>
          </a:p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-выдвижение на первый план исключительного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5536" y="178053"/>
            <a:ext cx="8286808" cy="36933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endParaRPr lang="ru-RU" sz="1400" b="1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Глава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Эпоха романтизма в отечественной и зарубежной литературе</a:t>
            </a:r>
          </a:p>
          <a:p>
            <a:pPr lvl="0" algn="just"/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en-US" sz="1400" b="1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Роман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«Грозовой перевал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называли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«самым романтичным романом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«дьявольской книгой, которая объединила все сильнейшие женские наклонности», одним из лучших романов «по силе 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проникновенности»,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«одним из манифестов английского гения... романом, который перерастает в поэзию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714348" y="285728"/>
            <a:ext cx="7715304" cy="27699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85725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Многие классики зарубежные и русские также считают роман Эмили </a:t>
            </a:r>
            <a:r>
              <a:rPr lang="ru-RU" dirty="0" err="1"/>
              <a:t>Бронте</a:t>
            </a:r>
            <a:r>
              <a:rPr lang="ru-RU" dirty="0"/>
              <a:t> «Грозовой перевал» произведением, относящимся к направлению «романтизм», потому что две главные темы подняты в романе "Грозовой Перевал" - тема любви и тема униженных и оскорбленных. Они воплощены в судьбах и непростых отношениях, связывающих членов двух семей в двух поколениях. История любви </a:t>
            </a:r>
            <a:r>
              <a:rPr lang="ru-RU" dirty="0" err="1"/>
              <a:t>Кэтрин</a:t>
            </a:r>
            <a:r>
              <a:rPr lang="ru-RU" dirty="0"/>
              <a:t> </a:t>
            </a:r>
            <a:r>
              <a:rPr lang="ru-RU" dirty="0" err="1"/>
              <a:t>Эрншо</a:t>
            </a:r>
            <a:r>
              <a:rPr lang="ru-RU" dirty="0"/>
              <a:t> и </a:t>
            </a:r>
            <a:r>
              <a:rPr lang="ru-RU" dirty="0" err="1"/>
              <a:t>Хитклифа</a:t>
            </a:r>
            <a:r>
              <a:rPr lang="ru-RU" dirty="0"/>
              <a:t> составляет сюжетную основу </a:t>
            </a:r>
            <a:r>
              <a:rPr lang="ru-RU" dirty="0" smtClean="0"/>
              <a:t>романа</a:t>
            </a:r>
          </a:p>
          <a:p>
            <a:endParaRPr lang="ru-RU" dirty="0"/>
          </a:p>
        </p:txBody>
      </p:sp>
      <p:pic>
        <p:nvPicPr>
          <p:cNvPr id="6145" name="Picture 1" descr="C:\Users\Natali\Pictures\9921624f68a72384b6a811244d53e93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357430"/>
            <a:ext cx="8286808" cy="423704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mypresentation.ru/documents/3e12499c0701481224ce458e829219ec/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48680"/>
            <a:ext cx="8964488" cy="630932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284</TotalTime>
  <Words>2165</Words>
  <Application>Microsoft Office PowerPoint</Application>
  <PresentationFormat>Экран (4:3)</PresentationFormat>
  <Paragraphs>93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Calibri</vt:lpstr>
      <vt:lpstr>Times New Roman</vt:lpstr>
      <vt:lpstr>Verdana</vt:lpstr>
      <vt:lpstr>Wingdings 2</vt:lpstr>
      <vt:lpstr>Аспект</vt:lpstr>
      <vt:lpstr>Проявление безумной любви в произведениях зарубежной и отечественной литературы  XIX в.  (на основе произведений «Анна Каренина» и «Грозовой перевал»)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Проявление безумной любви в произведениях отечественной и зарубежной литературы XIX в.  (на основе произведений «Анна Каренина» и «Грозовой перевал»)</dc:title>
  <dc:creator>Natali</dc:creator>
  <cp:lastModifiedBy>User</cp:lastModifiedBy>
  <cp:revision>35</cp:revision>
  <dcterms:created xsi:type="dcterms:W3CDTF">2016-02-16T16:15:06Z</dcterms:created>
  <dcterms:modified xsi:type="dcterms:W3CDTF">2021-02-02T11:55:10Z</dcterms:modified>
</cp:coreProperties>
</file>