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1" r:id="rId3"/>
  </p:sldMasterIdLst>
  <p:notesMasterIdLst>
    <p:notesMasterId r:id="rId5"/>
  </p:notesMasterIdLst>
  <p:sldIdLst>
    <p:sldId id="256" r:id="rId4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7" r:id="rId25"/>
    <p:sldId id="276" r:id="rId2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59"/>
    <p:restoredTop sz="94610"/>
  </p:normalViewPr>
  <p:slideViewPr>
    <p:cSldViewPr snapToGrid="0" snapToObjects="1">
      <p:cViewPr varScale="1">
        <p:scale>
          <a:sx n="156" d="100"/>
          <a:sy n="156" d="100"/>
        </p:scale>
        <p:origin x="-324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&#1074;%20&#1079;&#1072;&#1097;&#1080;&#1090;&#1072;.doc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Workbook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defTabSz="914400">
              <a:defRPr lang="ru-RU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Что понравилось больше всего?</a:t>
            </a:r>
            <a:endParaRPr lang="ru-RU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'[Диаграмма в защита.doc]Sheet1'!$B$3</c:f>
              <c:strCache>
                <c:ptCount val="1"/>
                <c:pt idx="0">
                  <c:v>Работа в команде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'[Диаграмма в защита.doc]Sheet1'!$C$2</c:f>
              <c:numCache>
                <c:formatCode>General</c:formatCode>
                <c:ptCount val="1"/>
              </c:numCache>
            </c:numRef>
          </c:cat>
          <c:val>
            <c:numRef>
              <c:f>'[Диаграмма в защита.doc]Sheet1'!$C$3</c:f>
              <c:numCache>
                <c:formatCode>General</c:formatCode>
                <c:ptCount val="1"/>
                <c:pt idx="0">
                  <c:v>85</c:v>
                </c:pt>
              </c:numCache>
            </c:numRef>
          </c:val>
        </c:ser>
        <c:ser>
          <c:idx val="1"/>
          <c:order val="1"/>
          <c:tx>
            <c:strRef>
              <c:f>'[Диаграмма в защита.doc]Sheet1'!$B$4</c:f>
              <c:strCache>
                <c:ptCount val="1"/>
                <c:pt idx="0">
                  <c:v>Сам процесс выступления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'[Диаграмма в защита.doc]Sheet1'!$C$2</c:f>
              <c:numCache>
                <c:formatCode>General</c:formatCode>
                <c:ptCount val="1"/>
              </c:numCache>
            </c:numRef>
          </c:cat>
          <c:val>
            <c:numRef>
              <c:f>'[Диаграмма в защита.doc]Sheet1'!$C$4</c:f>
              <c:numCache>
                <c:formatCode>General</c:formatCode>
                <c:ptCount val="1"/>
                <c:pt idx="0">
                  <c:v>80</c:v>
                </c:pt>
              </c:numCache>
            </c:numRef>
          </c:val>
        </c:ser>
        <c:ser>
          <c:idx val="2"/>
          <c:order val="2"/>
          <c:tx>
            <c:strRef>
              <c:f>'[Диаграмма в защита.doc]Sheet1'!$B$5</c:f>
              <c:strCache>
                <c:ptCount val="1"/>
                <c:pt idx="0">
                  <c:v>Работа над произношением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'[Диаграмма в защита.doc]Sheet1'!$C$2</c:f>
              <c:numCache>
                <c:formatCode>General</c:formatCode>
                <c:ptCount val="1"/>
              </c:numCache>
            </c:numRef>
          </c:cat>
          <c:val>
            <c:numRef>
              <c:f>'[Диаграмма в защита.doc]Sheet1'!$C$5</c:f>
              <c:numCache>
                <c:formatCode>General</c:formatCode>
                <c:ptCount val="1"/>
                <c:pt idx="0">
                  <c:v>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0854656"/>
        <c:axId val="190856192"/>
      </c:barChart>
      <c:catAx>
        <c:axId val="190854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90856192"/>
        <c:crosses val="autoZero"/>
        <c:auto val="1"/>
        <c:lblAlgn val="ctr"/>
        <c:lblOffset val="100"/>
        <c:noMultiLvlLbl val="0"/>
      </c:catAx>
      <c:valAx>
        <c:axId val="190856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90854656"/>
        <c:crosses val="autoZero"/>
        <c:crossBetween val="between"/>
      </c:valAx>
      <c:spPr>
        <a:noFill/>
        <a:ln w="3175">
          <a:noFill/>
        </a:ln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5d47be1f-21ec-4521-b57f-97bdee8dac3e}"/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prstDash val="solid"/>
      <a:round/>
    </a:ln>
    <a:effectLst/>
  </c:spPr>
  <c:txPr>
    <a:bodyPr wrap="square"/>
    <a:lstStyle/>
    <a:p>
      <a:pPr>
        <a:defRPr lang="ru-RU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ru-RU" sz="14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defRPr>
            </a:pPr>
            <a:r>
              <a:rPr lang="ru-RU"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rPr>
              <a:t>Помог ли проект?</a:t>
            </a:r>
            <a:endParaRPr lang="ru-RU">
              <a:latin typeface="Arial Black" panose="020B0A04020102020204" charset="0"/>
              <a:ea typeface="Arial Black" panose="020B0A04020102020204" charset="0"/>
              <a:cs typeface="Arial Black" panose="020B0A04020102020204" charset="0"/>
              <a:sym typeface="Arial Black" panose="020B0A04020102020204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716801053151226"/>
          <c:y val="0.152603231597846"/>
          <c:w val="0.890143162744775"/>
          <c:h val="0.6601635747057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Скорее помог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80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Очень помог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6"/>
        <c:overlap val="-28"/>
        <c:axId val="127325696"/>
        <c:axId val="127327232"/>
      </c:barChart>
      <c:catAx>
        <c:axId val="127325696"/>
        <c:scaling>
          <c:orientation val="minMax"/>
        </c:scaling>
        <c:delete val="1"/>
        <c:axPos val="b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defRPr>
            </a:pPr>
          </a:p>
        </c:txPr>
        <c:crossAx val="127327232"/>
        <c:crosses val="autoZero"/>
        <c:auto val="1"/>
        <c:lblAlgn val="ctr"/>
        <c:lblOffset val="100"/>
        <c:noMultiLvlLbl val="0"/>
      </c:catAx>
      <c:valAx>
        <c:axId val="127327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02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defRPr>
            </a:pPr>
          </a:p>
        </c:txPr>
        <c:crossAx val="127325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defRPr>
            </a:pPr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defRPr>
            </a:pPr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ru-RU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Black" panose="020B0A04020102020204" charset="0"/>
              <a:ea typeface="Arial Black" panose="020B0A04020102020204" charset="0"/>
              <a:cs typeface="Arial Black" panose="020B0A04020102020204" charset="0"/>
              <a:sym typeface="Arial Black" panose="020B0A04020102020204" charset="0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8503cab7-80ba-41f5-9020-ce1c81d7eaf6}"/>
      </c:ext>
    </c:extLst>
  </c:chart>
  <c:spPr>
    <a:noFill/>
    <a:ln>
      <a:noFill/>
    </a:ln>
    <a:effectLst/>
  </c:spPr>
  <c:txPr>
    <a:bodyPr/>
    <a:lstStyle/>
    <a:p>
      <a:pPr>
        <a:defRPr lang="ru-RU">
          <a:latin typeface="Arial Black" panose="020B0A04020102020204" charset="0"/>
          <a:ea typeface="Arial Black" panose="020B0A04020102020204" charset="0"/>
          <a:cs typeface="Arial Black" panose="020B0A04020102020204" charset="0"/>
          <a:sym typeface="Arial Black" panose="020B0A04020102020204" charset="0"/>
        </a:defRPr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ru-RU" sz="14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defRPr>
            </a:pPr>
            <a:r>
              <a:rPr lang="ru-RU"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rPr>
              <a:t>Что было самым сложным?</a:t>
            </a:r>
            <a:endParaRPr lang="ru-RU">
              <a:latin typeface="Arial Black" panose="020B0A04020102020204" charset="0"/>
              <a:ea typeface="Arial Black" panose="020B0A04020102020204" charset="0"/>
              <a:cs typeface="Arial Black" panose="020B0A04020102020204" charset="0"/>
              <a:sym typeface="Arial Black" panose="020B0A04020102020204" charset="0"/>
            </a:endParaRPr>
          </a:p>
        </c:rich>
      </c:tx>
      <c:layout>
        <c:manualLayout>
          <c:xMode val="edge"/>
          <c:yMode val="edge"/>
          <c:x val="0.0950236746820165"/>
          <c:y val="0.0089546783625731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415560300807724"/>
          <c:y val="0.122674791533034"/>
          <c:w val="0.560709312041593"/>
          <c:h val="0.7268120590121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Преодолеть стеснение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Справиться с волнением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Понять учителя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6"/>
        <c:overlap val="-28"/>
        <c:axId val="148226816"/>
        <c:axId val="148228352"/>
      </c:barChart>
      <c:catAx>
        <c:axId val="148226816"/>
        <c:scaling>
          <c:orientation val="minMax"/>
        </c:scaling>
        <c:delete val="1"/>
        <c:axPos val="b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defRPr>
            </a:pPr>
          </a:p>
        </c:txPr>
        <c:crossAx val="148228352"/>
        <c:crosses val="autoZero"/>
        <c:auto val="1"/>
        <c:lblAlgn val="ctr"/>
        <c:lblOffset val="100"/>
        <c:noMultiLvlLbl val="0"/>
      </c:catAx>
      <c:valAx>
        <c:axId val="148228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02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defRPr>
            </a:pPr>
          </a:p>
        </c:txPr>
        <c:crossAx val="148226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defRPr>
            </a:pPr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defRPr>
            </a:pPr>
          </a:p>
        </c:txPr>
      </c:legendEntry>
      <c:legendEntry>
        <c:idx val="2"/>
        <c:txPr>
          <a:bodyPr rot="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defRPr>
            </a:pPr>
          </a:p>
        </c:txPr>
      </c:legendEntry>
      <c:layout>
        <c:manualLayout>
          <c:xMode val="edge"/>
          <c:yMode val="edge"/>
          <c:x val="0.10695385758054"/>
          <c:y val="0.91374269005848"/>
          <c:w val="0.587874849131928"/>
          <c:h val="0.064327485380117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ru-RU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Black" panose="020B0A04020102020204" charset="0"/>
              <a:ea typeface="Arial Black" panose="020B0A04020102020204" charset="0"/>
              <a:cs typeface="Arial Black" panose="020B0A04020102020204" charset="0"/>
              <a:sym typeface="Arial Black" panose="020B0A04020102020204" charset="0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487a432b-9dc8-4e86-8848-81527edbc94b}"/>
      </c:ext>
    </c:extLst>
  </c:chart>
  <c:spPr>
    <a:noFill/>
    <a:ln>
      <a:noFill/>
    </a:ln>
    <a:effectLst/>
  </c:spPr>
  <c:txPr>
    <a:bodyPr/>
    <a:lstStyle/>
    <a:p>
      <a:pPr>
        <a:defRPr lang="ru-RU">
          <a:latin typeface="Arial Black" panose="020B0A04020102020204" charset="0"/>
          <a:ea typeface="Arial Black" panose="020B0A04020102020204" charset="0"/>
          <a:cs typeface="Arial Black" panose="020B0A04020102020204" charset="0"/>
          <a:sym typeface="Arial Black" panose="020B0A04020102020204" charset="0"/>
        </a:defRPr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ru-RU" sz="14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defRPr>
            </a:pPr>
            <a:r>
              <a:rPr lang="ru-RU"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rPr>
              <a:t>В чем именно помогло участие в проекте?</a:t>
            </a:r>
            <a:endParaRPr lang="ru-RU">
              <a:latin typeface="Arial Black" panose="020B0A04020102020204" charset="0"/>
              <a:ea typeface="Arial Black" panose="020B0A04020102020204" charset="0"/>
              <a:cs typeface="Arial Black" panose="020B0A04020102020204" charset="0"/>
              <a:sym typeface="Arial Black" panose="020B0A04020102020204" charset="0"/>
            </a:endParaRPr>
          </a:p>
        </c:rich>
      </c:tx>
      <c:layout>
        <c:manualLayout>
          <c:xMode val="edge"/>
          <c:yMode val="edge"/>
          <c:x val="0.15695067264574"/>
          <c:y val="0.0219952707678751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415560300807724"/>
          <c:y val="0.122674791533034"/>
          <c:w val="0.483464859344536"/>
          <c:h val="0.7617703656189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Стал смелее говорить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General</c:formatCode>
                <c:ptCount val="1"/>
                <c:pt idx="0">
                  <c:v>80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Запомнил много новых слов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General</c:formatCode>
                <c:ptCount val="1"/>
                <c:pt idx="0">
                  <c:v>90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Стал меньше бояться ошибок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General</c:formatCode>
                <c:ptCount val="1"/>
                <c:pt idx="0">
                  <c:v>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6"/>
        <c:overlap val="-28"/>
        <c:axId val="138144768"/>
        <c:axId val="148243200"/>
      </c:barChart>
      <c:catAx>
        <c:axId val="138144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defRPr>
            </a:pPr>
          </a:p>
        </c:txPr>
        <c:crossAx val="148243200"/>
        <c:crosses val="autoZero"/>
        <c:auto val="1"/>
        <c:lblAlgn val="ctr"/>
        <c:lblOffset val="100"/>
        <c:noMultiLvlLbl val="0"/>
      </c:catAx>
      <c:valAx>
        <c:axId val="148243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02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defRPr>
            </a:pPr>
          </a:p>
        </c:txPr>
        <c:crossAx val="138144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defRPr>
            </a:pPr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defRPr>
            </a:pPr>
          </a:p>
        </c:txPr>
      </c:legendEntry>
      <c:legendEntry>
        <c:idx val="2"/>
        <c:txPr>
          <a:bodyPr rot="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defRPr>
            </a:pPr>
          </a:p>
        </c:txPr>
      </c:legendEntry>
      <c:layout>
        <c:manualLayout>
          <c:xMode val="edge"/>
          <c:yMode val="edge"/>
          <c:x val="0.00538116591928251"/>
          <c:y val="0.895773016792125"/>
          <c:w val="0.989237668161435"/>
          <c:h val="0.0984365952518819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ru-RU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Black" panose="020B0A04020102020204" charset="0"/>
              <a:ea typeface="Arial Black" panose="020B0A04020102020204" charset="0"/>
              <a:cs typeface="Arial Black" panose="020B0A04020102020204" charset="0"/>
              <a:sym typeface="Arial Black" panose="020B0A04020102020204" charset="0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6ceb78f4-1f4b-4a15-a3ff-56634ab02c58}"/>
      </c:ext>
    </c:extLst>
  </c:chart>
  <c:spPr>
    <a:noFill/>
    <a:ln>
      <a:noFill/>
    </a:ln>
    <a:effectLst/>
  </c:spPr>
  <c:txPr>
    <a:bodyPr/>
    <a:lstStyle/>
    <a:p>
      <a:pPr>
        <a:defRPr lang="ru-RU">
          <a:latin typeface="Arial Black" panose="020B0A04020102020204" charset="0"/>
          <a:ea typeface="Arial Black" panose="020B0A04020102020204" charset="0"/>
          <a:cs typeface="Arial Black" panose="020B0A04020102020204" charset="0"/>
          <a:sym typeface="Arial Black" panose="020B0A04020102020204" charset="0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0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0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100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5282F153-3F37-0F45-9E97-73ACFA13230C}" type="datetime1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en-US"/>
              <a:t>Click to edit Master text styles</a:t>
            </a:r>
            <a:endParaRPr lang="en-US"/>
          </a:p>
          <a:p>
            <a:pPr lvl="1">
              <a:defRPr/>
            </a:pPr>
            <a:r>
              <a:rPr lang="en-US"/>
              <a:t>Second level</a:t>
            </a:r>
            <a:endParaRPr lang="en-US"/>
          </a:p>
          <a:p>
            <a:pPr lvl="2">
              <a:defRPr/>
            </a:pPr>
            <a:r>
              <a:rPr lang="en-US"/>
              <a:t>Third level</a:t>
            </a:r>
            <a:endParaRPr lang="en-US"/>
          </a:p>
          <a:p>
            <a:pPr lvl="3">
              <a:defRPr/>
            </a:pPr>
            <a:r>
              <a:rPr lang="en-US"/>
              <a:t>Fourth level</a:t>
            </a:r>
            <a:endParaRPr lang="en-US"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userDrawn="1" matchingName="Два объекта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09599" y="274638"/>
            <a:ext cx="10972798" cy="1143000"/>
          </a:xfrm>
        </p:spPr>
        <p:txBody>
          <a:bodyPr/>
          <a:lstStyle/>
          <a:p>
            <a:pPr lvl="0">
              <a:defRPr/>
            </a:pPr>
            <a:r>
              <a:rPr lang="ru-RU" altLang="en-US"/>
              <a:t>Образец заголовка</a:t>
            </a:r>
            <a:endParaRPr lang="ru-RU" alt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199" y="1200150"/>
            <a:ext cx="4038599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 altLang="en-US"/>
              <a:t>Образец текста</a:t>
            </a:r>
            <a:endParaRPr lang="ru-RU" altLang="en-US"/>
          </a:p>
          <a:p>
            <a:pPr lvl="1">
              <a:defRPr/>
            </a:pPr>
            <a:r>
              <a:rPr lang="ru-RU" altLang="en-US"/>
              <a:t>Второй уровень</a:t>
            </a:r>
            <a:endParaRPr lang="ru-RU" altLang="en-US"/>
          </a:p>
          <a:p>
            <a:pPr lvl="2">
              <a:defRPr/>
            </a:pPr>
            <a:r>
              <a:rPr lang="ru-RU" altLang="en-US"/>
              <a:t>Третий уровень</a:t>
            </a:r>
            <a:endParaRPr lang="ru-RU" altLang="en-US"/>
          </a:p>
          <a:p>
            <a:pPr lvl="3">
              <a:defRPr/>
            </a:pPr>
            <a:r>
              <a:rPr lang="ru-RU" altLang="en-US"/>
              <a:t>Четвертый уровень</a:t>
            </a:r>
            <a:endParaRPr lang="ru-RU" altLang="en-US"/>
          </a:p>
          <a:p>
            <a:pPr lvl="4">
              <a:defRPr/>
            </a:pPr>
            <a:r>
              <a:rPr lang="ru-RU" altLang="en-US"/>
              <a:t>Пятый уровень</a:t>
            </a:r>
            <a:endParaRPr lang="ru-RU" alt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199" y="1200150"/>
            <a:ext cx="4038599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 altLang="en-US"/>
              <a:t>Образец текста</a:t>
            </a:r>
            <a:endParaRPr lang="ru-RU" altLang="en-US"/>
          </a:p>
          <a:p>
            <a:pPr lvl="1">
              <a:defRPr/>
            </a:pPr>
            <a:r>
              <a:rPr lang="ru-RU" altLang="en-US"/>
              <a:t>Второй уровень</a:t>
            </a:r>
            <a:endParaRPr lang="ru-RU" altLang="en-US"/>
          </a:p>
          <a:p>
            <a:pPr lvl="2">
              <a:defRPr/>
            </a:pPr>
            <a:r>
              <a:rPr lang="ru-RU" altLang="en-US"/>
              <a:t>Третий уровень</a:t>
            </a:r>
            <a:endParaRPr lang="ru-RU" altLang="en-US"/>
          </a:p>
          <a:p>
            <a:pPr lvl="3">
              <a:defRPr/>
            </a:pPr>
            <a:r>
              <a:rPr lang="ru-RU" altLang="en-US"/>
              <a:t>Четвертый уровень</a:t>
            </a:r>
            <a:endParaRPr lang="ru-RU" altLang="en-US"/>
          </a:p>
          <a:p>
            <a:pPr lvl="4">
              <a:defRPr/>
            </a:pPr>
            <a:r>
              <a:rPr lang="ru-RU" altLang="en-US"/>
              <a:t>Пятый уровень</a:t>
            </a:r>
            <a:endParaRPr lang="ru-RU" altLang="en-US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609599" y="6356350"/>
            <a:ext cx="2844799" cy="365125"/>
          </a:xfrm>
        </p:spPr>
        <p:txBody>
          <a:bodyPr/>
          <a:lstStyle/>
          <a:p>
            <a:pPr lvl="0">
              <a:defRPr/>
            </a:pPr>
            <a:fld id="{1A3D5110-9FE0-496F-B26A-071D02F2DE37}" type="datetime1">
              <a:rPr lang="ru-RU" altLang="en-US"/>
            </a:fld>
            <a:endParaRPr lang="ru-RU" alt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599" y="6356350"/>
            <a:ext cx="3860799" cy="365125"/>
          </a:xfrm>
        </p:spPr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599" y="6356350"/>
            <a:ext cx="2844799" cy="365125"/>
          </a:xfrm>
        </p:spPr>
        <p:txBody>
          <a:bodyPr/>
          <a:lstStyle/>
          <a:p>
            <a:pPr lvl="0">
              <a:defRPr/>
            </a:pPr>
            <a:fld id="{AD22CD3B-FDDF-4998-970C-76E6E0BEC65F}" type="slidenum">
              <a:rPr lang="ru-RU" altLang="en-US"/>
            </a:fld>
            <a:endParaRPr lang="ru-RU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/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2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37.jpeg"/><Relationship Id="rId6" Type="http://schemas.openxmlformats.org/officeDocument/2006/relationships/image" Target="../media/image8.jpe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3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37.jpeg"/><Relationship Id="rId6" Type="http://schemas.openxmlformats.org/officeDocument/2006/relationships/image" Target="../media/image8.jpe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4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37.jpeg"/><Relationship Id="rId6" Type="http://schemas.openxmlformats.org/officeDocument/2006/relationships/image" Target="../media/image8.jpe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chart" Target="../charts/chart3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5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37.jpeg"/><Relationship Id="rId6" Type="http://schemas.openxmlformats.org/officeDocument/2006/relationships/image" Target="../media/image8.jpe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chart" Target="../charts/char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6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8.jpe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7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9.jpe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2.png"/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9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48.png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8.jpe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9.jpe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9.jpe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.png"/><Relationship Id="rId8" Type="http://schemas.openxmlformats.org/officeDocument/2006/relationships/tags" Target="../tags/tag3.xml"/><Relationship Id="rId7" Type="http://schemas.openxmlformats.org/officeDocument/2006/relationships/image" Target="../media/image20.png"/><Relationship Id="rId6" Type="http://schemas.openxmlformats.org/officeDocument/2006/relationships/image" Target="../media/image19.png"/><Relationship Id="rId5" Type="http://schemas.openxmlformats.org/officeDocument/2006/relationships/tags" Target="../tags/tag2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2" Type="http://schemas.openxmlformats.org/officeDocument/2006/relationships/notesSlide" Target="../notesSlides/notesSlide8.xml"/><Relationship Id="rId21" Type="http://schemas.openxmlformats.org/officeDocument/2006/relationships/slideLayout" Target="../slideLayouts/slideLayout1.xml"/><Relationship Id="rId20" Type="http://schemas.openxmlformats.org/officeDocument/2006/relationships/tags" Target="../tags/tag12.xml"/><Relationship Id="rId2" Type="http://schemas.openxmlformats.org/officeDocument/2006/relationships/tags" Target="../tags/tag1.xml"/><Relationship Id="rId19" Type="http://schemas.openxmlformats.org/officeDocument/2006/relationships/tags" Target="../tags/tag11.xml"/><Relationship Id="rId18" Type="http://schemas.openxmlformats.org/officeDocument/2006/relationships/tags" Target="../tags/tag10.xml"/><Relationship Id="rId17" Type="http://schemas.openxmlformats.org/officeDocument/2006/relationships/tags" Target="../tags/tag9.xml"/><Relationship Id="rId16" Type="http://schemas.openxmlformats.org/officeDocument/2006/relationships/tags" Target="../tags/tag8.xml"/><Relationship Id="rId15" Type="http://schemas.openxmlformats.org/officeDocument/2006/relationships/tags" Target="../tags/tag7.xml"/><Relationship Id="rId14" Type="http://schemas.openxmlformats.org/officeDocument/2006/relationships/tags" Target="../tags/tag6.xml"/><Relationship Id="rId13" Type="http://schemas.openxmlformats.org/officeDocument/2006/relationships/tags" Target="../tags/tag5.xml"/><Relationship Id="rId12" Type="http://schemas.openxmlformats.org/officeDocument/2006/relationships/image" Target="../media/image23.png"/><Relationship Id="rId11" Type="http://schemas.openxmlformats.org/officeDocument/2006/relationships/tags" Target="../tags/tag4.xml"/><Relationship Id="rId10" Type="http://schemas.openxmlformats.org/officeDocument/2006/relationships/image" Target="../media/image22.png"/><Relationship Id="rId1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5.xml"/><Relationship Id="rId8" Type="http://schemas.openxmlformats.org/officeDocument/2006/relationships/image" Target="../media/image29.png"/><Relationship Id="rId7" Type="http://schemas.openxmlformats.org/officeDocument/2006/relationships/image" Target="../media/image28.png"/><Relationship Id="rId6" Type="http://schemas.openxmlformats.org/officeDocument/2006/relationships/image" Target="../media/image27.png"/><Relationship Id="rId5" Type="http://schemas.openxmlformats.org/officeDocument/2006/relationships/tags" Target="../tags/tag14.xml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7" Type="http://schemas.openxmlformats.org/officeDocument/2006/relationships/notesSlide" Target="../notesSlides/notesSlide9.xml"/><Relationship Id="rId16" Type="http://schemas.openxmlformats.org/officeDocument/2006/relationships/slideLayout" Target="../slideLayouts/slideLayout1.xml"/><Relationship Id="rId15" Type="http://schemas.openxmlformats.org/officeDocument/2006/relationships/tags" Target="../tags/tag18.xml"/><Relationship Id="rId14" Type="http://schemas.openxmlformats.org/officeDocument/2006/relationships/tags" Target="../tags/tag17.xml"/><Relationship Id="rId13" Type="http://schemas.openxmlformats.org/officeDocument/2006/relationships/tags" Target="../tags/tag16.xml"/><Relationship Id="rId12" Type="http://schemas.openxmlformats.org/officeDocument/2006/relationships/image" Target="../media/image32.png"/><Relationship Id="rId11" Type="http://schemas.openxmlformats.org/officeDocument/2006/relationships/image" Target="../media/image31.png"/><Relationship Id="rId10" Type="http://schemas.openxmlformats.org/officeDocument/2006/relationships/image" Target="../media/image30.png"/><Relationship Id="rId1" Type="http://schemas.openxmlformats.org/officeDocument/2006/relationships/tags" Target="../tags/tag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40200" y="449775"/>
            <a:ext cx="3983700" cy="15933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altLang="en-US" sz="26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 </a:t>
            </a:r>
            <a:r>
              <a:rPr lang="en-US" altLang="en-US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«Исследование</a:t>
            </a:r>
            <a:r>
              <a:rPr lang="en-US" altLang="ru-RU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 </a:t>
            </a:r>
            <a:r>
              <a:rPr lang="en-US" altLang="en-US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эффективности</a:t>
            </a:r>
            <a:r>
              <a:rPr lang="en-US" altLang="ru-RU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 </a:t>
            </a:r>
            <a:r>
              <a:rPr lang="en-US" altLang="en-US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театральных</a:t>
            </a:r>
            <a:r>
              <a:rPr lang="en-US" altLang="ru-RU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 </a:t>
            </a:r>
            <a:r>
              <a:rPr lang="en-US" altLang="en-US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методов</a:t>
            </a:r>
            <a:r>
              <a:rPr lang="en-US" altLang="ru-RU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 </a:t>
            </a:r>
            <a:r>
              <a:rPr lang="en-US" altLang="en-US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в</a:t>
            </a:r>
            <a:r>
              <a:rPr lang="en-US" altLang="ru-RU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 </a:t>
            </a:r>
            <a:r>
              <a:rPr lang="en-US" altLang="en-US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формировании</a:t>
            </a:r>
            <a:r>
              <a:rPr lang="en-US" altLang="ru-RU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 </a:t>
            </a:r>
            <a:r>
              <a:rPr lang="en-US" altLang="en-US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иноязычной</a:t>
            </a:r>
            <a:r>
              <a:rPr lang="en-US" altLang="ru-RU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 </a:t>
            </a:r>
            <a:r>
              <a:rPr lang="en-US" altLang="en-US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коммуникативной</a:t>
            </a:r>
            <a:r>
              <a:rPr lang="en-US" altLang="ru-RU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 </a:t>
            </a:r>
            <a:r>
              <a:rPr lang="en-US" altLang="en-US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компетенции</a:t>
            </a:r>
            <a:r>
              <a:rPr lang="en-US" altLang="ru-RU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 </a:t>
            </a:r>
            <a:r>
              <a:rPr lang="en-US" altLang="en-US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учащихся»</a:t>
            </a:r>
            <a:r>
              <a:rPr lang="en-US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
</a:t>
            </a:r>
            <a:endParaRPr lang="en-US" sz="2400" dirty="0">
              <a:latin typeface="Arial Black" panose="020B0A04020102020204" charset="0"/>
              <a:cs typeface="Arial Black" panose="020B0A04020102020204" charset="0"/>
            </a:endParaRPr>
          </a:p>
        </p:txBody>
      </p:sp>
      <p:sp>
        <p:nvSpPr>
          <p:cNvPr id="5" name="Text 1"/>
          <p:cNvSpPr txBox="1"/>
          <p:nvPr/>
        </p:nvSpPr>
        <p:spPr>
          <a:xfrm>
            <a:off x="117950" y="3302015"/>
            <a:ext cx="3766800" cy="1760700"/>
          </a:xfrm>
          <a:prstGeom prst="rect">
            <a:avLst/>
          </a:prstGeom>
          <a:noFill/>
        </p:spPr>
        <p:txBody>
          <a:bodyPr wrap="square" lIns="0" tIns="0" rIns="0" bIns="0" rtlCol="0" anchor="b"/>
          <a:lstStyle/>
          <a:p>
            <a:pPr marL="0" indent="0" algn="r">
              <a:lnSpc>
                <a:spcPct val="100000"/>
              </a:lnSpc>
              <a:buNone/>
            </a:pPr>
            <a:r>
              <a:rPr lang="ru-RU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0"/>
              </a:rPr>
              <a:t>Выполнила: ученица 6 е класса</a:t>
            </a:r>
            <a:endParaRPr lang="ru-RU" altLang="en-US" sz="140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0"/>
            </a:endParaRPr>
          </a:p>
          <a:p>
            <a:pPr marL="0" indent="0" algn="r">
              <a:lnSpc>
                <a:spcPct val="100000"/>
              </a:lnSpc>
              <a:buNone/>
            </a:pPr>
            <a:r>
              <a:rPr lang="ru-RU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0"/>
              </a:rPr>
              <a:t>Козырева Софья</a:t>
            </a:r>
            <a:endParaRPr lang="ru-RU" altLang="en-US" sz="140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0"/>
            </a:endParaRPr>
          </a:p>
          <a:p>
            <a:pPr marL="0" indent="0" algn="r">
              <a:lnSpc>
                <a:spcPct val="100000"/>
              </a:lnSpc>
              <a:buNone/>
            </a:pPr>
            <a:r>
              <a:rPr lang="ru-RU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0"/>
              </a:rPr>
              <a:t>Научный руководитель:</a:t>
            </a:r>
            <a:endParaRPr lang="ru-RU" altLang="en-US" sz="140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0"/>
            </a:endParaRPr>
          </a:p>
          <a:p>
            <a:pPr marL="0" indent="0" algn="r">
              <a:lnSpc>
                <a:spcPct val="100000"/>
              </a:lnSpc>
              <a:buNone/>
            </a:pPr>
            <a:r>
              <a:rPr lang="ru-RU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0"/>
              </a:rPr>
              <a:t>Антюшина А.В.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0"/>
              </a:rPr>
              <a:t>
</a:t>
            </a:r>
            <a:r>
              <a:rPr lang="en-US" sz="1200" i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0"/>
              </a:rPr>
              <a:t>
</a:t>
            </a:r>
            <a:endParaRPr lang="en-US" sz="1400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062500" y="1646075"/>
            <a:ext cx="3186600" cy="1812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*Проведение опроса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узнать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как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они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себя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чувствуют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уроках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английского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чего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боятся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115000"/>
              </a:lnSpc>
              <a:buNone/>
            </a:pP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*Проведение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репетици</a:t>
            </a: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й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разучивание ролей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работа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над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интонацией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подготовка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костюм</a:t>
            </a: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ов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декораци</a:t>
            </a: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й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115000"/>
              </a:lnSpc>
              <a:buNone/>
            </a:pP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*Проведение итогового тестирования и сравнение результатов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6</a:t>
            </a:r>
            <a:endParaRPr lang="en-US" sz="1000" dirty="0"/>
          </a:p>
        </p:txBody>
      </p:sp>
      <p:sp>
        <p:nvSpPr>
          <p:cNvPr id="5" name="Text 2"/>
          <p:cNvSpPr txBox="1"/>
          <p:nvPr/>
        </p:nvSpPr>
        <p:spPr>
          <a:xfrm>
            <a:off x="740750" y="1646075"/>
            <a:ext cx="3481800" cy="1812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  <a:sym typeface="+mn-ea"/>
            </a:endParaRPr>
          </a:p>
          <a:p>
            <a:pPr marL="0" indent="0" algn="ctr">
              <a:lnSpc>
                <a:spcPct val="115000"/>
              </a:lnSpc>
              <a:buNone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  <a:sym typeface="+mn-ea"/>
            </a:endParaRPr>
          </a:p>
          <a:p>
            <a:pPr marL="0" indent="0" algn="ctr">
              <a:lnSpc>
                <a:spcPct val="115000"/>
              </a:lnSpc>
              <a:buNone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  <a:sym typeface="+mn-ea"/>
            </a:endParaRPr>
          </a:p>
          <a:p>
            <a:pPr marL="0" indent="0" algn="ctr">
              <a:lnSpc>
                <a:spcPct val="115000"/>
              </a:lnSpc>
              <a:buNone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  <a:sym typeface="+mn-ea"/>
            </a:endParaRPr>
          </a:p>
          <a:p>
            <a:pPr marL="0" indent="0" algn="ctr">
              <a:lnSpc>
                <a:spcPct val="11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  <a:sym typeface="+mn-ea"/>
              </a:rPr>
              <a:t>В исследовании приняли участие </a:t>
            </a:r>
            <a:r>
              <a:rPr lang="ru-RU" altLang="en-US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  <a:sym typeface="+mn-ea"/>
              </a:rPr>
              <a:t>1</a:t>
            </a:r>
            <a:r>
              <a:rPr lang="en-US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  <a:sym typeface="+mn-ea"/>
              </a:rPr>
              <a:t>2 </a:t>
            </a:r>
            <a:r>
              <a:rPr lang="ru-RU" altLang="en-US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  <a:sym typeface="+mn-ea"/>
              </a:rPr>
              <a:t>учеников </a:t>
            </a:r>
            <a:r>
              <a:rPr lang="en-US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  <a:sym typeface="+mn-ea"/>
              </a:rPr>
              <a:t>школы №88 “Новинская” города Нижний Новгород в 2025-2026 учебном году</a:t>
            </a:r>
            <a:r>
              <a:rPr lang="en-US" sz="2600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  <a:sym typeface="+mn-ea"/>
              </a:rPr>
              <a:t>.
</a:t>
            </a:r>
            <a:endParaRPr lang="ru-RU" altLang="en-US" sz="260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  <a:p>
            <a:pPr marL="0" indent="0" algn="ctr">
              <a:lnSpc>
                <a:spcPct val="115000"/>
              </a:lnSpc>
              <a:buNone/>
            </a:pPr>
            <a:endParaRPr lang="en-US" sz="1200" dirty="0"/>
          </a:p>
          <a:p>
            <a:pPr marL="0" indent="0" algn="ctr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endParaRPr lang="en-US" sz="2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412" y="1631450"/>
            <a:ext cx="8261425" cy="3159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8630400" y="4791400"/>
            <a:ext cx="589800" cy="307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7</a:t>
            </a:r>
            <a:endParaRPr lang="en-US" sz="1000" dirty="0"/>
          </a:p>
        </p:txBody>
      </p:sp>
      <p:sp>
        <p:nvSpPr>
          <p:cNvPr id="6" name="Text 1"/>
          <p:cNvSpPr txBox="1"/>
          <p:nvPr/>
        </p:nvSpPr>
        <p:spPr>
          <a:xfrm>
            <a:off x="415925" y="393900"/>
            <a:ext cx="8264400" cy="658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Этапы организации исследования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endParaRPr lang="en-US" sz="2400" dirty="0"/>
          </a:p>
        </p:txBody>
      </p:sp>
      <p:sp>
        <p:nvSpPr>
          <p:cNvPr id="7" name="Text 2"/>
          <p:cNvSpPr txBox="1"/>
          <p:nvPr/>
        </p:nvSpPr>
        <p:spPr>
          <a:xfrm>
            <a:off x="418525" y="1096575"/>
            <a:ext cx="7712700" cy="4323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Пошаговый план проведения и анализа эксперимента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endParaRPr lang="en-US" sz="1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0632" y="501325"/>
            <a:ext cx="3754987" cy="4206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114935" y="1316990"/>
            <a:ext cx="4234180" cy="21513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endParaRPr lang="en-US" alt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1"/>
          <p:cNvSpPr txBox="1"/>
          <p:nvPr/>
        </p:nvSpPr>
        <p:spPr>
          <a:xfrm>
            <a:off x="337925" y="151330"/>
            <a:ext cx="4366200" cy="946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ru-RU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        </a:t>
            </a:r>
            <a:r>
              <a:rPr lang="en-US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  <a:sym typeface="+mn-ea"/>
              </a:rPr>
              <a:t>Качественные изменения после театральных занятий</a:t>
            </a:r>
            <a:endParaRPr lang="ru-RU" altLang="en-US" sz="2400" b="1" dirty="0">
              <a:solidFill>
                <a:srgbClr val="000000"/>
              </a:solidFill>
              <a:latin typeface="Arial Black" panose="020B0A04020102020204" charset="0"/>
              <a:ea typeface="Arial" panose="020B0604020202020204" pitchFamily="34" charset="-122"/>
              <a:cs typeface="Arial Black" panose="020B0A04020102020204" charset="0"/>
            </a:endParaRPr>
          </a:p>
        </p:txBody>
      </p:sp>
      <p:sp>
        <p:nvSpPr>
          <p:cNvPr id="8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</a:t>
            </a:r>
            <a:endParaRPr lang="en-US" sz="1000" dirty="0"/>
          </a:p>
        </p:txBody>
      </p:sp>
      <p:pic>
        <p:nvPicPr>
          <p:cNvPr id="9" name="Изображение 8"/>
          <p:cNvPicPr/>
          <p:nvPr/>
        </p:nvPicPr>
        <p:blipFill>
          <a:blip r:embed="rId6"/>
          <a:stretch>
            <a:fillRect/>
          </a:stretch>
        </p:blipFill>
        <p:spPr>
          <a:xfrm>
            <a:off x="5010785" y="501015"/>
            <a:ext cx="3754755" cy="4290695"/>
          </a:xfrm>
          <a:prstGeom prst="rect">
            <a:avLst/>
          </a:prstGeom>
        </p:spPr>
      </p:pic>
      <p:graphicFrame>
        <p:nvGraphicFramePr>
          <p:cNvPr id="1028" name="Chart 1"/>
          <p:cNvGraphicFramePr/>
          <p:nvPr/>
        </p:nvGraphicFramePr>
        <p:xfrm>
          <a:off x="704533" y="1464310"/>
          <a:ext cx="326707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pic>
        <p:nvPicPr>
          <p:cNvPr id="11" name="Изображение 10"/>
          <p:cNvPicPr/>
          <p:nvPr/>
        </p:nvPicPr>
        <p:blipFill>
          <a:blip r:embed="rId7"/>
          <a:stretch>
            <a:fillRect/>
          </a:stretch>
        </p:blipFill>
        <p:spPr>
          <a:xfrm>
            <a:off x="5010785" y="501015"/>
            <a:ext cx="3867150" cy="42913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0632" y="501325"/>
            <a:ext cx="3754987" cy="4206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1279525" y="1316990"/>
            <a:ext cx="3072765" cy="2768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endParaRPr lang="en-US" alt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1"/>
          <p:cNvSpPr txBox="1"/>
          <p:nvPr/>
        </p:nvSpPr>
        <p:spPr>
          <a:xfrm>
            <a:off x="337925" y="151330"/>
            <a:ext cx="4366200" cy="946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ru-RU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        </a:t>
            </a:r>
            <a:r>
              <a:rPr lang="en-US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  <a:sym typeface="+mn-ea"/>
              </a:rPr>
              <a:t>Качественные изменения после театральных занятий</a:t>
            </a:r>
            <a:endParaRPr lang="ru-RU" altLang="en-US" sz="2400" b="1" dirty="0">
              <a:solidFill>
                <a:srgbClr val="000000"/>
              </a:solidFill>
              <a:latin typeface="Arial Black" panose="020B0A04020102020204" charset="0"/>
              <a:ea typeface="Arial" panose="020B0604020202020204" pitchFamily="34" charset="-122"/>
              <a:cs typeface="Arial Black" panose="020B0A04020102020204" charset="0"/>
            </a:endParaRPr>
          </a:p>
        </p:txBody>
      </p:sp>
      <p:sp>
        <p:nvSpPr>
          <p:cNvPr id="8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</a:t>
            </a:r>
            <a:endParaRPr lang="en-US" sz="1000" dirty="0"/>
          </a:p>
        </p:txBody>
      </p:sp>
      <p:pic>
        <p:nvPicPr>
          <p:cNvPr id="9" name="Изображение 8"/>
          <p:cNvPicPr/>
          <p:nvPr/>
        </p:nvPicPr>
        <p:blipFill>
          <a:blip r:embed="rId6"/>
          <a:stretch>
            <a:fillRect/>
          </a:stretch>
        </p:blipFill>
        <p:spPr>
          <a:xfrm>
            <a:off x="5010785" y="501015"/>
            <a:ext cx="3754755" cy="4290695"/>
          </a:xfrm>
          <a:prstGeom prst="rect">
            <a:avLst/>
          </a:prstGeom>
        </p:spPr>
      </p:pic>
      <p:pic>
        <p:nvPicPr>
          <p:cNvPr id="11" name="Изображение 10"/>
          <p:cNvPicPr/>
          <p:nvPr/>
        </p:nvPicPr>
        <p:blipFill>
          <a:blip r:embed="rId7"/>
          <a:stretch>
            <a:fillRect/>
          </a:stretch>
        </p:blipFill>
        <p:spPr>
          <a:xfrm>
            <a:off x="5010785" y="501015"/>
            <a:ext cx="3867150" cy="4291330"/>
          </a:xfrm>
          <a:prstGeom prst="rect">
            <a:avLst/>
          </a:prstGeom>
        </p:spPr>
      </p:pic>
      <p:graphicFrame>
        <p:nvGraphicFramePr>
          <p:cNvPr id="14" name="Диаграмма 13"/>
          <p:cNvGraphicFramePr/>
          <p:nvPr/>
        </p:nvGraphicFramePr>
        <p:xfrm>
          <a:off x="493395" y="1368425"/>
          <a:ext cx="3858895" cy="3183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0632" y="501325"/>
            <a:ext cx="3754987" cy="4206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114935" y="1316990"/>
            <a:ext cx="4234180" cy="21513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endParaRPr lang="en-US" alt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1"/>
          <p:cNvSpPr txBox="1"/>
          <p:nvPr/>
        </p:nvSpPr>
        <p:spPr>
          <a:xfrm>
            <a:off x="337925" y="151330"/>
            <a:ext cx="4366200" cy="946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ru-RU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        </a:t>
            </a:r>
            <a:r>
              <a:rPr lang="en-US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  <a:sym typeface="+mn-ea"/>
              </a:rPr>
              <a:t>Качественные изменения после театральных занятий</a:t>
            </a:r>
            <a:endParaRPr lang="ru-RU" altLang="en-US" sz="2400" b="1" dirty="0">
              <a:solidFill>
                <a:srgbClr val="000000"/>
              </a:solidFill>
              <a:latin typeface="Arial Black" panose="020B0A04020102020204" charset="0"/>
              <a:ea typeface="Arial" panose="020B0604020202020204" pitchFamily="34" charset="-122"/>
              <a:cs typeface="Arial Black" panose="020B0A04020102020204" charset="0"/>
            </a:endParaRPr>
          </a:p>
        </p:txBody>
      </p:sp>
      <p:sp>
        <p:nvSpPr>
          <p:cNvPr id="8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</a:t>
            </a:r>
            <a:endParaRPr lang="en-US" sz="1000" dirty="0"/>
          </a:p>
        </p:txBody>
      </p:sp>
      <p:pic>
        <p:nvPicPr>
          <p:cNvPr id="9" name="Изображение 8"/>
          <p:cNvPicPr/>
          <p:nvPr/>
        </p:nvPicPr>
        <p:blipFill>
          <a:blip r:embed="rId6"/>
          <a:stretch>
            <a:fillRect/>
          </a:stretch>
        </p:blipFill>
        <p:spPr>
          <a:xfrm>
            <a:off x="5010785" y="501015"/>
            <a:ext cx="3754755" cy="4290695"/>
          </a:xfrm>
          <a:prstGeom prst="rect">
            <a:avLst/>
          </a:prstGeom>
        </p:spPr>
      </p:pic>
      <p:pic>
        <p:nvPicPr>
          <p:cNvPr id="11" name="Изображение 10"/>
          <p:cNvPicPr/>
          <p:nvPr/>
        </p:nvPicPr>
        <p:blipFill>
          <a:blip r:embed="rId7"/>
          <a:stretch>
            <a:fillRect/>
          </a:stretch>
        </p:blipFill>
        <p:spPr>
          <a:xfrm>
            <a:off x="5010785" y="501015"/>
            <a:ext cx="3867150" cy="4291330"/>
          </a:xfrm>
          <a:prstGeom prst="rect">
            <a:avLst/>
          </a:prstGeom>
        </p:spPr>
      </p:pic>
      <p:graphicFrame>
        <p:nvGraphicFramePr>
          <p:cNvPr id="12" name="Диаграмма 11"/>
          <p:cNvGraphicFramePr/>
          <p:nvPr/>
        </p:nvGraphicFramePr>
        <p:xfrm>
          <a:off x="220980" y="1317625"/>
          <a:ext cx="6839585" cy="3474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0632" y="501325"/>
            <a:ext cx="3754987" cy="4206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114935" y="1316990"/>
            <a:ext cx="4234180" cy="252285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endParaRPr lang="en-US" alt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1"/>
          <p:cNvSpPr txBox="1"/>
          <p:nvPr/>
        </p:nvSpPr>
        <p:spPr>
          <a:xfrm>
            <a:off x="325860" y="61795"/>
            <a:ext cx="4366200" cy="946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ru-RU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        </a:t>
            </a:r>
            <a:r>
              <a:rPr lang="en-US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  <a:sym typeface="+mn-ea"/>
              </a:rPr>
              <a:t>Качественные изменения после театральных занятий</a:t>
            </a:r>
            <a:endParaRPr lang="ru-RU" altLang="en-US" sz="2400" b="1" dirty="0">
              <a:solidFill>
                <a:srgbClr val="000000"/>
              </a:solidFill>
              <a:latin typeface="Arial Black" panose="020B0A04020102020204" charset="0"/>
              <a:ea typeface="Arial" panose="020B0604020202020204" pitchFamily="34" charset="-122"/>
              <a:cs typeface="Arial Black" panose="020B0A04020102020204" charset="0"/>
            </a:endParaRPr>
          </a:p>
        </p:txBody>
      </p:sp>
      <p:sp>
        <p:nvSpPr>
          <p:cNvPr id="8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</a:t>
            </a:r>
            <a:endParaRPr lang="en-US" sz="1000" dirty="0"/>
          </a:p>
        </p:txBody>
      </p:sp>
      <p:pic>
        <p:nvPicPr>
          <p:cNvPr id="9" name="Изображение 8"/>
          <p:cNvPicPr/>
          <p:nvPr/>
        </p:nvPicPr>
        <p:blipFill>
          <a:blip r:embed="rId6"/>
          <a:stretch>
            <a:fillRect/>
          </a:stretch>
        </p:blipFill>
        <p:spPr>
          <a:xfrm>
            <a:off x="5010785" y="501015"/>
            <a:ext cx="3754755" cy="4290695"/>
          </a:xfrm>
          <a:prstGeom prst="rect">
            <a:avLst/>
          </a:prstGeom>
        </p:spPr>
      </p:pic>
      <p:pic>
        <p:nvPicPr>
          <p:cNvPr id="11" name="Изображение 10"/>
          <p:cNvPicPr/>
          <p:nvPr/>
        </p:nvPicPr>
        <p:blipFill>
          <a:blip r:embed="rId7"/>
          <a:stretch>
            <a:fillRect/>
          </a:stretch>
        </p:blipFill>
        <p:spPr>
          <a:xfrm>
            <a:off x="5010785" y="501015"/>
            <a:ext cx="3867150" cy="4291330"/>
          </a:xfrm>
          <a:prstGeom prst="rect">
            <a:avLst/>
          </a:prstGeom>
        </p:spPr>
      </p:pic>
      <p:graphicFrame>
        <p:nvGraphicFramePr>
          <p:cNvPr id="16" name="Диаграмма 15"/>
          <p:cNvGraphicFramePr/>
          <p:nvPr/>
        </p:nvGraphicFramePr>
        <p:xfrm>
          <a:off x="854075" y="1157605"/>
          <a:ext cx="3540125" cy="3550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0632" y="501325"/>
            <a:ext cx="3754987" cy="4206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114935" y="1316990"/>
            <a:ext cx="4234180" cy="215138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altLang="en-US" sz="1200" b="1" dirty="0">
                <a:latin typeface="Arial Black" panose="020B0A04020102020204" charset="0"/>
                <a:cs typeface="Arial Black" panose="020B0A04020102020204" charset="0"/>
              </a:rPr>
              <a:t>Результаты</a:t>
            </a:r>
            <a:r>
              <a:rPr lang="en-US" altLang="ru-RU" sz="1200" b="1" dirty="0">
                <a:latin typeface="Arial Black" panose="020B0A04020102020204" charset="0"/>
                <a:cs typeface="Arial Black" panose="020B0A04020102020204" charset="0"/>
              </a:rPr>
              <a:t> </a:t>
            </a:r>
            <a:r>
              <a:rPr lang="en-US" altLang="en-US" sz="1200" b="1" dirty="0">
                <a:latin typeface="Arial Black" panose="020B0A04020102020204" charset="0"/>
                <a:cs typeface="Arial Black" panose="020B0A04020102020204" charset="0"/>
              </a:rPr>
              <a:t>педагогического</a:t>
            </a:r>
            <a:r>
              <a:rPr lang="en-US" altLang="ru-RU" sz="1200" b="1" dirty="0">
                <a:latin typeface="Arial Black" panose="020B0A04020102020204" charset="0"/>
                <a:cs typeface="Arial Black" panose="020B0A04020102020204" charset="0"/>
              </a:rPr>
              <a:t> </a:t>
            </a:r>
            <a:r>
              <a:rPr lang="en-US" altLang="en-US" sz="1200" b="1" dirty="0">
                <a:latin typeface="Arial Black" panose="020B0A04020102020204" charset="0"/>
                <a:cs typeface="Arial Black" panose="020B0A04020102020204" charset="0"/>
              </a:rPr>
              <a:t>наблюдения</a:t>
            </a:r>
            <a:r>
              <a:rPr lang="en-US" altLang="ru-RU" sz="1200" b="1" dirty="0">
                <a:latin typeface="Arial Black" panose="020B0A04020102020204" charset="0"/>
                <a:cs typeface="Arial Black" panose="020B0A04020102020204" charset="0"/>
              </a:rPr>
              <a:t>:</a:t>
            </a:r>
            <a:endParaRPr lang="en-US" altLang="ru-RU" sz="1200" b="1" dirty="0">
              <a:latin typeface="Arial Black" panose="020B0A04020102020204" charset="0"/>
              <a:cs typeface="Arial Black" panose="020B0A04020102020204" charset="0"/>
            </a:endParaRPr>
          </a:p>
          <a:p>
            <a:pPr marL="0" indent="0" algn="ctr">
              <a:lnSpc>
                <a:spcPct val="115000"/>
              </a:lnSpc>
              <a:buNone/>
            </a:pP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r>
              <a:rPr lang="en-US" altLang="en-US" sz="1200" dirty="0">
                <a:latin typeface="Arial Black" panose="020B0A04020102020204" charset="0"/>
                <a:cs typeface="Arial Black" panose="020B0A04020102020204" charset="0"/>
              </a:rPr>
              <a:t>Прогресс</a:t>
            </a:r>
            <a:r>
              <a:rPr lang="en-US" altLang="ru-RU" sz="1200" dirty="0">
                <a:latin typeface="Arial Black" panose="020B0A04020102020204" charset="0"/>
                <a:cs typeface="Arial Black" panose="020B0A04020102020204" charset="0"/>
              </a:rPr>
              <a:t> </a:t>
            </a:r>
            <a:r>
              <a:rPr lang="en-US" altLang="en-US" sz="1200" dirty="0">
                <a:latin typeface="Arial Black" panose="020B0A04020102020204" charset="0"/>
                <a:cs typeface="Arial Black" panose="020B0A04020102020204" charset="0"/>
              </a:rPr>
              <a:t>в</a:t>
            </a:r>
            <a:r>
              <a:rPr lang="en-US" altLang="ru-RU" sz="1200" dirty="0">
                <a:latin typeface="Arial Black" panose="020B0A04020102020204" charset="0"/>
                <a:cs typeface="Arial Black" panose="020B0A04020102020204" charset="0"/>
              </a:rPr>
              <a:t> </a:t>
            </a:r>
            <a:r>
              <a:rPr lang="en-US" altLang="en-US" sz="1200" dirty="0">
                <a:latin typeface="Arial Black" panose="020B0A04020102020204" charset="0"/>
                <a:cs typeface="Arial Black" panose="020B0A04020102020204" charset="0"/>
              </a:rPr>
              <a:t>произношении</a:t>
            </a:r>
            <a:r>
              <a:rPr lang="en-US" altLang="ru-RU" sz="1200" dirty="0">
                <a:latin typeface="Arial Black" panose="020B0A04020102020204" charset="0"/>
                <a:cs typeface="Arial Black" panose="020B0A04020102020204" charset="0"/>
              </a:rPr>
              <a:t>: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 у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участников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заметно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улучшилась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артикуляция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речь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стала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более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беглой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эмоционально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окрашенной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15000"/>
              </a:lnSpc>
              <a:buNone/>
            </a:pP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r>
              <a:rPr lang="en-US" altLang="en-US" sz="1200" dirty="0">
                <a:latin typeface="Arial Black" panose="020B0A04020102020204" charset="0"/>
                <a:cs typeface="Arial Black" panose="020B0A04020102020204" charset="0"/>
              </a:rPr>
              <a:t>Расширение</a:t>
            </a:r>
            <a:r>
              <a:rPr lang="en-US" altLang="ru-RU" sz="1200" dirty="0">
                <a:latin typeface="Arial Black" panose="020B0A04020102020204" charset="0"/>
                <a:cs typeface="Arial Black" panose="020B0A04020102020204" charset="0"/>
              </a:rPr>
              <a:t> </a:t>
            </a:r>
            <a:r>
              <a:rPr lang="en-US" altLang="en-US" sz="1200" dirty="0">
                <a:latin typeface="Arial Black" panose="020B0A04020102020204" charset="0"/>
                <a:cs typeface="Arial Black" panose="020B0A04020102020204" charset="0"/>
              </a:rPr>
              <a:t>активного</a:t>
            </a:r>
            <a:r>
              <a:rPr lang="en-US" altLang="ru-RU" sz="1200" dirty="0">
                <a:latin typeface="Arial Black" panose="020B0A04020102020204" charset="0"/>
                <a:cs typeface="Arial Black" panose="020B0A04020102020204" charset="0"/>
              </a:rPr>
              <a:t> </a:t>
            </a:r>
            <a:r>
              <a:rPr lang="en-US" altLang="en-US" sz="1200" dirty="0">
                <a:latin typeface="Arial Black" panose="020B0A04020102020204" charset="0"/>
                <a:cs typeface="Arial Black" panose="020B0A04020102020204" charset="0"/>
              </a:rPr>
              <a:t>словаря</a:t>
            </a:r>
            <a:r>
              <a:rPr lang="en-US" altLang="ru-RU" sz="1200" dirty="0">
                <a:latin typeface="Arial Black" panose="020B0A04020102020204" charset="0"/>
                <a:cs typeface="Arial Black" panose="020B0A04020102020204" charset="0"/>
              </a:rPr>
              <a:t>: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 учащиеся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начали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спонтанно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использовать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речи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слова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выражения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из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пьесы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15000"/>
              </a:lnSpc>
              <a:buNone/>
            </a:pP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r>
              <a:rPr lang="en-US" altLang="en-US" sz="1200" dirty="0">
                <a:latin typeface="Arial Black" panose="020B0A04020102020204" charset="0"/>
                <a:cs typeface="Arial Black" panose="020B0A04020102020204" charset="0"/>
              </a:rPr>
              <a:t>Рост</a:t>
            </a:r>
            <a:r>
              <a:rPr lang="en-US" altLang="ru-RU" sz="1200" dirty="0">
                <a:latin typeface="Arial Black" panose="020B0A04020102020204" charset="0"/>
                <a:cs typeface="Arial Black" panose="020B0A04020102020204" charset="0"/>
              </a:rPr>
              <a:t> </a:t>
            </a:r>
            <a:r>
              <a:rPr lang="en-US" altLang="en-US" sz="1200" dirty="0">
                <a:latin typeface="Arial Black" panose="020B0A04020102020204" charset="0"/>
                <a:cs typeface="Arial Black" panose="020B0A04020102020204" charset="0"/>
              </a:rPr>
              <a:t>уверенности</a:t>
            </a:r>
            <a:r>
              <a:rPr lang="en-US" altLang="ru-RU" sz="1200" dirty="0">
                <a:latin typeface="Arial Black" panose="020B0A04020102020204" charset="0"/>
                <a:cs typeface="Arial Black" panose="020B0A04020102020204" charset="0"/>
              </a:rPr>
              <a:t>: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 на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первых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репетициях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участники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говорили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тихо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смотрели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пол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финальному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показу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они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демонстрировали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свободное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владение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телом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речью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уверенно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держались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сцене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15000"/>
              </a:lnSpc>
              <a:buNone/>
            </a:pP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</a:t>
            </a:r>
            <a:r>
              <a:rPr lang="en-US" altLang="en-US" sz="1200" dirty="0">
                <a:latin typeface="Arial Black" panose="020B0A04020102020204" charset="0"/>
                <a:cs typeface="Arial Black" panose="020B0A04020102020204" charset="0"/>
              </a:rPr>
              <a:t>Развитие</a:t>
            </a:r>
            <a:r>
              <a:rPr lang="en-US" altLang="ru-RU" sz="1200" dirty="0">
                <a:latin typeface="Arial Black" panose="020B0A04020102020204" charset="0"/>
                <a:cs typeface="Arial Black" panose="020B0A04020102020204" charset="0"/>
              </a:rPr>
              <a:t> </a:t>
            </a:r>
            <a:r>
              <a:rPr lang="en-US" altLang="en-US" sz="1200" dirty="0">
                <a:latin typeface="Arial Black" panose="020B0A04020102020204" charset="0"/>
                <a:cs typeface="Arial Black" panose="020B0A04020102020204" charset="0"/>
              </a:rPr>
              <a:t>командного</a:t>
            </a:r>
            <a:r>
              <a:rPr lang="en-US" altLang="ru-RU" sz="1200" dirty="0">
                <a:latin typeface="Arial Black" panose="020B0A04020102020204" charset="0"/>
                <a:cs typeface="Arial Black" panose="020B0A04020102020204" charset="0"/>
              </a:rPr>
              <a:t> </a:t>
            </a:r>
            <a:r>
              <a:rPr lang="en-US" altLang="en-US" sz="1200" dirty="0">
                <a:latin typeface="Arial Black" panose="020B0A04020102020204" charset="0"/>
                <a:cs typeface="Arial Black" panose="020B0A04020102020204" charset="0"/>
              </a:rPr>
              <a:t>духа</a:t>
            </a:r>
            <a:r>
              <a:rPr lang="en-US" altLang="ru-RU" sz="1200" dirty="0">
                <a:latin typeface="Arial Black" panose="020B0A04020102020204" charset="0"/>
                <a:cs typeface="Arial Black" panose="020B0A04020102020204" charset="0"/>
              </a:rPr>
              <a:t>:</a:t>
            </a:r>
            <a:r>
              <a:rPr lang="en-US" altLang="en-US" sz="1200" dirty="0">
                <a:latin typeface="Arial Black" panose="020B0A04020102020204" charset="0"/>
                <a:cs typeface="Arial Black" panose="020B0A04020102020204" charset="0"/>
              </a:rPr>
              <a:t> 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участники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научились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поддерживать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друг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друга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подсказывать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реплики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совместно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решать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творческие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задачи</a:t>
            </a:r>
            <a:r>
              <a:rPr lang="en-US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alt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1"/>
          <p:cNvSpPr txBox="1"/>
          <p:nvPr/>
        </p:nvSpPr>
        <p:spPr>
          <a:xfrm>
            <a:off x="337925" y="151330"/>
            <a:ext cx="4366200" cy="946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ru-RU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        </a:t>
            </a:r>
            <a:r>
              <a:rPr lang="en-US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  <a:sym typeface="+mn-ea"/>
              </a:rPr>
              <a:t>Качественные изменения после театральных занятий</a:t>
            </a:r>
            <a:endParaRPr lang="ru-RU" altLang="en-US" sz="2400" b="1" dirty="0">
              <a:solidFill>
                <a:srgbClr val="000000"/>
              </a:solidFill>
              <a:latin typeface="Arial Black" panose="020B0A04020102020204" charset="0"/>
              <a:ea typeface="Arial" panose="020B0604020202020204" pitchFamily="34" charset="-122"/>
              <a:cs typeface="Arial Black" panose="020B0A04020102020204" charset="0"/>
            </a:endParaRPr>
          </a:p>
        </p:txBody>
      </p:sp>
      <p:sp>
        <p:nvSpPr>
          <p:cNvPr id="8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</a:t>
            </a:r>
            <a:endParaRPr lang="en-US" sz="1000" dirty="0"/>
          </a:p>
        </p:txBody>
      </p:sp>
      <p:pic>
        <p:nvPicPr>
          <p:cNvPr id="9" name="Изображение 8"/>
          <p:cNvPicPr/>
          <p:nvPr/>
        </p:nvPicPr>
        <p:blipFill>
          <a:blip r:embed="rId5"/>
          <a:stretch>
            <a:fillRect/>
          </a:stretch>
        </p:blipFill>
        <p:spPr>
          <a:xfrm>
            <a:off x="5010785" y="501015"/>
            <a:ext cx="3754755" cy="4290695"/>
          </a:xfrm>
          <a:prstGeom prst="rect">
            <a:avLst/>
          </a:prstGeom>
        </p:spPr>
      </p:pic>
      <p:pic>
        <p:nvPicPr>
          <p:cNvPr id="11" name="Изображение 10"/>
          <p:cNvPicPr/>
          <p:nvPr/>
        </p:nvPicPr>
        <p:blipFill>
          <a:blip r:embed="rId6"/>
          <a:stretch>
            <a:fillRect/>
          </a:stretch>
        </p:blipFill>
        <p:spPr>
          <a:xfrm>
            <a:off x="5010785" y="501015"/>
            <a:ext cx="3867150" cy="42913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0632" y="501325"/>
            <a:ext cx="3754987" cy="4206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213465" y="1389110"/>
            <a:ext cx="4234200" cy="19293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endParaRPr lang="en-US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1"/>
          <p:cNvSpPr txBox="1"/>
          <p:nvPr/>
        </p:nvSpPr>
        <p:spPr>
          <a:xfrm>
            <a:off x="337925" y="393900"/>
            <a:ext cx="4366200" cy="946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0000"/>
              </a:lnSpc>
              <a:buNone/>
            </a:pPr>
            <a:r>
              <a:rPr lang="ru-RU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    </a:t>
            </a:r>
            <a:r>
              <a:rPr lang="ru-RU" altLang="en-US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   </a:t>
            </a:r>
            <a:endParaRPr lang="ru-RU" altLang="en-US" sz="2400" b="1" dirty="0">
              <a:solidFill>
                <a:srgbClr val="000000"/>
              </a:solidFill>
              <a:latin typeface="Arial Black" panose="020B0A04020102020204" charset="0"/>
              <a:ea typeface="Arial" panose="020B0604020202020204" pitchFamily="34" charset="-122"/>
              <a:cs typeface="Arial Black" panose="020B0A04020102020204" charset="0"/>
            </a:endParaRPr>
          </a:p>
          <a:p>
            <a:pPr marL="0" indent="0" algn="ctr">
              <a:lnSpc>
                <a:spcPct val="90000"/>
              </a:lnSpc>
              <a:buNone/>
            </a:pPr>
            <a:endParaRPr lang="ru-RU" altLang="en-US" sz="2400" b="1" dirty="0">
              <a:solidFill>
                <a:srgbClr val="000000"/>
              </a:solidFill>
              <a:latin typeface="Arial Black" panose="020B0A04020102020204" charset="0"/>
              <a:ea typeface="Arial" panose="020B0604020202020204" pitchFamily="34" charset="-122"/>
              <a:cs typeface="Arial Black" panose="020B0A04020102020204" charset="0"/>
            </a:endParaRPr>
          </a:p>
          <a:p>
            <a:pPr marL="0" indent="0" algn="ctr">
              <a:lnSpc>
                <a:spcPct val="90000"/>
              </a:lnSpc>
              <a:buNone/>
            </a:pPr>
            <a:endParaRPr lang="ru-RU" altLang="en-US" sz="2400" b="1" dirty="0">
              <a:solidFill>
                <a:srgbClr val="000000"/>
              </a:solidFill>
              <a:latin typeface="Arial Black" panose="020B0A04020102020204" charset="0"/>
              <a:ea typeface="Arial" panose="020B0604020202020204" pitchFamily="34" charset="-122"/>
              <a:cs typeface="Arial Black" panose="020B0A04020102020204" charset="0"/>
            </a:endParaRPr>
          </a:p>
          <a:p>
            <a:pPr marL="0" indent="0" algn="ctr">
              <a:lnSpc>
                <a:spcPct val="90000"/>
              </a:lnSpc>
              <a:buNone/>
            </a:pPr>
            <a:endParaRPr lang="ru-RU" altLang="en-US" sz="2400" b="1" dirty="0">
              <a:solidFill>
                <a:srgbClr val="000000"/>
              </a:solidFill>
              <a:latin typeface="Arial Black" panose="020B0A04020102020204" charset="0"/>
              <a:ea typeface="Arial" panose="020B0604020202020204" pitchFamily="34" charset="-122"/>
              <a:cs typeface="Arial Black" panose="020B0A04020102020204" charset="0"/>
            </a:endParaRPr>
          </a:p>
          <a:p>
            <a:pPr marL="0" indent="0" algn="ctr">
              <a:lnSpc>
                <a:spcPct val="90000"/>
              </a:lnSpc>
              <a:buNone/>
            </a:pPr>
            <a:endParaRPr lang="ru-RU" altLang="en-US" sz="2400" b="1" dirty="0">
              <a:solidFill>
                <a:srgbClr val="000000"/>
              </a:solidFill>
              <a:latin typeface="Arial Black" panose="020B0A04020102020204" charset="0"/>
              <a:ea typeface="Arial" panose="020B0604020202020204" pitchFamily="34" charset="-122"/>
              <a:cs typeface="Arial Black" panose="020B0A04020102020204" charset="0"/>
            </a:endParaRPr>
          </a:p>
          <a:p>
            <a:pPr marL="0" indent="0" algn="ctr">
              <a:lnSpc>
                <a:spcPct val="90000"/>
              </a:lnSpc>
              <a:buNone/>
            </a:pPr>
            <a:r>
              <a:rPr lang="ru-RU" altLang="en-US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Создание карточек для отработки произношения и </a:t>
            </a:r>
            <a:r>
              <a:rPr lang="en-US" altLang="en-US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DRAMA CARDS</a:t>
            </a:r>
            <a:endParaRPr lang="en-US" altLang="en-US" sz="2400" b="1" dirty="0">
              <a:solidFill>
                <a:srgbClr val="000000"/>
              </a:solidFill>
              <a:latin typeface="Arial Black" panose="020B0A04020102020204" charset="0"/>
              <a:ea typeface="Arial" panose="020B0604020202020204" pitchFamily="34" charset="-122"/>
              <a:cs typeface="Arial Black" panose="020B0A04020102020204" charset="0"/>
            </a:endParaRPr>
          </a:p>
        </p:txBody>
      </p:sp>
      <p:sp>
        <p:nvSpPr>
          <p:cNvPr id="8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</a:t>
            </a:r>
            <a:endParaRPr lang="en-US" sz="1000" dirty="0"/>
          </a:p>
        </p:txBody>
      </p:sp>
      <p:pic>
        <p:nvPicPr>
          <p:cNvPr id="10" name="Изображение 9"/>
          <p:cNvPicPr/>
          <p:nvPr/>
        </p:nvPicPr>
        <p:blipFill>
          <a:blip r:embed="rId5"/>
          <a:stretch>
            <a:fillRect/>
          </a:stretch>
        </p:blipFill>
        <p:spPr>
          <a:xfrm>
            <a:off x="5010785" y="497205"/>
            <a:ext cx="3748405" cy="4211320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0785" y="501015"/>
            <a:ext cx="3748405" cy="42119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 rotWithShape="1"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457199" y="0"/>
            <a:ext cx="3457506" cy="28973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4571999" y="0"/>
            <a:ext cx="4114798" cy="28973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2185952" y="2371885"/>
            <a:ext cx="4176346" cy="277161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 rotWithShape="1"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63300" y="1165200"/>
            <a:ext cx="7374600" cy="2802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lnSpc>
                <a:spcPct val="115000"/>
              </a:lnSpc>
              <a:buNone/>
              <a:defRPr/>
            </a:pPr>
            <a:endParaRPr lang="en-US" sz="2800" b="1">
              <a:solidFill>
                <a:srgbClr val="000000"/>
              </a:solidFill>
              <a:latin typeface="Arial Black" panose="020B0A04020102020204"/>
              <a:ea typeface="Arial" panose="020B0604020202020204"/>
              <a:cs typeface="Arial Black" panose="020B0A04020102020204"/>
            </a:endParaRPr>
          </a:p>
          <a:p>
            <a:pPr marL="0" indent="0" algn="ctr">
              <a:lnSpc>
                <a:spcPct val="115000"/>
              </a:lnSpc>
              <a:buNone/>
              <a:defRPr/>
            </a:pPr>
            <a:endParaRPr lang="en-US" sz="2800" b="1">
              <a:solidFill>
                <a:srgbClr val="000000"/>
              </a:solidFill>
              <a:latin typeface="Arial Black" panose="020B0A04020102020204"/>
              <a:ea typeface="Arial" panose="020B0604020202020204"/>
              <a:cs typeface="Arial Black" panose="020B0A04020102020204"/>
            </a:endParaRPr>
          </a:p>
          <a:p>
            <a:pPr marL="0" indent="0" algn="ctr">
              <a:lnSpc>
                <a:spcPct val="115000"/>
              </a:lnSpc>
              <a:buNone/>
              <a:defRPr/>
            </a:pPr>
            <a:endParaRPr lang="en-US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0" indent="0" algn="ctr">
              <a:lnSpc>
                <a:spcPct val="115000"/>
              </a:lnSpc>
              <a:buNone/>
              <a:defRPr/>
            </a:pPr>
            <a:endParaRPr lang="en-US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317918" y="140179"/>
            <a:ext cx="2038350" cy="304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56599" y="1273295"/>
            <a:ext cx="3028231" cy="36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862118" y="1048648"/>
            <a:ext cx="2129646" cy="359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altLang="en-US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5790481" y="3083116"/>
            <a:ext cx="3048000" cy="20383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90490" y="2926691"/>
            <a:ext cx="3405638" cy="36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altLang="en-US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6632235" y="0"/>
            <a:ext cx="2070780" cy="292669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90490" y="2926691"/>
            <a:ext cx="3105510" cy="36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altLang="en-US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2562762" y="2589847"/>
            <a:ext cx="3048000" cy="20383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01410" y="3429000"/>
            <a:ext cx="1854858" cy="360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altLang="en-US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557369" y="3293745"/>
            <a:ext cx="1742938" cy="182772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396128" y="3429000"/>
            <a:ext cx="2542995" cy="360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altLang="en-US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2926599" y="147133"/>
            <a:ext cx="3048000" cy="21621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0632" y="501325"/>
            <a:ext cx="3754987" cy="4206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337925" y="1985375"/>
            <a:ext cx="4234200" cy="19293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0"/>
              </a:rPr>
              <a:t>Психологический барьер, страх ошибок и нехватка живого общения препятствуют развитию устной речи. Театральные техники создают инновационные условия для улучшения коммуникативных навыков.
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 1"/>
          <p:cNvSpPr txBox="1"/>
          <p:nvPr/>
        </p:nvSpPr>
        <p:spPr>
          <a:xfrm>
            <a:off x="337925" y="393900"/>
            <a:ext cx="4366200" cy="946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Проблема освоения иностранного языка в школьном обучении
</a:t>
            </a:r>
            <a:endParaRPr lang="en-US" sz="2400" b="1" dirty="0">
              <a:solidFill>
                <a:srgbClr val="000000"/>
              </a:solidFill>
              <a:latin typeface="Arial Black" panose="020B0A04020102020204" charset="0"/>
              <a:ea typeface="Arial" panose="020B0604020202020204" pitchFamily="34" charset="-122"/>
              <a:cs typeface="Arial Black" panose="020B0A04020102020204" charset="0"/>
            </a:endParaRPr>
          </a:p>
        </p:txBody>
      </p:sp>
      <p:sp>
        <p:nvSpPr>
          <p:cNvPr id="8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 rotWithShape="1"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88984" y="780288"/>
            <a:ext cx="7374600" cy="1158672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lnSpc>
                <a:spcPct val="115000"/>
              </a:lnSpc>
              <a:buNone/>
              <a:defRPr/>
            </a:pPr>
            <a:endParaRPr lang="en-US" sz="2800" b="1" dirty="0">
              <a:solidFill>
                <a:srgbClr val="000000"/>
              </a:solidFill>
              <a:latin typeface="Arial Black" panose="020B0A04020102020204"/>
              <a:ea typeface="Arial" panose="020B0604020202020204"/>
              <a:cs typeface="Arial Black" panose="020B0A04020102020204"/>
            </a:endParaRPr>
          </a:p>
          <a:p>
            <a:pPr algn="ctr"/>
            <a:r>
              <a:rPr lang="ru-RU" b="1" dirty="0" smtClean="0">
                <a:solidFill>
                  <a:srgbClr val="000000"/>
                </a:solidFill>
                <a:latin typeface="Arial Black" panose="020B0A04020102020204" charset="0"/>
                <a:ea typeface="Arial" panose="020B0604020202020204"/>
                <a:cs typeface="Arial" panose="020B0604020202020204"/>
              </a:rPr>
              <a:t>Создание </a:t>
            </a:r>
            <a:r>
              <a:rPr lang="ru-RU" b="1" dirty="0" smtClean="0">
                <a:latin typeface="Arial Black" panose="020B0A04020102020204" charset="0"/>
              </a:rPr>
              <a:t>м</a:t>
            </a:r>
            <a:r>
              <a:rPr lang="ru-RU" b="1" dirty="0" smtClean="0">
                <a:latin typeface="Arial Black" panose="020B0A04020102020204" charset="0"/>
              </a:rPr>
              <a:t>етодических материалов </a:t>
            </a:r>
            <a:r>
              <a:rPr lang="ru-RU" b="1" dirty="0">
                <a:latin typeface="Arial Black" panose="020B0A04020102020204" charset="0"/>
              </a:rPr>
              <a:t>для отработки произношения на </a:t>
            </a:r>
            <a:r>
              <a:rPr lang="ru-RU" b="1" dirty="0" smtClean="0">
                <a:latin typeface="Arial Black" panose="020B0A04020102020204" charset="0"/>
              </a:rPr>
              <a:t>уроках</a:t>
            </a:r>
            <a:endParaRPr lang="en-US" b="1" smtClean="0">
              <a:latin typeface="Arial Black" panose="020B0A04020102020204" charset="0"/>
            </a:endParaRPr>
          </a:p>
          <a:p>
            <a:pPr algn="ctr"/>
            <a:endParaRPr lang="ru-RU" dirty="0">
              <a:latin typeface="Arial Black" panose="020B0A04020102020204" charset="0"/>
            </a:endParaRPr>
          </a:p>
          <a:p>
            <a:pPr algn="ctr"/>
            <a:r>
              <a:rPr lang="en-US" b="1" dirty="0">
                <a:latin typeface="+mj-lt"/>
              </a:rPr>
              <a:t>«Tongue twisters with emotions</a:t>
            </a:r>
            <a:r>
              <a:rPr lang="en-US" b="1" dirty="0" smtClean="0">
                <a:latin typeface="+mj-lt"/>
              </a:rPr>
              <a:t>»</a:t>
            </a:r>
            <a:endParaRPr lang="ru-RU" b="1" dirty="0" smtClean="0">
              <a:latin typeface="+mj-lt"/>
            </a:endParaRPr>
          </a:p>
          <a:p>
            <a:pPr algn="ctr"/>
            <a:r>
              <a:rPr lang="ru-RU" b="1" dirty="0" smtClean="0">
                <a:latin typeface="+mj-lt"/>
              </a:rPr>
              <a:t>«</a:t>
            </a:r>
            <a:r>
              <a:rPr lang="en-US" b="1" dirty="0" smtClean="0">
                <a:latin typeface="+mj-lt"/>
              </a:rPr>
              <a:t>Emotional cards</a:t>
            </a:r>
            <a:r>
              <a:rPr lang="ru-RU" b="1" dirty="0" smtClean="0">
                <a:latin typeface="+mj-lt"/>
              </a:rPr>
              <a:t>»</a:t>
            </a:r>
            <a:endParaRPr lang="ru-RU" dirty="0">
              <a:latin typeface="+mj-lt"/>
            </a:endParaRPr>
          </a:p>
          <a:p>
            <a:pPr marL="0" indent="0" algn="ctr">
              <a:lnSpc>
                <a:spcPct val="115000"/>
              </a:lnSpc>
              <a:buNone/>
              <a:defRPr/>
            </a:pPr>
            <a:endParaRPr lang="en-US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0" indent="0" algn="ctr">
              <a:lnSpc>
                <a:spcPct val="115000"/>
              </a:lnSpc>
              <a:buNone/>
              <a:defRPr/>
            </a:pPr>
            <a:endParaRPr lang="en-US" dirty="0"/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40000">
            <a:off x="1024255" y="2035810"/>
            <a:ext cx="2423160" cy="281178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0000">
            <a:off x="5461000" y="2054225"/>
            <a:ext cx="2777490" cy="290449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 rotWithShape="1"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63300" y="1165200"/>
            <a:ext cx="7374600" cy="2802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lnSpc>
                <a:spcPct val="115000"/>
              </a:lnSpc>
              <a:buNone/>
              <a:defRPr/>
            </a:pPr>
            <a:r>
              <a:rPr lang="en-US" sz="2800" b="1" dirty="0" err="1">
                <a:solidFill>
                  <a:srgbClr val="000000"/>
                </a:solidFill>
                <a:latin typeface="Arial Black" panose="020B0A04020102020204"/>
                <a:ea typeface="Arial" panose="020B0604020202020204"/>
                <a:cs typeface="Arial Black" panose="020B0A04020102020204"/>
              </a:rPr>
              <a:t>Перспективы</a:t>
            </a:r>
            <a:r>
              <a:rPr lang="en-US" sz="2800" b="1" dirty="0">
                <a:solidFill>
                  <a:srgbClr val="000000"/>
                </a:solidFill>
                <a:latin typeface="Arial Black" panose="020B0A04020102020204"/>
                <a:ea typeface="Arial" panose="020B0604020202020204"/>
                <a:cs typeface="Arial Black" panose="020B0A04020102020204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 Black" panose="020B0A04020102020204"/>
                <a:ea typeface="Arial" panose="020B0604020202020204"/>
                <a:cs typeface="Arial Black" panose="020B0A04020102020204"/>
              </a:rPr>
              <a:t>применения</a:t>
            </a:r>
            <a:r>
              <a:rPr lang="en-US" sz="2800" b="1" dirty="0">
                <a:solidFill>
                  <a:srgbClr val="000000"/>
                </a:solidFill>
                <a:latin typeface="Arial Black" panose="020B0A04020102020204"/>
                <a:ea typeface="Arial" panose="020B0604020202020204"/>
                <a:cs typeface="Arial Black" panose="020B0A04020102020204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 Black" panose="020B0A04020102020204"/>
                <a:ea typeface="Arial" panose="020B0604020202020204"/>
                <a:cs typeface="Arial Black" panose="020B0A04020102020204"/>
              </a:rPr>
              <a:t>театральных</a:t>
            </a:r>
            <a:r>
              <a:rPr lang="en-US" sz="2800" b="1" dirty="0">
                <a:solidFill>
                  <a:srgbClr val="000000"/>
                </a:solidFill>
                <a:latin typeface="Arial Black" panose="020B0A04020102020204"/>
                <a:ea typeface="Arial" panose="020B0604020202020204"/>
                <a:cs typeface="Arial Black" panose="020B0A04020102020204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 Black" panose="020B0A04020102020204"/>
                <a:ea typeface="Arial" panose="020B0604020202020204"/>
                <a:cs typeface="Arial Black" panose="020B0A04020102020204"/>
              </a:rPr>
              <a:t>методов</a:t>
            </a:r>
            <a:endParaRPr lang="en-US" sz="2800" b="1" dirty="0">
              <a:solidFill>
                <a:srgbClr val="000000"/>
              </a:solidFill>
              <a:latin typeface="Arial Black" panose="020B0A04020102020204"/>
              <a:ea typeface="Arial" panose="020B0604020202020204"/>
              <a:cs typeface="Arial Black" panose="020B0A04020102020204"/>
            </a:endParaRPr>
          </a:p>
          <a:p>
            <a:pPr marL="0" indent="0" algn="ctr">
              <a:lnSpc>
                <a:spcPct val="115000"/>
              </a:lnSpc>
              <a:buNone/>
              <a:defRPr/>
            </a:pPr>
            <a:endParaRPr lang="en-US" sz="2800" b="1" dirty="0">
              <a:solidFill>
                <a:srgbClr val="000000"/>
              </a:solidFill>
              <a:latin typeface="Arial Black" panose="020B0A04020102020204"/>
              <a:ea typeface="Arial" panose="020B0604020202020204"/>
              <a:cs typeface="Arial Black" panose="020B0A04020102020204"/>
            </a:endParaRPr>
          </a:p>
          <a:p>
            <a:pPr marL="0" indent="0" algn="ctr">
              <a:lnSpc>
                <a:spcPct val="115000"/>
              </a:lnSpc>
              <a:buNone/>
              <a:defRPr/>
            </a:pPr>
            <a:r>
              <a:rPr lang="en-US" dirty="0" err="1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Театральные</a:t>
            </a:r>
            <a:r>
              <a:rPr lang="en-US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методики</a:t>
            </a:r>
            <a:r>
              <a:rPr lang="en-US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эффективны</a:t>
            </a:r>
            <a:r>
              <a:rPr lang="en-US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для</a:t>
            </a:r>
            <a:r>
              <a:rPr lang="en-US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развития</a:t>
            </a:r>
            <a:r>
              <a:rPr lang="en-US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речевых</a:t>
            </a:r>
            <a:r>
              <a:rPr lang="en-US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компетенций</a:t>
            </a:r>
            <a:r>
              <a:rPr lang="en-US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снижения</a:t>
            </a:r>
            <a:r>
              <a:rPr lang="en-US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страха</a:t>
            </a:r>
            <a:r>
              <a:rPr lang="en-US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и </a:t>
            </a:r>
            <a:r>
              <a:rPr lang="en-US" dirty="0" err="1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повышения</a:t>
            </a:r>
            <a:r>
              <a:rPr lang="en-US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мотивации</a:t>
            </a:r>
            <a:r>
              <a:rPr lang="en-US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Рекомендуется</a:t>
            </a:r>
            <a:r>
              <a:rPr lang="en-US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включать</a:t>
            </a:r>
            <a:r>
              <a:rPr lang="en-US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их</a:t>
            </a:r>
            <a:r>
              <a:rPr lang="en-US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в </a:t>
            </a:r>
            <a:r>
              <a:rPr lang="en-US" dirty="0" err="1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школьные</a:t>
            </a:r>
            <a:r>
              <a:rPr lang="en-US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программы</a:t>
            </a:r>
            <a:r>
              <a:rPr lang="en-US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английского</a:t>
            </a:r>
            <a:r>
              <a:rPr lang="en-US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языка</a:t>
            </a:r>
            <a:r>
              <a:rPr lang="en-US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.</a:t>
            </a:r>
            <a:endParaRPr lang="en-US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0" indent="0" algn="ctr">
              <a:lnSpc>
                <a:spcPct val="115000"/>
              </a:lnSpc>
              <a:buNone/>
              <a:defRPr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63300" y="1165200"/>
            <a:ext cx="7374600" cy="2802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ru-RU" altLang="en-US" sz="48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Спасибо за внимание</a:t>
            </a:r>
            <a:endParaRPr lang="ru-RU" altLang="en-US" sz="4800" dirty="0">
              <a:latin typeface="Arial Black" panose="020B0A04020102020204" charset="0"/>
              <a:cs typeface="Arial Black" panose="020B0A040201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0632" y="501325"/>
            <a:ext cx="3754987" cy="4206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337925" y="1985375"/>
            <a:ext cx="4234200" cy="19293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altLang="en-U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теоретически</a:t>
            </a:r>
            <a:r>
              <a:rPr lang="en-US" altLang="ru-RU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обосновать</a:t>
            </a:r>
            <a:r>
              <a:rPr lang="en-US" altLang="ru-RU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и</a:t>
            </a:r>
            <a:r>
              <a:rPr lang="en-US" altLang="ru-RU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экспериментально</a:t>
            </a:r>
            <a:r>
              <a:rPr lang="en-US" altLang="ru-RU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доказать</a:t>
            </a:r>
            <a:r>
              <a:rPr lang="en-US" altLang="ru-RU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эффективность</a:t>
            </a:r>
            <a:r>
              <a:rPr lang="en-US" altLang="ru-RU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театральных</a:t>
            </a:r>
            <a:r>
              <a:rPr lang="en-US" altLang="ru-RU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методов</a:t>
            </a:r>
            <a:r>
              <a:rPr lang="en-US" altLang="ru-RU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в</a:t>
            </a:r>
            <a:r>
              <a:rPr lang="en-US" altLang="ru-RU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формировании</a:t>
            </a:r>
            <a:r>
              <a:rPr lang="en-US" altLang="ru-RU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иноязычной</a:t>
            </a:r>
            <a:r>
              <a:rPr lang="en-US" altLang="ru-RU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коммуникативной</a:t>
            </a:r>
            <a:r>
              <a:rPr lang="en-US" altLang="ru-RU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компетенции</a:t>
            </a:r>
            <a:r>
              <a:rPr lang="en-US" altLang="ru-RU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учащихся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endParaRPr lang="en-US" sz="1600" dirty="0"/>
          </a:p>
        </p:txBody>
      </p:sp>
      <p:sp>
        <p:nvSpPr>
          <p:cNvPr id="7" name="Text 1"/>
          <p:cNvSpPr txBox="1"/>
          <p:nvPr/>
        </p:nvSpPr>
        <p:spPr>
          <a:xfrm>
            <a:off x="337925" y="393900"/>
            <a:ext cx="4366200" cy="946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ru-RU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       </a:t>
            </a:r>
            <a:r>
              <a:rPr lang="ru-RU" altLang="en-US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 Цель работы:</a:t>
            </a:r>
            <a:endParaRPr lang="ru-RU" altLang="en-US" sz="2400" b="1" dirty="0">
              <a:solidFill>
                <a:srgbClr val="000000"/>
              </a:solidFill>
              <a:latin typeface="Arial Black" panose="020B0A04020102020204" charset="0"/>
              <a:ea typeface="Arial" panose="020B0604020202020204" pitchFamily="34" charset="-122"/>
              <a:cs typeface="Arial Black" panose="020B0A04020102020204" charset="0"/>
            </a:endParaRPr>
          </a:p>
        </p:txBody>
      </p:sp>
      <p:sp>
        <p:nvSpPr>
          <p:cNvPr id="8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</a:t>
            </a:r>
            <a:endParaRPr lang="en-US" sz="1000" dirty="0"/>
          </a:p>
        </p:txBody>
      </p:sp>
      <p:pic>
        <p:nvPicPr>
          <p:cNvPr id="10" name="Изображение 9"/>
          <p:cNvPicPr/>
          <p:nvPr/>
        </p:nvPicPr>
        <p:blipFill>
          <a:blip r:embed="rId5"/>
          <a:stretch>
            <a:fillRect/>
          </a:stretch>
        </p:blipFill>
        <p:spPr>
          <a:xfrm>
            <a:off x="5012055" y="514350"/>
            <a:ext cx="3754120" cy="4194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0632" y="501325"/>
            <a:ext cx="3754987" cy="4206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115040" y="857615"/>
            <a:ext cx="4234200" cy="19293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Изучить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систематизировать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теоретические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материалы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теме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исследования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15000"/>
              </a:lnSpc>
              <a:buNone/>
            </a:pP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Раскрыть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сущность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компоненты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иноязычной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коммуникативной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компетенции</a:t>
            </a:r>
            <a:endParaRPr lang="en-US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15000"/>
              </a:lnSpc>
              <a:buNone/>
            </a:pP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Определить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ключевые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аспекты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влияния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театра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формирование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языковых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коммуникативных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навыков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15000"/>
              </a:lnSpc>
              <a:buNone/>
            </a:pP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Систематизировать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описать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театральные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методы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применимые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обучении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иностранному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языку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15000"/>
              </a:lnSpc>
              <a:buNone/>
            </a:pP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Организовать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провести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практический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эксперимент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создание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постановка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спектакля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английском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языке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15000"/>
              </a:lnSpc>
              <a:buNone/>
            </a:pP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6.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Проанализировать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полученные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результаты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сделать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выводы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1"/>
          <p:cNvSpPr txBox="1"/>
          <p:nvPr/>
        </p:nvSpPr>
        <p:spPr>
          <a:xfrm>
            <a:off x="337925" y="151330"/>
            <a:ext cx="4366200" cy="946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ru-RU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        </a:t>
            </a:r>
            <a:r>
              <a:rPr lang="ru-RU" altLang="en-US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Задачи:</a:t>
            </a:r>
            <a:endParaRPr lang="ru-RU" altLang="en-US" sz="2400" b="1" dirty="0">
              <a:solidFill>
                <a:srgbClr val="000000"/>
              </a:solidFill>
              <a:latin typeface="Arial Black" panose="020B0A04020102020204" charset="0"/>
              <a:ea typeface="Arial" panose="020B0604020202020204" pitchFamily="34" charset="-122"/>
              <a:cs typeface="Arial Black" panose="020B0A04020102020204" charset="0"/>
            </a:endParaRPr>
          </a:p>
        </p:txBody>
      </p:sp>
      <p:sp>
        <p:nvSpPr>
          <p:cNvPr id="8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</a:t>
            </a:r>
            <a:endParaRPr lang="en-US" sz="1000" dirty="0"/>
          </a:p>
        </p:txBody>
      </p:sp>
      <p:pic>
        <p:nvPicPr>
          <p:cNvPr id="9" name="Изображение 8"/>
          <p:cNvPicPr/>
          <p:nvPr/>
        </p:nvPicPr>
        <p:blipFill>
          <a:blip r:embed="rId5"/>
          <a:stretch>
            <a:fillRect/>
          </a:stretch>
        </p:blipFill>
        <p:spPr>
          <a:xfrm>
            <a:off x="5010785" y="501015"/>
            <a:ext cx="3754755" cy="42906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0632" y="501325"/>
            <a:ext cx="3754987" cy="4206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213465" y="1389110"/>
            <a:ext cx="4234200" cy="19293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теоретические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анализ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научной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методической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литературы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15000"/>
              </a:lnSpc>
              <a:buNone/>
            </a:pP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эмпирические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педагогическое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наблюдение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анкетирование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интервьюирование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практический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эксперимент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1"/>
          <p:cNvSpPr txBox="1"/>
          <p:nvPr/>
        </p:nvSpPr>
        <p:spPr>
          <a:xfrm>
            <a:off x="626110" y="393700"/>
            <a:ext cx="4077970" cy="9461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ru-RU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       </a:t>
            </a:r>
            <a:r>
              <a:rPr lang="ru-RU" altLang="en-US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 Методы исследования</a:t>
            </a:r>
            <a:endParaRPr lang="ru-RU" altLang="en-US" sz="2400" b="1" dirty="0">
              <a:solidFill>
                <a:srgbClr val="000000"/>
              </a:solidFill>
              <a:latin typeface="Arial Black" panose="020B0A04020102020204" charset="0"/>
              <a:ea typeface="Arial" panose="020B0604020202020204" pitchFamily="34" charset="-122"/>
              <a:cs typeface="Arial Black" panose="020B0A04020102020204" charset="0"/>
            </a:endParaRPr>
          </a:p>
        </p:txBody>
      </p:sp>
      <p:sp>
        <p:nvSpPr>
          <p:cNvPr id="8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</a:t>
            </a:r>
            <a:endParaRPr lang="en-US" sz="1000" dirty="0"/>
          </a:p>
        </p:txBody>
      </p:sp>
      <p:pic>
        <p:nvPicPr>
          <p:cNvPr id="10" name="Изображение 9"/>
          <p:cNvPicPr/>
          <p:nvPr/>
        </p:nvPicPr>
        <p:blipFill>
          <a:blip r:embed="rId5"/>
          <a:stretch>
            <a:fillRect/>
          </a:stretch>
        </p:blipFill>
        <p:spPr>
          <a:xfrm>
            <a:off x="5010785" y="497205"/>
            <a:ext cx="3748405" cy="4211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0632" y="501325"/>
            <a:ext cx="3754987" cy="4206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213465" y="1389110"/>
            <a:ext cx="4234200" cy="19293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ru-RU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предполагаем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систематическое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включение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элементов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театральной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деятельности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процесс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английскому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языку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будет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способствовать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только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совершенствованию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речевых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навыков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произношения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лексики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грамматики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преодолению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языкового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барьера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также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развитию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гибких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навыков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  <a:endParaRPr lang="en-US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1"/>
          <p:cNvSpPr txBox="1"/>
          <p:nvPr/>
        </p:nvSpPr>
        <p:spPr>
          <a:xfrm>
            <a:off x="337925" y="393900"/>
            <a:ext cx="4366200" cy="946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ru-RU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       </a:t>
            </a:r>
            <a:r>
              <a:rPr lang="ru-RU" altLang="en-US" sz="2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 Гипотеза:</a:t>
            </a:r>
            <a:endParaRPr lang="ru-RU" altLang="en-US" sz="2400" b="1" dirty="0">
              <a:solidFill>
                <a:srgbClr val="000000"/>
              </a:solidFill>
              <a:latin typeface="Arial Black" panose="020B0A04020102020204" charset="0"/>
              <a:ea typeface="Arial" panose="020B0604020202020204" pitchFamily="34" charset="-122"/>
              <a:cs typeface="Arial Black" panose="020B0A04020102020204" charset="0"/>
            </a:endParaRPr>
          </a:p>
        </p:txBody>
      </p:sp>
      <p:sp>
        <p:nvSpPr>
          <p:cNvPr id="8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</a:t>
            </a:r>
            <a:endParaRPr lang="en-US" sz="1000" dirty="0"/>
          </a:p>
        </p:txBody>
      </p:sp>
      <p:pic>
        <p:nvPicPr>
          <p:cNvPr id="10" name="Изображение 9"/>
          <p:cNvPicPr/>
          <p:nvPr/>
        </p:nvPicPr>
        <p:blipFill>
          <a:blip r:embed="rId5"/>
          <a:stretch>
            <a:fillRect/>
          </a:stretch>
        </p:blipFill>
        <p:spPr>
          <a:xfrm>
            <a:off x="5010785" y="497205"/>
            <a:ext cx="3748405" cy="4211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6183630" y="916940"/>
            <a:ext cx="2517140" cy="312356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altLang="en-US" sz="1400" b="1" dirty="0">
                <a:latin typeface="Arial Black" panose="020B0A04020102020204" charset="0"/>
                <a:cs typeface="Arial Black" panose="020B0A04020102020204" charset="0"/>
              </a:rPr>
              <a:t>Конструктивизм</a:t>
            </a:r>
            <a:r>
              <a:rPr lang="en-US" altLang="ru-RU" sz="1400" b="1" dirty="0">
                <a:latin typeface="Arial Black" panose="020B0A04020102020204" charset="0"/>
                <a:cs typeface="Arial Black" panose="020B0A04020102020204" charset="0"/>
              </a:rPr>
              <a:t> </a:t>
            </a:r>
            <a:r>
              <a:rPr lang="en-US" altLang="en-US" sz="1400" b="1" dirty="0">
                <a:latin typeface="Arial Black" panose="020B0A04020102020204" charset="0"/>
                <a:cs typeface="Arial Black" panose="020B0A04020102020204" charset="0"/>
              </a:rPr>
              <a:t>и</a:t>
            </a:r>
            <a:r>
              <a:rPr lang="en-US" altLang="ru-RU" sz="1400" b="1" dirty="0">
                <a:latin typeface="Arial Black" panose="020B0A04020102020204" charset="0"/>
                <a:cs typeface="Arial Black" panose="020B0A04020102020204" charset="0"/>
              </a:rPr>
              <a:t> </a:t>
            </a:r>
            <a:r>
              <a:rPr lang="en-US" altLang="en-US" sz="1400" b="1" dirty="0">
                <a:latin typeface="Arial Black" panose="020B0A04020102020204" charset="0"/>
                <a:cs typeface="Arial Black" panose="020B0A04020102020204" charset="0"/>
              </a:rPr>
              <a:t>теория</a:t>
            </a:r>
            <a:r>
              <a:rPr lang="en-US" altLang="ru-RU" sz="1400" b="1" dirty="0">
                <a:latin typeface="Arial Black" panose="020B0A04020102020204" charset="0"/>
                <a:cs typeface="Arial Black" panose="020B0A04020102020204" charset="0"/>
              </a:rPr>
              <a:t> </a:t>
            </a:r>
            <a:r>
              <a:rPr lang="en-US" altLang="en-US" sz="1400" b="1" dirty="0">
                <a:latin typeface="Arial Black" panose="020B0A04020102020204" charset="0"/>
                <a:cs typeface="Arial Black" panose="020B0A04020102020204" charset="0"/>
              </a:rPr>
              <a:t>деятельности</a:t>
            </a:r>
            <a:r>
              <a:rPr lang="en-US" altLang="en-US" sz="1400" dirty="0"/>
              <a:t> </a:t>
            </a:r>
            <a:endParaRPr lang="en-US" altLang="en-US" sz="1400" dirty="0"/>
          </a:p>
          <a:p>
            <a:pPr marL="0" indent="0" algn="ctr">
              <a:lnSpc>
                <a:spcPct val="115000"/>
              </a:lnSpc>
              <a:buNone/>
            </a:pPr>
            <a:r>
              <a:rPr lang="en-US" altLang="ru-RU" sz="1400" dirty="0"/>
              <a:t>– </a:t>
            </a:r>
            <a:r>
              <a:rPr lang="en-US" altLang="en-US" sz="1400" dirty="0"/>
              <a:t>знания</a:t>
            </a:r>
            <a:r>
              <a:rPr lang="en-US" altLang="ru-RU" sz="1400" dirty="0"/>
              <a:t> </a:t>
            </a:r>
            <a:r>
              <a:rPr lang="en-US" altLang="en-US" sz="1400" dirty="0"/>
              <a:t>лучше</a:t>
            </a:r>
            <a:r>
              <a:rPr lang="en-US" altLang="ru-RU" sz="1400" dirty="0"/>
              <a:t> </a:t>
            </a:r>
            <a:r>
              <a:rPr lang="en-US" altLang="en-US" sz="1400" dirty="0"/>
              <a:t>усваиваются</a:t>
            </a:r>
            <a:r>
              <a:rPr lang="en-US" altLang="ru-RU" sz="1400" dirty="0"/>
              <a:t>, </a:t>
            </a:r>
            <a:r>
              <a:rPr lang="en-US" altLang="en-US" sz="1400" dirty="0"/>
              <a:t>когда</a:t>
            </a:r>
            <a:r>
              <a:rPr lang="en-US" altLang="ru-RU" sz="1400" dirty="0"/>
              <a:t> </a:t>
            </a:r>
            <a:r>
              <a:rPr lang="en-US" altLang="en-US" sz="1400" dirty="0"/>
              <a:t>ты</a:t>
            </a:r>
            <a:r>
              <a:rPr lang="en-US" altLang="ru-RU" sz="1400" dirty="0"/>
              <a:t> </a:t>
            </a:r>
            <a:r>
              <a:rPr lang="en-US" altLang="en-US" sz="1400" dirty="0"/>
              <a:t>что</a:t>
            </a:r>
            <a:r>
              <a:rPr lang="en-US" altLang="ru-RU" sz="1400" dirty="0"/>
              <a:t>-</a:t>
            </a:r>
            <a:r>
              <a:rPr lang="en-US" altLang="en-US" sz="1400" dirty="0"/>
              <a:t>то создаёшь</a:t>
            </a:r>
            <a:r>
              <a:rPr lang="en-US" altLang="ru-RU" sz="1400" dirty="0"/>
              <a:t> </a:t>
            </a:r>
            <a:r>
              <a:rPr lang="en-US" altLang="en-US" sz="1400" dirty="0"/>
              <a:t>сам</a:t>
            </a:r>
            <a:r>
              <a:rPr lang="en-US" altLang="ru-RU" sz="1400" dirty="0"/>
              <a:t>. </a:t>
            </a:r>
            <a:r>
              <a:rPr lang="en-US" altLang="en-US" sz="1400" dirty="0"/>
              <a:t>Постановка</a:t>
            </a:r>
            <a:r>
              <a:rPr lang="en-US" altLang="ru-RU" sz="1400" dirty="0"/>
              <a:t> </a:t>
            </a:r>
            <a:r>
              <a:rPr lang="en-US" altLang="en-US" sz="1400" dirty="0"/>
              <a:t>спектакля</a:t>
            </a:r>
            <a:r>
              <a:rPr lang="en-US" altLang="ru-RU" sz="1400" dirty="0"/>
              <a:t> – </a:t>
            </a:r>
            <a:r>
              <a:rPr lang="en-US" altLang="en-US" sz="1400" dirty="0"/>
              <a:t>это</a:t>
            </a:r>
            <a:r>
              <a:rPr lang="en-US" altLang="ru-RU" sz="1400" dirty="0"/>
              <a:t> </a:t>
            </a:r>
            <a:r>
              <a:rPr lang="en-US" altLang="en-US" sz="1400" dirty="0"/>
              <a:t>как</a:t>
            </a:r>
            <a:r>
              <a:rPr lang="en-US" altLang="ru-RU" sz="1400" dirty="0"/>
              <a:t> </a:t>
            </a:r>
            <a:r>
              <a:rPr lang="en-US" altLang="en-US" sz="1400" dirty="0"/>
              <a:t>раз</a:t>
            </a:r>
            <a:r>
              <a:rPr lang="en-US" altLang="ru-RU" sz="1400" dirty="0"/>
              <a:t> </a:t>
            </a:r>
            <a:r>
              <a:rPr lang="en-US" altLang="en-US" sz="1400" dirty="0"/>
              <a:t>такой</a:t>
            </a:r>
            <a:r>
              <a:rPr lang="en-US" altLang="ru-RU" sz="1400" dirty="0"/>
              <a:t> </a:t>
            </a:r>
            <a:r>
              <a:rPr lang="en-US" altLang="en-US" sz="1400" dirty="0"/>
              <a:t>проект</a:t>
            </a:r>
            <a:r>
              <a:rPr lang="en-US" altLang="ru-RU" sz="1400" dirty="0"/>
              <a:t>: </a:t>
            </a:r>
            <a:r>
              <a:rPr lang="en-US" altLang="en-US" sz="1400" dirty="0"/>
              <a:t>мы</a:t>
            </a:r>
            <a:r>
              <a:rPr lang="en-US" altLang="ru-RU" sz="1400" dirty="0"/>
              <a:t> </a:t>
            </a:r>
            <a:r>
              <a:rPr lang="en-US" altLang="en-US" sz="1400" dirty="0"/>
              <a:t>вместе</a:t>
            </a:r>
            <a:r>
              <a:rPr lang="en-US" altLang="ru-RU" sz="1400" dirty="0"/>
              <a:t> </a:t>
            </a:r>
            <a:r>
              <a:rPr lang="en-US" altLang="en-US" sz="1400" dirty="0"/>
              <a:t>создавали</a:t>
            </a:r>
            <a:r>
              <a:rPr lang="en-US" altLang="ru-RU" sz="1400" dirty="0"/>
              <a:t> </a:t>
            </a:r>
            <a:r>
              <a:rPr lang="en-US" altLang="en-US" sz="1400" dirty="0"/>
              <a:t>конечный</a:t>
            </a:r>
            <a:r>
              <a:rPr lang="en-US" altLang="ru-RU" sz="1400" dirty="0"/>
              <a:t> </a:t>
            </a:r>
            <a:r>
              <a:rPr lang="en-US" altLang="en-US" sz="1400" dirty="0"/>
              <a:t>продукт</a:t>
            </a:r>
            <a:r>
              <a:rPr lang="en-US" altLang="ru-RU" sz="1400" dirty="0"/>
              <a:t>, </a:t>
            </a:r>
            <a:r>
              <a:rPr lang="en-US" altLang="en-US" sz="1400" dirty="0"/>
              <a:t>и</a:t>
            </a:r>
            <a:r>
              <a:rPr lang="en-US" altLang="ru-RU" sz="1400" dirty="0"/>
              <a:t> </a:t>
            </a:r>
            <a:r>
              <a:rPr lang="en-US" altLang="en-US" sz="1400" dirty="0"/>
              <a:t>язык</a:t>
            </a:r>
            <a:r>
              <a:rPr lang="en-US" altLang="ru-RU" sz="1400" dirty="0"/>
              <a:t> </a:t>
            </a:r>
            <a:r>
              <a:rPr lang="en-US" altLang="en-US" sz="1400" dirty="0"/>
              <a:t>был</a:t>
            </a:r>
            <a:r>
              <a:rPr lang="en-US" altLang="ru-RU" sz="1400" dirty="0"/>
              <a:t> </a:t>
            </a:r>
            <a:r>
              <a:rPr lang="en-US" altLang="en-US" sz="1400" dirty="0"/>
              <a:t>для</a:t>
            </a:r>
            <a:r>
              <a:rPr lang="en-US" altLang="ru-RU" sz="1400" dirty="0"/>
              <a:t> </a:t>
            </a:r>
            <a:r>
              <a:rPr lang="en-US" altLang="en-US" sz="1400" dirty="0"/>
              <a:t>этого</a:t>
            </a:r>
            <a:r>
              <a:rPr lang="en-US" altLang="ru-RU" sz="1400" dirty="0"/>
              <a:t> </a:t>
            </a:r>
            <a:r>
              <a:rPr lang="en-US" altLang="en-US" sz="1400" dirty="0"/>
              <a:t>инструментом</a:t>
            </a:r>
            <a:r>
              <a:rPr lang="en-US" altLang="ru-RU" sz="1400" dirty="0"/>
              <a:t>.</a:t>
            </a:r>
            <a:endParaRPr lang="en-US" altLang="ru-RU" sz="1400" dirty="0"/>
          </a:p>
          <a:p>
            <a:pPr marL="0" indent="0" algn="ctr">
              <a:lnSpc>
                <a:spcPct val="115000"/>
              </a:lnSpc>
              <a:buNone/>
            </a:pPr>
            <a:endParaRPr lang="en-US" altLang="ru-RU" sz="1400" dirty="0"/>
          </a:p>
        </p:txBody>
      </p:sp>
      <p:sp>
        <p:nvSpPr>
          <p:cNvPr id="6" name="Text 1"/>
          <p:cNvSpPr txBox="1"/>
          <p:nvPr/>
        </p:nvSpPr>
        <p:spPr>
          <a:xfrm>
            <a:off x="418465" y="939165"/>
            <a:ext cx="2380615" cy="31013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altLang="en-US" sz="1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Коммуникативный</a:t>
            </a:r>
            <a:r>
              <a:rPr lang="en-US" altLang="ru-RU" sz="1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 </a:t>
            </a:r>
            <a:r>
              <a:rPr lang="en-US" altLang="en-US" sz="14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подход</a:t>
            </a:r>
            <a:endParaRPr lang="en-US" altLang="en-US" sz="1200" b="1" dirty="0">
              <a:solidFill>
                <a:srgbClr val="000000"/>
              </a:solidFill>
              <a:latin typeface="Arial Black" panose="020B0A04020102020204" charset="0"/>
              <a:ea typeface="Arial" panose="020B0604020202020204" pitchFamily="34" charset="-122"/>
              <a:cs typeface="Arial Black" panose="020B0A04020102020204" charset="0"/>
            </a:endParaRPr>
          </a:p>
          <a:p>
            <a:pPr marL="0" indent="0" algn="ctr">
              <a:lnSpc>
                <a:spcPct val="115000"/>
              </a:lnSpc>
              <a:buNone/>
            </a:pP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 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–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главная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идея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в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том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,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что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язык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нужен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прежде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всего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для общения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.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А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театр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–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это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и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есть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самое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настоящее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общение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,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только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в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ролях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.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В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спектакле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язык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сразу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используется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по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назначению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: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чтобы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что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-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то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объяснить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,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попросить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, </a:t>
            </a: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пошутить</a:t>
            </a:r>
            <a:r>
              <a:rPr lang="en-US" altLang="ru-RU" sz="14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.</a:t>
            </a:r>
            <a:endParaRPr lang="en-US" altLang="ru-RU" sz="140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  <a:p>
            <a:pPr marL="0" indent="0" algn="ctr">
              <a:lnSpc>
                <a:spcPct val="115000"/>
              </a:lnSpc>
              <a:buNone/>
            </a:pPr>
            <a:endParaRPr lang="en-US" altLang="ru-RU" sz="140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  <a:p>
            <a:pPr marL="0" indent="0" algn="ctr">
              <a:lnSpc>
                <a:spcPct val="115000"/>
              </a:lnSpc>
              <a:buNone/>
            </a:pPr>
            <a:endParaRPr lang="en-US" altLang="ru-RU" sz="140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  <a:p>
            <a:pPr marL="0" indent="0" algn="l">
              <a:lnSpc>
                <a:spcPct val="115000"/>
              </a:lnSpc>
              <a:buNone/>
            </a:pP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  <a:p>
            <a:pPr marL="0" indent="0" algn="l">
              <a:lnSpc>
                <a:spcPct val="115000"/>
              </a:lnSpc>
              <a:buNone/>
            </a:pPr>
            <a:endParaRPr lang="en-US" sz="1200" dirty="0"/>
          </a:p>
        </p:txBody>
      </p:sp>
      <p:sp>
        <p:nvSpPr>
          <p:cNvPr id="7" name="Text 2"/>
          <p:cNvSpPr txBox="1"/>
          <p:nvPr/>
        </p:nvSpPr>
        <p:spPr>
          <a:xfrm>
            <a:off x="3338195" y="932180"/>
            <a:ext cx="2380615" cy="310832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altLang="en-US" sz="1400" b="1" dirty="0">
                <a:latin typeface="Arial Black" panose="020B0A04020102020204" charset="0"/>
                <a:cs typeface="Arial Black" panose="020B0A04020102020204" charset="0"/>
              </a:rPr>
              <a:t>Психология</a:t>
            </a:r>
            <a:endParaRPr lang="en-US" altLang="en-US" sz="1400" b="1" dirty="0">
              <a:latin typeface="Arial Black" panose="020B0A04020102020204" charset="0"/>
              <a:cs typeface="Arial Black" panose="020B0A04020102020204" charset="0"/>
            </a:endParaRPr>
          </a:p>
          <a:p>
            <a:pPr marL="0" indent="0" algn="ctr">
              <a:lnSpc>
                <a:spcPct val="115000"/>
              </a:lnSpc>
              <a:buNone/>
            </a:pPr>
            <a:r>
              <a:rPr lang="en-US" altLang="en-US" sz="1400" dirty="0"/>
              <a:t> </a:t>
            </a:r>
            <a:r>
              <a:rPr lang="en-US" altLang="ru-RU" sz="1400" dirty="0"/>
              <a:t>– </a:t>
            </a:r>
            <a:r>
              <a:rPr lang="en-US" altLang="en-US" sz="1400" dirty="0"/>
              <a:t>учёные</a:t>
            </a:r>
            <a:r>
              <a:rPr lang="en-US" altLang="ru-RU" sz="1400" dirty="0"/>
              <a:t> </a:t>
            </a:r>
            <a:r>
              <a:rPr lang="en-US" altLang="en-US" sz="1400" dirty="0"/>
              <a:t>говорят</a:t>
            </a:r>
            <a:r>
              <a:rPr lang="en-US" altLang="ru-RU" sz="1400" dirty="0"/>
              <a:t> </a:t>
            </a:r>
            <a:r>
              <a:rPr lang="en-US" altLang="en-US" sz="1400" dirty="0"/>
              <a:t>о</a:t>
            </a:r>
            <a:r>
              <a:rPr lang="en-US" altLang="ru-RU" sz="1400" dirty="0"/>
              <a:t> </a:t>
            </a:r>
            <a:r>
              <a:rPr lang="en-US" altLang="en-US" sz="1400" dirty="0"/>
              <a:t>так</a:t>
            </a:r>
            <a:r>
              <a:rPr lang="en-US" altLang="ru-RU" sz="1400" dirty="0"/>
              <a:t> </a:t>
            </a:r>
            <a:r>
              <a:rPr lang="en-US" altLang="en-US" sz="1400" dirty="0"/>
              <a:t>называемом «аффективном</a:t>
            </a:r>
            <a:r>
              <a:rPr lang="en-US" altLang="ru-RU" sz="1400" dirty="0"/>
              <a:t> </a:t>
            </a:r>
            <a:r>
              <a:rPr lang="en-US" altLang="en-US" sz="1400" dirty="0"/>
              <a:t>фильтре»</a:t>
            </a:r>
            <a:r>
              <a:rPr lang="en-US" altLang="ru-RU" sz="1400" dirty="0"/>
              <a:t>. </a:t>
            </a:r>
            <a:r>
              <a:rPr lang="en-US" altLang="en-US" sz="1400" dirty="0"/>
              <a:t>Это</a:t>
            </a:r>
            <a:r>
              <a:rPr lang="en-US" altLang="ru-RU" sz="1400" dirty="0"/>
              <a:t> </a:t>
            </a:r>
            <a:r>
              <a:rPr lang="en-US" altLang="en-US" sz="1400" dirty="0"/>
              <a:t>страх</a:t>
            </a:r>
            <a:r>
              <a:rPr lang="en-US" altLang="ru-RU" sz="1400" dirty="0"/>
              <a:t>, </a:t>
            </a:r>
            <a:r>
              <a:rPr lang="en-US" altLang="en-US" sz="1400" dirty="0"/>
              <a:t>стеснение</a:t>
            </a:r>
            <a:r>
              <a:rPr lang="en-US" altLang="ru-RU" sz="1400" dirty="0"/>
              <a:t>, </a:t>
            </a:r>
            <a:r>
              <a:rPr lang="en-US" altLang="en-US" sz="1400" dirty="0"/>
              <a:t>которые</a:t>
            </a:r>
            <a:r>
              <a:rPr lang="en-US" altLang="ru-RU" sz="1400" dirty="0"/>
              <a:t> </a:t>
            </a:r>
            <a:r>
              <a:rPr lang="en-US" altLang="en-US" sz="1400" dirty="0"/>
              <a:t>блокируют</a:t>
            </a:r>
            <a:r>
              <a:rPr lang="en-US" altLang="ru-RU" sz="1400" dirty="0"/>
              <a:t> </a:t>
            </a:r>
            <a:r>
              <a:rPr lang="en-US" altLang="en-US" sz="1400" dirty="0"/>
              <a:t>речь</a:t>
            </a:r>
            <a:r>
              <a:rPr lang="en-US" altLang="ru-RU" sz="1400" dirty="0"/>
              <a:t>. </a:t>
            </a:r>
            <a:r>
              <a:rPr lang="en-US" altLang="en-US" sz="1400" dirty="0"/>
              <a:t>Когда</a:t>
            </a:r>
            <a:r>
              <a:rPr lang="en-US" altLang="ru-RU" sz="1400" dirty="0"/>
              <a:t> </a:t>
            </a:r>
            <a:r>
              <a:rPr lang="en-US" altLang="en-US" sz="1400" dirty="0"/>
              <a:t>ты</a:t>
            </a:r>
            <a:r>
              <a:rPr lang="en-US" altLang="ru-RU" sz="1400" dirty="0"/>
              <a:t> </a:t>
            </a:r>
            <a:r>
              <a:rPr lang="en-US" altLang="en-US" sz="1400" dirty="0"/>
              <a:t>играешь</a:t>
            </a:r>
            <a:r>
              <a:rPr lang="en-US" altLang="ru-RU" sz="1400" dirty="0"/>
              <a:t> </a:t>
            </a:r>
            <a:r>
              <a:rPr lang="en-US" altLang="en-US" sz="1400" dirty="0"/>
              <a:t>роль</a:t>
            </a:r>
            <a:r>
              <a:rPr lang="en-US" altLang="ru-RU" sz="1400" dirty="0"/>
              <a:t> </a:t>
            </a:r>
            <a:r>
              <a:rPr lang="en-US" altLang="en-US" sz="1400" dirty="0"/>
              <a:t>другого</a:t>
            </a:r>
            <a:r>
              <a:rPr lang="en-US" altLang="ru-RU" sz="1400" dirty="0"/>
              <a:t> </a:t>
            </a:r>
            <a:r>
              <a:rPr lang="en-US" altLang="en-US" sz="1400" dirty="0"/>
              <a:t>человека</a:t>
            </a:r>
            <a:r>
              <a:rPr lang="en-US" altLang="ru-RU" sz="1400" dirty="0"/>
              <a:t> (</a:t>
            </a:r>
            <a:r>
              <a:rPr lang="en-US" altLang="en-US" sz="1400" dirty="0"/>
              <a:t>например</a:t>
            </a:r>
            <a:r>
              <a:rPr lang="en-US" altLang="ru-RU" sz="1400" dirty="0"/>
              <a:t>, </a:t>
            </a:r>
            <a:r>
              <a:rPr lang="en-US" altLang="en-US" sz="1400" dirty="0"/>
              <a:t>смелую</a:t>
            </a:r>
            <a:r>
              <a:rPr lang="en-US" altLang="ru-RU" sz="1400" dirty="0"/>
              <a:t> </a:t>
            </a:r>
            <a:r>
              <a:rPr lang="en-US" altLang="en-US" sz="1400" dirty="0"/>
              <a:t>героиню</a:t>
            </a:r>
            <a:r>
              <a:rPr lang="en-US" altLang="ru-RU" sz="1400" dirty="0"/>
              <a:t> </a:t>
            </a:r>
            <a:r>
              <a:rPr lang="en-US" altLang="en-US" sz="1400" dirty="0"/>
              <a:t>из</a:t>
            </a:r>
            <a:r>
              <a:rPr lang="en-US" altLang="ru-RU" sz="1400" dirty="0"/>
              <a:t> </a:t>
            </a:r>
            <a:r>
              <a:rPr lang="en-US" altLang="en-US" sz="1400" dirty="0"/>
              <a:t>сказки</a:t>
            </a:r>
            <a:r>
              <a:rPr lang="en-US" altLang="ru-RU" sz="1400" dirty="0"/>
              <a:t>), </a:t>
            </a:r>
            <a:r>
              <a:rPr lang="en-US" altLang="en-US" sz="1400" dirty="0"/>
              <a:t>этот «фильтр»</a:t>
            </a:r>
            <a:r>
              <a:rPr lang="en-US" altLang="ru-RU" sz="1400" dirty="0"/>
              <a:t> </a:t>
            </a:r>
            <a:r>
              <a:rPr lang="en-US" altLang="en-US" sz="1400" dirty="0"/>
              <a:t>снижается</a:t>
            </a:r>
            <a:r>
              <a:rPr lang="en-US" altLang="ru-RU" sz="1400" dirty="0"/>
              <a:t>. </a:t>
            </a:r>
            <a:r>
              <a:rPr lang="en-US" altLang="en-US" sz="1400" dirty="0"/>
              <a:t>Ты</a:t>
            </a:r>
            <a:r>
              <a:rPr lang="en-US" altLang="ru-RU" sz="1400" dirty="0"/>
              <a:t> </a:t>
            </a:r>
            <a:r>
              <a:rPr lang="en-US" altLang="en-US" sz="1400" dirty="0"/>
              <a:t>перестаёшь</a:t>
            </a:r>
            <a:r>
              <a:rPr lang="en-US" altLang="ru-RU" sz="1400" dirty="0"/>
              <a:t> </a:t>
            </a:r>
            <a:r>
              <a:rPr lang="en-US" altLang="en-US" sz="1400" dirty="0"/>
              <a:t>бояться</a:t>
            </a:r>
            <a:r>
              <a:rPr lang="en-US" altLang="ru-RU" sz="1400" dirty="0"/>
              <a:t> </a:t>
            </a:r>
            <a:r>
              <a:rPr lang="en-US" altLang="en-US" sz="1400" dirty="0"/>
              <a:t>ошибок</a:t>
            </a:r>
            <a:r>
              <a:rPr lang="en-US" altLang="ru-RU" sz="1400" dirty="0"/>
              <a:t>, </a:t>
            </a:r>
            <a:r>
              <a:rPr lang="en-US" altLang="en-US" sz="1400" dirty="0"/>
              <a:t>потому</a:t>
            </a:r>
            <a:r>
              <a:rPr lang="en-US" altLang="ru-RU" sz="1400" dirty="0"/>
              <a:t> </a:t>
            </a:r>
            <a:r>
              <a:rPr lang="en-US" altLang="en-US" sz="1400" dirty="0"/>
              <a:t>что</a:t>
            </a:r>
            <a:r>
              <a:rPr lang="en-US" altLang="ru-RU" sz="1400" dirty="0"/>
              <a:t> </a:t>
            </a:r>
            <a:r>
              <a:rPr lang="en-US" altLang="en-US" sz="1400" dirty="0"/>
              <a:t>это</a:t>
            </a:r>
            <a:r>
              <a:rPr lang="en-US" altLang="ru-RU" sz="1400" dirty="0"/>
              <a:t> </a:t>
            </a:r>
            <a:r>
              <a:rPr lang="en-US" altLang="en-US" sz="1400" dirty="0"/>
              <a:t>как</a:t>
            </a:r>
            <a:r>
              <a:rPr lang="en-US" altLang="ru-RU" sz="1400" dirty="0"/>
              <a:t> </a:t>
            </a:r>
            <a:r>
              <a:rPr lang="en-US" altLang="en-US" sz="1400" dirty="0"/>
              <a:t>бы</a:t>
            </a:r>
            <a:r>
              <a:rPr lang="en-US" altLang="ru-RU" sz="1400" dirty="0"/>
              <a:t> </a:t>
            </a:r>
            <a:r>
              <a:rPr lang="en-US" altLang="en-US" sz="1400" dirty="0"/>
              <a:t>не</a:t>
            </a:r>
            <a:r>
              <a:rPr lang="en-US" altLang="ru-RU" sz="1400" dirty="0"/>
              <a:t> </a:t>
            </a:r>
            <a:r>
              <a:rPr lang="en-US" altLang="en-US" sz="1400" dirty="0"/>
              <a:t>ты</a:t>
            </a:r>
            <a:r>
              <a:rPr lang="en-US" altLang="ru-RU" sz="1400" dirty="0"/>
              <a:t> </a:t>
            </a:r>
            <a:r>
              <a:rPr lang="en-US" altLang="en-US" sz="1400" dirty="0"/>
              <a:t>ошибаешься</a:t>
            </a:r>
            <a:r>
              <a:rPr lang="en-US" altLang="ru-RU" sz="1400" dirty="0"/>
              <a:t>, </a:t>
            </a:r>
            <a:r>
              <a:rPr lang="en-US" altLang="en-US" sz="1400" dirty="0"/>
              <a:t>а</a:t>
            </a:r>
            <a:r>
              <a:rPr lang="en-US" altLang="ru-RU" sz="1400" dirty="0"/>
              <a:t> </a:t>
            </a:r>
            <a:r>
              <a:rPr lang="en-US" altLang="en-US" sz="1400" dirty="0"/>
              <a:t>твой</a:t>
            </a:r>
            <a:r>
              <a:rPr lang="en-US" altLang="ru-RU" sz="1400" dirty="0"/>
              <a:t> </a:t>
            </a:r>
            <a:r>
              <a:rPr lang="en-US" altLang="en-US" sz="1400" dirty="0"/>
              <a:t>персонаж</a:t>
            </a:r>
            <a:r>
              <a:rPr lang="en-US" altLang="ru-RU" sz="1400" dirty="0"/>
              <a:t>.</a:t>
            </a:r>
            <a:endParaRPr lang="en-US" altLang="ru-RU" sz="1400" dirty="0"/>
          </a:p>
          <a:p>
            <a:pPr marL="0" indent="0" algn="ctr">
              <a:lnSpc>
                <a:spcPct val="115000"/>
              </a:lnSpc>
              <a:buNone/>
            </a:pPr>
            <a:endParaRPr lang="en-US" altLang="ru-RU" sz="1400" dirty="0"/>
          </a:p>
        </p:txBody>
      </p:sp>
      <p:sp>
        <p:nvSpPr>
          <p:cNvPr id="8" name="Text 3"/>
          <p:cNvSpPr txBox="1"/>
          <p:nvPr/>
        </p:nvSpPr>
        <p:spPr>
          <a:xfrm>
            <a:off x="418525" y="393900"/>
            <a:ext cx="8211900" cy="332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ru-RU" altLang="en-US" sz="28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Теории и подходы</a:t>
            </a:r>
            <a:r>
              <a:rPr lang="en-US" sz="2800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
</a:t>
            </a:r>
            <a:endParaRPr lang="en-US" sz="2800" dirty="0">
              <a:latin typeface="Arial Black" panose="020B0A04020102020204" charset="0"/>
              <a:cs typeface="Arial Black" panose="020B0A04020102020204" charset="0"/>
            </a:endParaRPr>
          </a:p>
        </p:txBody>
      </p:sp>
      <p:sp>
        <p:nvSpPr>
          <p:cNvPr id="9" name="Text 4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3</a:t>
            </a:r>
            <a:endParaRPr lang="en-US" sz="1000" dirty="0"/>
          </a:p>
        </p:txBody>
      </p:sp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640" y="3905885"/>
            <a:ext cx="2197735" cy="975995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5985" y="3912870"/>
            <a:ext cx="2185670" cy="976630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6190" y="3905885"/>
            <a:ext cx="2192655" cy="106743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61956" y="1285525"/>
            <a:ext cx="169650" cy="2262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889881" y="1289425"/>
            <a:ext cx="218400" cy="218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37581" y="3180415"/>
            <a:ext cx="218400" cy="1747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4889881" y="3158575"/>
            <a:ext cx="218400" cy="218400"/>
          </a:xfrm>
          <a:prstGeom prst="rect">
            <a:avLst/>
          </a:prstGeom>
        </p:spPr>
      </p:pic>
      <p:sp>
        <p:nvSpPr>
          <p:cNvPr id="10" name="Text 0"/>
          <p:cNvSpPr txBox="1"/>
          <p:nvPr/>
        </p:nvSpPr>
        <p:spPr>
          <a:xfrm>
            <a:off x="337920" y="393900"/>
            <a:ext cx="8438700" cy="4017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095" b="1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Психолого-педагогические аспекты театрального метода
</a:t>
            </a:r>
            <a:endParaRPr lang="en-US" sz="2095" b="1" dirty="0">
              <a:solidFill>
                <a:srgbClr val="000000"/>
              </a:solidFill>
              <a:latin typeface="Arial Black" panose="020B0A04020102020204" charset="0"/>
              <a:ea typeface="Arial" panose="020B0604020202020204" pitchFamily="34" charset="-122"/>
              <a:cs typeface="Arial Black" panose="020B0A04020102020204" charset="0"/>
            </a:endParaRPr>
          </a:p>
        </p:txBody>
      </p:sp>
      <p:sp>
        <p:nvSpPr>
          <p:cNvPr id="11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4</a:t>
            </a:r>
            <a:endParaRPr lang="en-US" sz="1000" dirty="0"/>
          </a:p>
        </p:txBody>
      </p:sp>
      <p:sp>
        <p:nvSpPr>
          <p:cNvPr id="12" name="Text 2"/>
          <p:cNvSpPr txBox="1"/>
          <p:nvPr>
            <p:custDataLst>
              <p:tags r:id="rId13"/>
            </p:custDataLst>
          </p:nvPr>
        </p:nvSpPr>
        <p:spPr>
          <a:xfrm>
            <a:off x="541125" y="1743250"/>
            <a:ext cx="3706500" cy="828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Театральные техники развивают творческое мышление и помогают учащимся искать нестандартные языковые решения.
</a:t>
            </a:r>
            <a:endParaRPr lang="en-US" sz="1100" dirty="0"/>
          </a:p>
        </p:txBody>
      </p:sp>
      <p:sp>
        <p:nvSpPr>
          <p:cNvPr id="13" name="Text 3"/>
          <p:cNvSpPr txBox="1"/>
          <p:nvPr>
            <p:custDataLst>
              <p:tags r:id="rId14"/>
            </p:custDataLst>
          </p:nvPr>
        </p:nvSpPr>
        <p:spPr>
          <a:xfrm>
            <a:off x="1044400" y="1195575"/>
            <a:ext cx="3237000" cy="411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Стимуляция креативности
</a:t>
            </a:r>
            <a:endParaRPr lang="en-US" sz="1300" dirty="0">
              <a:solidFill>
                <a:srgbClr val="000000"/>
              </a:solidFill>
              <a:latin typeface="Arial Black" panose="020B0A04020102020204" charset="0"/>
              <a:ea typeface="Arial" panose="020B0604020202020204" pitchFamily="34" charset="-122"/>
              <a:cs typeface="Arial Black" panose="020B0A04020102020204" charset="0"/>
            </a:endParaRPr>
          </a:p>
        </p:txBody>
      </p:sp>
      <p:sp>
        <p:nvSpPr>
          <p:cNvPr id="14" name="Text 4"/>
          <p:cNvSpPr txBox="1"/>
          <p:nvPr>
            <p:custDataLst>
              <p:tags r:id="rId15"/>
            </p:custDataLst>
          </p:nvPr>
        </p:nvSpPr>
        <p:spPr>
          <a:xfrm>
            <a:off x="4793425" y="1743250"/>
            <a:ext cx="3706500" cy="828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Игровая атмосфера снижает тревожность, вызываемую боязнью допустить ошибку в речи.
</a:t>
            </a:r>
            <a:endParaRPr lang="en-US" sz="1100" dirty="0"/>
          </a:p>
        </p:txBody>
      </p:sp>
      <p:sp>
        <p:nvSpPr>
          <p:cNvPr id="15" name="Text 5"/>
          <p:cNvSpPr txBox="1"/>
          <p:nvPr>
            <p:custDataLst>
              <p:tags r:id="rId16"/>
            </p:custDataLst>
          </p:nvPr>
        </p:nvSpPr>
        <p:spPr>
          <a:xfrm>
            <a:off x="5284550" y="1205175"/>
            <a:ext cx="3249300" cy="401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Снижение страха ошибок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endParaRPr lang="en-US" sz="1300" dirty="0"/>
          </a:p>
        </p:txBody>
      </p:sp>
      <p:sp>
        <p:nvSpPr>
          <p:cNvPr id="16" name="Text 6"/>
          <p:cNvSpPr txBox="1"/>
          <p:nvPr>
            <p:custDataLst>
              <p:tags r:id="rId17"/>
            </p:custDataLst>
          </p:nvPr>
        </p:nvSpPr>
        <p:spPr>
          <a:xfrm>
            <a:off x="541125" y="3588893"/>
            <a:ext cx="3740400" cy="828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Вживание в разные роли усиливает понимание и чувствительность к эмоциям собеседника.
</a:t>
            </a:r>
            <a:endParaRPr lang="en-US" sz="1100" dirty="0"/>
          </a:p>
        </p:txBody>
      </p:sp>
      <p:sp>
        <p:nvSpPr>
          <p:cNvPr id="17" name="Text 7"/>
          <p:cNvSpPr txBox="1"/>
          <p:nvPr>
            <p:custDataLst>
              <p:tags r:id="rId18"/>
            </p:custDataLst>
          </p:nvPr>
        </p:nvSpPr>
        <p:spPr>
          <a:xfrm>
            <a:off x="1044400" y="3071625"/>
            <a:ext cx="3237000" cy="411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Развитие эмпатии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endParaRPr lang="en-US" sz="1300" dirty="0"/>
          </a:p>
        </p:txBody>
      </p:sp>
      <p:sp>
        <p:nvSpPr>
          <p:cNvPr id="18" name="Text 8"/>
          <p:cNvSpPr txBox="1"/>
          <p:nvPr>
            <p:custDataLst>
              <p:tags r:id="rId19"/>
            </p:custDataLst>
          </p:nvPr>
        </p:nvSpPr>
        <p:spPr>
          <a:xfrm>
            <a:off x="4793425" y="3588892"/>
            <a:ext cx="3740400" cy="828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Имитация языковых ситуаций в безопасной игровой обстановке способствует свободному экспериментированию с языком.
</a:t>
            </a:r>
            <a:endParaRPr lang="en-US" sz="1100" dirty="0"/>
          </a:p>
        </p:txBody>
      </p:sp>
      <p:sp>
        <p:nvSpPr>
          <p:cNvPr id="19" name="Text 9"/>
          <p:cNvSpPr txBox="1"/>
          <p:nvPr>
            <p:custDataLst>
              <p:tags r:id="rId20"/>
            </p:custDataLst>
          </p:nvPr>
        </p:nvSpPr>
        <p:spPr>
          <a:xfrm>
            <a:off x="5296700" y="3062025"/>
            <a:ext cx="3237300" cy="411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Создание безопасной среды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endParaRPr lang="en-US" sz="13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18575" y="3003627"/>
            <a:ext cx="2700000" cy="1787695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199475" y="3003627"/>
            <a:ext cx="2700000" cy="178769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980475" y="3003627"/>
            <a:ext cx="2700000" cy="178769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24765"/>
            <a:ext cx="9144000" cy="5143500"/>
          </a:xfrm>
          <a:prstGeom prst="rect">
            <a:avLst/>
          </a:prstGeom>
        </p:spPr>
      </p:pic>
      <p:sp>
        <p:nvSpPr>
          <p:cNvPr id="11" name="Text 0"/>
          <p:cNvSpPr txBox="1"/>
          <p:nvPr/>
        </p:nvSpPr>
        <p:spPr>
          <a:xfrm>
            <a:off x="418525" y="393900"/>
            <a:ext cx="8262000" cy="332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17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Влияние театра на развитие речи: реальные практики
</a:t>
            </a:r>
            <a:endParaRPr lang="en-US" sz="2170" dirty="0"/>
          </a:p>
        </p:txBody>
      </p:sp>
      <p:sp>
        <p:nvSpPr>
          <p:cNvPr id="12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5</a:t>
            </a:r>
            <a:endParaRPr lang="en-US" sz="1000" dirty="0"/>
          </a:p>
        </p:txBody>
      </p:sp>
      <p:sp>
        <p:nvSpPr>
          <p:cNvPr id="13" name="Text 2"/>
          <p:cNvSpPr txBox="1"/>
          <p:nvPr>
            <p:custDataLst>
              <p:tags r:id="rId13"/>
            </p:custDataLst>
          </p:nvPr>
        </p:nvSpPr>
        <p:spPr>
          <a:xfrm>
            <a:off x="847125" y="1180555"/>
            <a:ext cx="2039700" cy="15864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025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Ролевые игры как средство живого диалога
</a:t>
            </a:r>
            <a:r>
              <a:rPr lang="en-US" sz="1155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Использование ролевых игр позволяет учащимся моделировать повседневные ситуации, тем самым развивая навыки спонтанного общения и расширяя словарный запас.
</a:t>
            </a:r>
            <a:endParaRPr lang="en-US" sz="1025" dirty="0"/>
          </a:p>
        </p:txBody>
      </p:sp>
      <p:sp>
        <p:nvSpPr>
          <p:cNvPr id="14" name="Text 3"/>
          <p:cNvSpPr txBox="1"/>
          <p:nvPr>
            <p:custDataLst>
              <p:tags r:id="rId14"/>
            </p:custDataLst>
          </p:nvPr>
        </p:nvSpPr>
        <p:spPr>
          <a:xfrm>
            <a:off x="3677675" y="1180555"/>
            <a:ext cx="2039700" cy="15864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025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Инсценировки для формирования уверенности</a:t>
            </a:r>
            <a:r>
              <a:rPr lang="en-US" sz="1025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1155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Разыгрывание сцен из повседневной жизни помогает учащимся преодолеть страх публичных выступлений и лучше усваивать речевые образцы.
</a:t>
            </a:r>
            <a:endParaRPr lang="en-US" sz="1025" dirty="0"/>
          </a:p>
        </p:txBody>
      </p:sp>
      <p:sp>
        <p:nvSpPr>
          <p:cNvPr id="15" name="Text 4"/>
          <p:cNvSpPr txBox="1"/>
          <p:nvPr>
            <p:custDataLst>
              <p:tags r:id="rId15"/>
            </p:custDataLst>
          </p:nvPr>
        </p:nvSpPr>
        <p:spPr>
          <a:xfrm>
            <a:off x="6458600" y="1180555"/>
            <a:ext cx="2039700" cy="15864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025" dirty="0">
                <a:solidFill>
                  <a:srgbClr val="000000"/>
                </a:solidFill>
                <a:latin typeface="Arial Black" panose="020B0A04020102020204" charset="0"/>
                <a:ea typeface="Arial" panose="020B0604020202020204" pitchFamily="34" charset="-122"/>
                <a:cs typeface="Arial Black" panose="020B0A04020102020204" charset="0"/>
              </a:rPr>
              <a:t>Импровизация для развития творческого мышления
</a:t>
            </a:r>
            <a:r>
              <a:rPr lang="en-US" sz="1155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Свободная импровизация побуждает быстро реагировать на новые языковые вызовы, укрепляя навыки диалогического взаимодействия.
</a:t>
            </a:r>
            <a:endParaRPr lang="en-US" sz="1025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tags/tag1.xml><?xml version="1.0" encoding="utf-8"?>
<p:tagLst xmlns:p="http://schemas.openxmlformats.org/presentationml/2006/main">
  <p:tag name="KSO_WM_DIAGRAM_VIRTUALLY_FRAME" val="{&quot;height&quot;:253.69433070866143,&quot;left&quot;:42.60826771653543,&quot;top&quot;:94.13976377952756,&quot;width&quot;:629.3602362204724}"/>
</p:tagLst>
</file>

<file path=ppt/tags/tag10.xml><?xml version="1.0" encoding="utf-8"?>
<p:tagLst xmlns:p="http://schemas.openxmlformats.org/presentationml/2006/main">
  <p:tag name="KSO_WM_DIAGRAM_VIRTUALLY_FRAME" val="{&quot;height&quot;:253.69433070866143,&quot;left&quot;:42.60826771653543,&quot;top&quot;:94.13976377952756,&quot;width&quot;:629.3602362204724}"/>
</p:tagLst>
</file>

<file path=ppt/tags/tag11.xml><?xml version="1.0" encoding="utf-8"?>
<p:tagLst xmlns:p="http://schemas.openxmlformats.org/presentationml/2006/main">
  <p:tag name="KSO_WM_DIAGRAM_VIRTUALLY_FRAME" val="{&quot;height&quot;:253.69433070866143,&quot;left&quot;:42.60826771653543,&quot;top&quot;:94.13976377952756,&quot;width&quot;:629.3602362204724}"/>
</p:tagLst>
</file>

<file path=ppt/tags/tag12.xml><?xml version="1.0" encoding="utf-8"?>
<p:tagLst xmlns:p="http://schemas.openxmlformats.org/presentationml/2006/main">
  <p:tag name="KSO_WM_DIAGRAM_VIRTUALLY_FRAME" val="{&quot;height&quot;:253.69433070866143,&quot;left&quot;:42.60826771653543,&quot;top&quot;:94.13976377952756,&quot;width&quot;:629.3602362204724}"/>
</p:tagLst>
</file>

<file path=ppt/tags/tag13.xml><?xml version="1.0" encoding="utf-8"?>
<p:tagLst xmlns:p="http://schemas.openxmlformats.org/presentationml/2006/main">
  <p:tag name="KSO_WM_DIAGRAM_VIRTUALLY_FRAME" val="{&quot;height&quot;:284.3123622047245,&quot;left&quot;:32.95866141732283,&quot;top&quot;:92.95708661417322,&quot;width&quot;:650.543307086614}"/>
</p:tagLst>
</file>

<file path=ppt/tags/tag14.xml><?xml version="1.0" encoding="utf-8"?>
<p:tagLst xmlns:p="http://schemas.openxmlformats.org/presentationml/2006/main">
  <p:tag name="KSO_WM_DIAGRAM_VIRTUALLY_FRAME" val="{&quot;height&quot;:284.3123622047245,&quot;left&quot;:32.95866141732283,&quot;top&quot;:92.95708661417322,&quot;width&quot;:650.543307086614}"/>
</p:tagLst>
</file>

<file path=ppt/tags/tag15.xml><?xml version="1.0" encoding="utf-8"?>
<p:tagLst xmlns:p="http://schemas.openxmlformats.org/presentationml/2006/main">
  <p:tag name="KSO_WM_DIAGRAM_VIRTUALLY_FRAME" val="{&quot;height&quot;:284.3123622047245,&quot;left&quot;:32.95866141732283,&quot;top&quot;:92.95708661417322,&quot;width&quot;:650.543307086614}"/>
</p:tagLst>
</file>

<file path=ppt/tags/tag16.xml><?xml version="1.0" encoding="utf-8"?>
<p:tagLst xmlns:p="http://schemas.openxmlformats.org/presentationml/2006/main">
  <p:tag name="KSO_WM_DIAGRAM_VIRTUALLY_FRAME" val="{&quot;height&quot;:284.3123622047245,&quot;left&quot;:32.95866141732283,&quot;top&quot;:92.95708661417322,&quot;width&quot;:650.543307086614}"/>
</p:tagLst>
</file>

<file path=ppt/tags/tag17.xml><?xml version="1.0" encoding="utf-8"?>
<p:tagLst xmlns:p="http://schemas.openxmlformats.org/presentationml/2006/main">
  <p:tag name="KSO_WM_DIAGRAM_VIRTUALLY_FRAME" val="{&quot;height&quot;:284.3123622047245,&quot;left&quot;:32.95866141732283,&quot;top&quot;:92.95708661417322,&quot;width&quot;:650.543307086614}"/>
</p:tagLst>
</file>

<file path=ppt/tags/tag18.xml><?xml version="1.0" encoding="utf-8"?>
<p:tagLst xmlns:p="http://schemas.openxmlformats.org/presentationml/2006/main">
  <p:tag name="KSO_WM_DIAGRAM_VIRTUALLY_FRAME" val="{&quot;height&quot;:284.3123622047245,&quot;left&quot;:32.95866141732283,&quot;top&quot;:92.95708661417322,&quot;width&quot;:650.543307086614}"/>
</p:tagLst>
</file>

<file path=ppt/tags/tag2.xml><?xml version="1.0" encoding="utf-8"?>
<p:tagLst xmlns:p="http://schemas.openxmlformats.org/presentationml/2006/main">
  <p:tag name="KSO_WM_DIAGRAM_VIRTUALLY_FRAME" val="{&quot;height&quot;:253.69433070866143,&quot;left&quot;:42.60826771653543,&quot;top&quot;:94.13976377952756,&quot;width&quot;:629.3602362204724}"/>
</p:tagLst>
</file>

<file path=ppt/tags/tag3.xml><?xml version="1.0" encoding="utf-8"?>
<p:tagLst xmlns:p="http://schemas.openxmlformats.org/presentationml/2006/main">
  <p:tag name="KSO_WM_DIAGRAM_VIRTUALLY_FRAME" val="{&quot;height&quot;:253.69433070866143,&quot;left&quot;:42.60826771653543,&quot;top&quot;:94.13976377952756,&quot;width&quot;:629.3602362204724}"/>
</p:tagLst>
</file>

<file path=ppt/tags/tag4.xml><?xml version="1.0" encoding="utf-8"?>
<p:tagLst xmlns:p="http://schemas.openxmlformats.org/presentationml/2006/main">
  <p:tag name="KSO_WM_DIAGRAM_VIRTUALLY_FRAME" val="{&quot;height&quot;:253.69433070866143,&quot;left&quot;:42.60826771653543,&quot;top&quot;:94.13976377952756,&quot;width&quot;:629.3602362204724}"/>
</p:tagLst>
</file>

<file path=ppt/tags/tag5.xml><?xml version="1.0" encoding="utf-8"?>
<p:tagLst xmlns:p="http://schemas.openxmlformats.org/presentationml/2006/main">
  <p:tag name="KSO_WM_DIAGRAM_VIRTUALLY_FRAME" val="{&quot;height&quot;:253.69433070866143,&quot;left&quot;:42.60826771653543,&quot;top&quot;:94.13976377952756,&quot;width&quot;:629.3602362204724}"/>
</p:tagLst>
</file>

<file path=ppt/tags/tag6.xml><?xml version="1.0" encoding="utf-8"?>
<p:tagLst xmlns:p="http://schemas.openxmlformats.org/presentationml/2006/main">
  <p:tag name="KSO_WM_DIAGRAM_VIRTUALLY_FRAME" val="{&quot;height&quot;:253.69433070866143,&quot;left&quot;:42.60826771653543,&quot;top&quot;:94.13976377952756,&quot;width&quot;:629.3602362204724}"/>
</p:tagLst>
</file>

<file path=ppt/tags/tag7.xml><?xml version="1.0" encoding="utf-8"?>
<p:tagLst xmlns:p="http://schemas.openxmlformats.org/presentationml/2006/main">
  <p:tag name="KSO_WM_DIAGRAM_VIRTUALLY_FRAME" val="{&quot;height&quot;:253.69433070866143,&quot;left&quot;:42.60826771653543,&quot;top&quot;:94.13976377952756,&quot;width&quot;:629.3602362204724}"/>
</p:tagLst>
</file>

<file path=ppt/tags/tag8.xml><?xml version="1.0" encoding="utf-8"?>
<p:tagLst xmlns:p="http://schemas.openxmlformats.org/presentationml/2006/main">
  <p:tag name="KSO_WM_DIAGRAM_VIRTUALLY_FRAME" val="{&quot;height&quot;:253.69433070866143,&quot;left&quot;:42.60826771653543,&quot;top&quot;:94.13976377952756,&quot;width&quot;:629.3602362204724}"/>
</p:tagLst>
</file>

<file path=ppt/tags/tag9.xml><?xml version="1.0" encoding="utf-8"?>
<p:tagLst xmlns:p="http://schemas.openxmlformats.org/presentationml/2006/main">
  <p:tag name="KSO_WM_DIAGRAM_VIRTUALLY_FRAME" val="{&quot;height&quot;:253.69433070866143,&quot;left&quot;:42.60826771653543,&quot;top&quot;:94.13976377952756,&quot;width&quot;:629.3602362204724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Malgun Gothic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Malgun Gothic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Malgun Gothic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Malgun Gothic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Malgun Gothic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Malgun Gothic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5264</Words>
  <Application>WPS Presentation</Application>
  <PresentationFormat>Экран (16:9)</PresentationFormat>
  <Paragraphs>164</Paragraphs>
  <Slides>22</Slides>
  <Notes>22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22</vt:i4>
      </vt:variant>
    </vt:vector>
  </HeadingPairs>
  <TitlesOfParts>
    <vt:vector size="36" baseType="lpstr">
      <vt:lpstr>Arial</vt:lpstr>
      <vt:lpstr>SimSun</vt:lpstr>
      <vt:lpstr>Wingdings</vt:lpstr>
      <vt:lpstr>Arial</vt:lpstr>
      <vt:lpstr>Arial</vt:lpstr>
      <vt:lpstr>Arial</vt:lpstr>
      <vt:lpstr>Arial Black</vt:lpstr>
      <vt:lpstr>Calibri</vt:lpstr>
      <vt:lpstr>Microsoft YaHei</vt:lpstr>
      <vt:lpstr>Arial Unicode MS</vt:lpstr>
      <vt:lpstr>Arial Black</vt:lpstr>
      <vt:lpstr>Calibri Light</vt:lpstr>
      <vt:lpstr>Office Theme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creator>PptxGenJS</dc:creator>
  <dc:subject>PptxGenJS Presentation</dc:subject>
  <cp:lastModifiedBy>User</cp:lastModifiedBy>
  <cp:revision>13</cp:revision>
  <dcterms:created xsi:type="dcterms:W3CDTF">2026-01-25T15:03:00Z</dcterms:created>
  <dcterms:modified xsi:type="dcterms:W3CDTF">2026-01-25T07:44:03Z</dcterms:modified>
  <cp:version>906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E26D041E374745848A1F05E95C74CBE6_12</vt:lpwstr>
  </property>
  <property fmtid="{D5CDD505-2E9C-101B-9397-08002B2CF9AE}" pid="3" name="KSOProductBuildVer">
    <vt:lpwstr>1049-12.2.0.23196</vt:lpwstr>
  </property>
</Properties>
</file>