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3"/>
    <p:sldId id="260" r:id="rId4"/>
    <p:sldId id="261" r:id="rId5"/>
    <p:sldId id="263" r:id="rId6"/>
    <p:sldId id="265" r:id="rId7"/>
    <p:sldId id="267" r:id="rId8"/>
    <p:sldId id="269" r:id="rId9"/>
    <p:sldId id="271" r:id="rId10"/>
    <p:sldId id="272" r:id="rId11"/>
    <p:sldId id="273" r:id="rId12"/>
    <p:sldId id="274" r:id="rId13"/>
    <p:sldId id="297" r:id="rId14"/>
    <p:sldId id="298" r:id="rId15"/>
    <p:sldId id="277" r:id="rId16"/>
    <p:sldId id="278" r:id="rId17"/>
    <p:sldId id="279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3399"/>
    <a:srgbClr val="00CC99"/>
    <a:srgbClr val="CC0099"/>
    <a:srgbClr val="FF6699"/>
    <a:srgbClr val="66FF33"/>
    <a:srgbClr val="3399FF"/>
    <a:srgbClr val="FF3300"/>
    <a:srgbClr val="99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7804B-F23D-4C60-8B7B-A892F93BC7C9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07F04-72BA-47B1-BAF9-1919D9339F9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0.png"/><Relationship Id="rId3" Type="http://schemas.openxmlformats.org/officeDocument/2006/relationships/image" Target="../media/image3.png"/><Relationship Id="rId2" Type="http://schemas.microsoft.com/office/2007/relationships/media" Target="../media/media3.mp3"/><Relationship Id="rId1" Type="http://schemas.openxmlformats.org/officeDocument/2006/relationships/audio" Target="../media/media3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GIF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microsoft.com/office/2007/relationships/media" Target="../media/media4.mp3"/><Relationship Id="rId1" Type="http://schemas.openxmlformats.org/officeDocument/2006/relationships/audio" Target="../media/media4.mp3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3.png"/><Relationship Id="rId12" Type="http://schemas.microsoft.com/office/2007/relationships/media" Target="../media/media2.mp3"/><Relationship Id="rId11" Type="http://schemas.openxmlformats.org/officeDocument/2006/relationships/audio" Target="NULL" TargetMode="External"/><Relationship Id="rId10" Type="http://schemas.openxmlformats.org/officeDocument/2006/relationships/image" Target="../media/image26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2.mp3"/><Relationship Id="rId3" Type="http://schemas.openxmlformats.org/officeDocument/2006/relationships/audio" Target="NULL" TargetMode="Externa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1120" y="24208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4445" dirty="0">
                <a:solidFill>
                  <a:srgbClr val="C00000"/>
                </a:solidFill>
                <a:latin typeface="Lucida Calligraphy" panose="03010101010101010101" pitchFamily="66" charset="0"/>
              </a:rPr>
              <a:t>Module 5a</a:t>
            </a:r>
            <a:br>
              <a:rPr lang="en-US" sz="4445" dirty="0">
                <a:solidFill>
                  <a:srgbClr val="C00000"/>
                </a:solidFill>
                <a:latin typeface="Lucida Calligraphy" panose="03010101010101010101" pitchFamily="66" charset="0"/>
              </a:rPr>
            </a:br>
            <a:r>
              <a:rPr lang="en-US" sz="4445" dirty="0">
                <a:solidFill>
                  <a:srgbClr val="C00000"/>
                </a:solidFill>
                <a:latin typeface="Lucida Calligraphy" panose="03010101010101010101" pitchFamily="66" charset="0"/>
              </a:rPr>
              <a:t>“ </a:t>
            </a:r>
            <a:r>
              <a:rPr lang="en-US" sz="4445" dirty="0" smtClean="0">
                <a:solidFill>
                  <a:srgbClr val="C00000"/>
                </a:solidFill>
                <a:latin typeface="Lucida Calligraphy" panose="03010101010101010101" pitchFamily="66" charset="0"/>
              </a:rPr>
              <a:t>He loves jelly”</a:t>
            </a:r>
            <a:br>
              <a:rPr lang="ru-RU" sz="4445" dirty="0" smtClean="0">
                <a:solidFill>
                  <a:srgbClr val="C00000"/>
                </a:solidFill>
                <a:latin typeface="Lucida Calligraphy" panose="03010101010101010101" pitchFamily="66" charset="0"/>
              </a:rPr>
            </a:br>
            <a:r>
              <a:rPr lang="ru-RU" sz="4445" dirty="0" smtClean="0">
                <a:solidFill>
                  <a:srgbClr val="C00000"/>
                </a:solidFill>
                <a:latin typeface="Lucida Calligraphy" panose="03010101010101010101" pitchFamily="66" charset="0"/>
              </a:rPr>
              <a:t>« Он любит желе»</a:t>
            </a:r>
            <a:br>
              <a:rPr lang="en-US" sz="4445" dirty="0" smtClean="0">
                <a:solidFill>
                  <a:srgbClr val="C00000"/>
                </a:solidFill>
                <a:latin typeface="Lucida Calligraphy" panose="03010101010101010101" pitchFamily="66" charset="0"/>
              </a:rPr>
            </a:br>
            <a:br>
              <a:rPr lang="ru-RU" sz="4000" dirty="0" smtClean="0">
                <a:solidFill>
                  <a:srgbClr val="C00000"/>
                </a:solidFill>
                <a:latin typeface="Lucida Calligraphy" panose="03010101010101010101" pitchFamily="66" charset="0"/>
              </a:rPr>
            </a:b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4150">
            <a:off x="69780" y="3899095"/>
            <a:ext cx="3869024" cy="2813103"/>
          </a:xfrm>
          <a:prstGeom prst="rect">
            <a:avLst/>
          </a:prstGeom>
        </p:spPr>
      </p:pic>
      <p:pic>
        <p:nvPicPr>
          <p:cNvPr id="4" name="Neizvesten_-_Veselaya_melodiya_dlya_detej_bez_slov_Muzyka_dlya_malyshej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26064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Ex. 2 page 42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268760"/>
            <a:ext cx="6491064" cy="44973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Bodoni MT" pitchFamily="18" charset="0"/>
              </a:rPr>
              <a:t>- Look</a:t>
            </a:r>
            <a:r>
              <a:rPr lang="en-US" dirty="0">
                <a:solidFill>
                  <a:srgbClr val="FF0000"/>
                </a:solidFill>
                <a:latin typeface="Bodoni MT" pitchFamily="18" charset="0"/>
              </a:rPr>
              <a:t>! Lulu and Maya are talking about their </a:t>
            </a:r>
            <a:r>
              <a:rPr lang="en-US" dirty="0" err="1">
                <a:solidFill>
                  <a:srgbClr val="FF0000"/>
                </a:solidFill>
                <a:latin typeface="Bodoni MT" pitchFamily="18" charset="0"/>
              </a:rPr>
              <a:t>favourite</a:t>
            </a:r>
            <a:r>
              <a:rPr lang="en-US" dirty="0">
                <a:solidFill>
                  <a:srgbClr val="FF0000"/>
                </a:solidFill>
                <a:latin typeface="Bodoni MT" pitchFamily="18" charset="0"/>
              </a:rPr>
              <a:t> food.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5" t="27117" r="20982" b="24093"/>
          <a:stretch>
            <a:fillRect/>
          </a:stretch>
        </p:blipFill>
        <p:spPr bwMode="auto">
          <a:xfrm>
            <a:off x="2483768" y="2413882"/>
            <a:ext cx="6336704" cy="2983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FF0000"/>
                </a:solidFill>
                <a:latin typeface="Constantia" panose="02030602050306030303" pitchFamily="18" charset="0"/>
              </a:rPr>
              <a:t>- </a:t>
            </a:r>
            <a:r>
              <a:rPr lang="ru-RU" dirty="0">
                <a:solidFill>
                  <a:srgbClr val="FF0000"/>
                </a:solidFill>
                <a:latin typeface="Constantia" panose="02030602050306030303" pitchFamily="18" charset="0"/>
              </a:rPr>
              <a:t>Догадайтесь, что они говорят об остальных продуктах. </a:t>
            </a:r>
            <a:endParaRPr lang="ru-RU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5" y="1834819"/>
            <a:ext cx="4669805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err="1">
                <a:solidFill>
                  <a:srgbClr val="FF9900"/>
                </a:solidFill>
                <a:latin typeface="Arial Black" panose="020B0A04020102020204" pitchFamily="34" charset="0"/>
              </a:rPr>
              <a:t>Do</a:t>
            </a:r>
            <a:r>
              <a:rPr lang="ru-RU" sz="4400" b="1" i="1" dirty="0">
                <a:solidFill>
                  <a:srgbClr val="FF9900"/>
                </a:solidFill>
                <a:latin typeface="Arial Black" panose="020B0A04020102020204" pitchFamily="34" charset="0"/>
              </a:rPr>
              <a:t> </a:t>
            </a:r>
            <a:r>
              <a:rPr lang="ru-RU" sz="4400" b="1" i="1" dirty="0" err="1">
                <a:solidFill>
                  <a:srgbClr val="FF9900"/>
                </a:solidFill>
                <a:latin typeface="Arial Black" panose="020B0A04020102020204" pitchFamily="34" charset="0"/>
              </a:rPr>
              <a:t>you</a:t>
            </a:r>
            <a:r>
              <a:rPr lang="ru-RU" sz="4400" b="1" i="1" dirty="0">
                <a:solidFill>
                  <a:srgbClr val="FF9900"/>
                </a:solidFill>
                <a:latin typeface="Arial Black" panose="020B0A04020102020204" pitchFamily="34" charset="0"/>
              </a:rPr>
              <a:t> </a:t>
            </a:r>
            <a:r>
              <a:rPr lang="ru-RU" sz="4400" b="1" i="1" dirty="0" err="1">
                <a:solidFill>
                  <a:srgbClr val="FF9900"/>
                </a:solidFill>
                <a:latin typeface="Arial Black" panose="020B0A04020102020204" pitchFamily="34" charset="0"/>
              </a:rPr>
              <a:t>like</a:t>
            </a:r>
            <a:r>
              <a:rPr lang="ru-RU" sz="4400" b="1" i="1" dirty="0">
                <a:solidFill>
                  <a:srgbClr val="FF9900"/>
                </a:solidFill>
                <a:latin typeface="Arial Black" panose="020B0A04020102020204" pitchFamily="34" charset="0"/>
              </a:rPr>
              <a:t> …?</a:t>
            </a:r>
            <a:endParaRPr lang="ru-RU" sz="4400" b="1" dirty="0">
              <a:solidFill>
                <a:srgbClr val="FF990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11760" y="2888919"/>
            <a:ext cx="2371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CC0066"/>
                </a:solidFill>
                <a:latin typeface="Arial Black" panose="020B0A04020102020204" pitchFamily="34" charset="0"/>
              </a:rPr>
              <a:t>Yes, I do. </a:t>
            </a:r>
            <a:endParaRPr lang="ru-RU" sz="3200" dirty="0">
              <a:solidFill>
                <a:srgbClr val="CC0066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23098" y="3420289"/>
            <a:ext cx="25348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  <a:latin typeface="Arial Black" panose="020B0A04020102020204" pitchFamily="34" charset="0"/>
              </a:rPr>
              <a:t>No, I don’t</a:t>
            </a:r>
            <a:r>
              <a:rPr lang="en-US" i="1" dirty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660066"/>
                </a:solidFill>
                <a:latin typeface="Lucida Calligraphy" panose="03010101010101010101" pitchFamily="66" charset="0"/>
              </a:rPr>
              <a:t>- Now</a:t>
            </a:r>
            <a:r>
              <a:rPr lang="en-US" dirty="0">
                <a:solidFill>
                  <a:srgbClr val="660066"/>
                </a:solidFill>
                <a:latin typeface="Lucida Calligraphy" panose="03010101010101010101" pitchFamily="66" charset="0"/>
              </a:rPr>
              <a:t>, you listen to the song and </a:t>
            </a:r>
            <a:r>
              <a:rPr lang="en-US" dirty="0" smtClean="0">
                <a:solidFill>
                  <a:srgbClr val="660066"/>
                </a:solidFill>
                <a:latin typeface="Lucida Calligraphy" panose="03010101010101010101" pitchFamily="66" charset="0"/>
              </a:rPr>
              <a:t>try </a:t>
            </a:r>
            <a:r>
              <a:rPr lang="en-US" dirty="0">
                <a:solidFill>
                  <a:srgbClr val="660066"/>
                </a:solidFill>
                <a:latin typeface="Lucida Calligraphy" panose="03010101010101010101" pitchFamily="66" charset="0"/>
              </a:rPr>
              <a:t>to sing along!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Knock Knock English - Do You Like Broccoli Ice Cream.mp3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34220"/>
            <a:ext cx="450156" cy="45015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002" y="1700808"/>
            <a:ext cx="4263686" cy="53012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1556792"/>
            <a:ext cx="49685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Do you like broccoli?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Do you like ice cream?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Do you like broccoli ice cream?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No, I don’t. Yucky!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Do you like donuts?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Do you like juice?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Do you like donut juice?</a:t>
            </a:r>
            <a:b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400" dirty="0">
                <a:solidFill>
                  <a:srgbClr val="CC0066"/>
                </a:solidFill>
                <a:latin typeface="Century Schoolbook" pitchFamily="18" charset="0"/>
              </a:rPr>
              <a:t>No, I don’t. Yucky!</a:t>
            </a:r>
            <a:endParaRPr lang="ru-RU" sz="2400" dirty="0">
              <a:solidFill>
                <a:srgbClr val="CC0066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30" y="3082562"/>
            <a:ext cx="3775438" cy="3775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0"/>
            <a:ext cx="4544809" cy="377543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764704"/>
            <a:ext cx="5626968" cy="514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Do you like popcorn?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Do you like pizza?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Do you like popcorn pizza?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No, I don’t. Yucky!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Do you like bananas?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Do you like soup?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Yes, I do!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Do you like banana soup?</a:t>
            </a:r>
            <a:b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</a:br>
            <a:r>
              <a:rPr lang="en-US" sz="2800" dirty="0">
                <a:solidFill>
                  <a:srgbClr val="CC0066"/>
                </a:solidFill>
                <a:latin typeface="Century Schoolbook" pitchFamily="18" charset="0"/>
              </a:rPr>
              <a:t>No, I don’t. Yucky! </a:t>
            </a:r>
            <a:endParaRPr lang="ru-RU" sz="2800" dirty="0">
              <a:solidFill>
                <a:srgbClr val="CC0066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rgbClr val="008080"/>
                </a:solidFill>
                <a:latin typeface="Lucida Console" panose="020B0609040504020204" pitchFamily="49" charset="0"/>
              </a:rPr>
              <a:t>Physical exercises</a:t>
            </a:r>
            <a:endParaRPr lang="ru-RU" sz="5400" b="1" i="1" dirty="0">
              <a:solidFill>
                <a:srgbClr val="008080"/>
              </a:solidFill>
              <a:latin typeface="Lucida Console" panose="020B0609040504020204" pitchFamily="49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8880" y="1484784"/>
            <a:ext cx="6995120" cy="384502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 Rounded MT Bold" pitchFamily="34" charset="0"/>
              </a:rPr>
              <a:t>     </a:t>
            </a:r>
            <a:r>
              <a:rPr lang="en-US" dirty="0" smtClean="0">
                <a:solidFill>
                  <a:srgbClr val="00CC99"/>
                </a:solidFill>
                <a:latin typeface="Arial Rounded MT Bold" pitchFamily="34" charset="0"/>
              </a:rPr>
              <a:t>- Let’s relax and do some exercises </a:t>
            </a:r>
            <a:endParaRPr lang="en-US" dirty="0" smtClean="0">
              <a:solidFill>
                <a:srgbClr val="00CC99"/>
              </a:solidFill>
              <a:latin typeface="Arial Rounded MT Bold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CC99"/>
                </a:solidFill>
                <a:latin typeface="Arial Narrow" panose="020B0606020202030204" pitchFamily="34" charset="0"/>
              </a:rPr>
              <a:t>     </a:t>
            </a:r>
            <a:r>
              <a:rPr lang="ru-RU" dirty="0" smtClean="0">
                <a:solidFill>
                  <a:srgbClr val="00CC99"/>
                </a:solidFill>
                <a:latin typeface="Arial Narrow" panose="020B0606020202030204" pitchFamily="34" charset="0"/>
              </a:rPr>
              <a:t>Хлопни в </a:t>
            </a:r>
            <a:r>
              <a:rPr lang="ru-RU" dirty="0">
                <a:solidFill>
                  <a:srgbClr val="00CC99"/>
                </a:solidFill>
                <a:latin typeface="Arial Narrow" panose="020B0606020202030204" pitchFamily="34" charset="0"/>
              </a:rPr>
              <a:t>ладоши, когда услышишь название напитка, топни ногой, когда услышишь название фрукта, покрути головой, когда услышишь название овоща.</a:t>
            </a:r>
            <a:endParaRPr lang="ru-RU" dirty="0">
              <a:solidFill>
                <a:srgbClr val="00CC99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Nu_pogodi_-_Pesenka_iz_Nu_pogodi_Tyryam_tyryariyam_trya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51520" y="3326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7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16216" y="260648"/>
            <a:ext cx="19495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>
                <a:solidFill>
                  <a:srgbClr val="FF0000"/>
                </a:solidFill>
              </a:rPr>
              <a:t>a </a:t>
            </a:r>
            <a:r>
              <a:rPr lang="ru-RU" sz="3600" i="1" dirty="0" err="1">
                <a:solidFill>
                  <a:srgbClr val="FF0000"/>
                </a:solidFill>
              </a:rPr>
              <a:t>banana</a:t>
            </a:r>
            <a:endParaRPr lang="ru-RU" sz="3600" dirty="0">
              <a:solidFill>
                <a:srgbClr val="FF0000"/>
              </a:solidFill>
            </a:endParaRPr>
          </a:p>
          <a:p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94598" y="4127126"/>
            <a:ext cx="16612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ru-RU" sz="3600" i="1" dirty="0" err="1">
                <a:solidFill>
                  <a:schemeClr val="accent5">
                    <a:lumMod val="50000"/>
                  </a:schemeClr>
                </a:solidFill>
              </a:rPr>
              <a:t>carrot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8560" y="399147"/>
            <a:ext cx="792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660066"/>
                </a:solidFill>
              </a:rPr>
              <a:t>tea</a:t>
            </a:r>
            <a:endParaRPr lang="ru-RU" sz="3600" dirty="0">
              <a:solidFill>
                <a:srgbClr val="660066"/>
              </a:solidFill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204" y="1922642"/>
            <a:ext cx="3575155" cy="49263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32488" y="5157192"/>
            <a:ext cx="9717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00B050"/>
                </a:solidFill>
              </a:rPr>
              <a:t>milk</a:t>
            </a:r>
            <a:endParaRPr lang="ru-RU" sz="3600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714120" y="1700808"/>
            <a:ext cx="18020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6666FF"/>
                </a:solidFill>
              </a:rPr>
              <a:t>an</a:t>
            </a:r>
            <a:r>
              <a:rPr lang="ru-RU" sz="3600" i="1" dirty="0">
                <a:solidFill>
                  <a:srgbClr val="6666FF"/>
                </a:solidFill>
              </a:rPr>
              <a:t> </a:t>
            </a:r>
            <a:r>
              <a:rPr lang="ru-RU" sz="3600" i="1" dirty="0" err="1">
                <a:solidFill>
                  <a:srgbClr val="6666FF"/>
                </a:solidFill>
              </a:rPr>
              <a:t>apple</a:t>
            </a:r>
            <a:endParaRPr lang="ru-RU" sz="3600" dirty="0">
              <a:solidFill>
                <a:srgbClr val="6666FF"/>
              </a:solidFill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43808" y="0"/>
            <a:ext cx="20922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00CC99"/>
                </a:solidFill>
              </a:rPr>
              <a:t>an</a:t>
            </a:r>
            <a:r>
              <a:rPr lang="ru-RU" sz="3600" i="1" dirty="0">
                <a:solidFill>
                  <a:srgbClr val="00CC99"/>
                </a:solidFill>
              </a:rPr>
              <a:t> </a:t>
            </a:r>
            <a:r>
              <a:rPr lang="ru-RU" sz="3600" i="1" dirty="0" err="1">
                <a:solidFill>
                  <a:srgbClr val="00CC99"/>
                </a:solidFill>
              </a:rPr>
              <a:t>orange</a:t>
            </a:r>
            <a:endParaRPr lang="ru-RU" sz="3600" dirty="0">
              <a:solidFill>
                <a:srgbClr val="00CC99"/>
              </a:solidFill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164223" y="3415346"/>
            <a:ext cx="1770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>
                <a:solidFill>
                  <a:srgbClr val="FF99CC"/>
                </a:solidFill>
              </a:rPr>
              <a:t>a </a:t>
            </a:r>
            <a:r>
              <a:rPr lang="ru-RU" sz="3600" i="1" dirty="0" err="1">
                <a:solidFill>
                  <a:srgbClr val="FF99CC"/>
                </a:solidFill>
              </a:rPr>
              <a:t>potato</a:t>
            </a:r>
            <a:endParaRPr lang="ru-RU" sz="3600" dirty="0">
              <a:solidFill>
                <a:srgbClr val="FF99CC"/>
              </a:solidFill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362212" y="5750099"/>
            <a:ext cx="12809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FF3300"/>
                </a:solidFill>
              </a:rPr>
              <a:t>water</a:t>
            </a:r>
            <a:endParaRPr lang="ru-RU" sz="3600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820130" y="2953681"/>
            <a:ext cx="20473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0000FF"/>
                </a:solidFill>
              </a:rPr>
              <a:t>lemonade</a:t>
            </a:r>
            <a:endParaRPr lang="ru-RU" sz="3600" dirty="0">
              <a:solidFill>
                <a:srgbClr val="0000FF"/>
              </a:solidFill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617507" y="1460977"/>
            <a:ext cx="9813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99FF99"/>
                </a:solidFill>
              </a:rPr>
              <a:t>fruit</a:t>
            </a:r>
            <a:endParaRPr lang="ru-RU" sz="3600" dirty="0">
              <a:solidFill>
                <a:srgbClr val="99FF99"/>
              </a:solidFill>
            </a:endParaRP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28504" y="1327829"/>
            <a:ext cx="10263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rgbClr val="FF3300"/>
                </a:solidFill>
              </a:rPr>
              <a:t>coke</a:t>
            </a:r>
            <a:endParaRPr lang="ru-RU" sz="3600" dirty="0">
              <a:solidFill>
                <a:srgbClr val="FF3300"/>
              </a:solidFill>
            </a:endParaRP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2154" y="5288434"/>
            <a:ext cx="2016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 smtClean="0">
                <a:solidFill>
                  <a:srgbClr val="006600"/>
                </a:solidFill>
              </a:rPr>
              <a:t>vegetable</a:t>
            </a:r>
            <a:endParaRPr lang="ru-RU" sz="3600" dirty="0">
              <a:solidFill>
                <a:srgbClr val="006600"/>
              </a:solidFill>
            </a:endParaRP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343014" y="850529"/>
            <a:ext cx="1048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i="1" dirty="0" err="1">
                <a:solidFill>
                  <a:schemeClr val="accent4">
                    <a:lumMod val="50000"/>
                  </a:schemeClr>
                </a:solidFill>
              </a:rPr>
              <a:t>juice</a:t>
            </a:r>
            <a:endParaRPr lang="ru-RU" sz="36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 smtClean="0">
                <a:solidFill>
                  <a:srgbClr val="3399FF"/>
                </a:solidFill>
              </a:rPr>
            </a:br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Ex. 3, 4 page 43</a:t>
            </a:r>
            <a:br>
              <a:rPr lang="en-US" dirty="0">
                <a:solidFill>
                  <a:srgbClr val="3399FF"/>
                </a:solidFill>
              </a:rPr>
            </a:br>
            <a:br>
              <a:rPr lang="ru-RU" dirty="0">
                <a:solidFill>
                  <a:srgbClr val="3399FF"/>
                </a:solidFill>
              </a:rPr>
            </a:br>
            <a:endParaRPr lang="ru-RU" dirty="0">
              <a:solidFill>
                <a:srgbClr val="3399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746" y="2196175"/>
            <a:ext cx="4824536" cy="482453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8926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6699"/>
                </a:solidFill>
                <a:latin typeface="Californian FB" panose="0207040306080B030204" pitchFamily="18" charset="0"/>
              </a:rPr>
              <a:t>- Listen </a:t>
            </a:r>
            <a:r>
              <a:rPr lang="en-US" dirty="0">
                <a:solidFill>
                  <a:srgbClr val="FF6699"/>
                </a:solidFill>
                <a:latin typeface="Californian FB" panose="0207040306080B030204" pitchFamily="18" charset="0"/>
              </a:rPr>
              <a:t>and say who likes jelly.</a:t>
            </a:r>
            <a:br>
              <a:rPr lang="ru-RU" dirty="0">
                <a:solidFill>
                  <a:srgbClr val="3399FF"/>
                </a:solidFill>
              </a:rPr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5301208"/>
            <a:ext cx="45272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CC0099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Who likes jelly? </a:t>
            </a:r>
            <a:endParaRPr lang="ru-RU" sz="4400" dirty="0">
              <a:solidFill>
                <a:srgbClr val="CC0099"/>
              </a:solidFill>
              <a:latin typeface="Lucida Console" panose="020B0609040504020204" pitchFamily="49" charset="0"/>
              <a:cs typeface="MV Boli" panose="0200050003020009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108" y="2204864"/>
            <a:ext cx="2088232" cy="2610290"/>
          </a:xfrm>
          <a:prstGeom prst="rect">
            <a:avLst/>
          </a:prstGeom>
        </p:spPr>
      </p:pic>
      <p:pic>
        <p:nvPicPr>
          <p:cNvPr id="7" name="Spotlight_3_-_Ex.3_p.43 (mp3cut.ru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76" y="76470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39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12776"/>
            <a:ext cx="4477989" cy="567809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Bradley Hand ITC" pitchFamily="66" charset="0"/>
              </a:rPr>
              <a:t>Thanks for your attention!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0834"/>
            <a:ext cx="2843808" cy="30158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00B050"/>
                </a:solidFill>
                <a:latin typeface="Forte" pitchFamily="66" charset="0"/>
              </a:rPr>
              <a:t>Phonetic drill</a:t>
            </a:r>
            <a:endParaRPr lang="ru-RU" sz="60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8795" y="1484784"/>
            <a:ext cx="7139136" cy="452596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dirty="0">
                <a:solidFill>
                  <a:srgbClr val="008000"/>
                </a:solidFill>
              </a:rPr>
              <a:t>[ ʧ </a:t>
            </a:r>
            <a:r>
              <a:rPr lang="en-US" dirty="0" smtClean="0">
                <a:solidFill>
                  <a:srgbClr val="008000"/>
                </a:solidFill>
              </a:rPr>
              <a:t>] chocolate, sandwich, chicken, chips, cheese</a:t>
            </a:r>
            <a:endParaRPr lang="en-US" dirty="0" smtClean="0">
              <a:solidFill>
                <a:srgbClr val="008000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>
                <a:solidFill>
                  <a:srgbClr val="008000"/>
                </a:solidFill>
              </a:rPr>
              <a:t>[ ʤ </a:t>
            </a:r>
            <a:r>
              <a:rPr lang="en-US" dirty="0" smtClean="0">
                <a:solidFill>
                  <a:srgbClr val="008000"/>
                </a:solidFill>
              </a:rPr>
              <a:t>] jug, jar, juice, jelly, jam, vegetables</a:t>
            </a:r>
            <a:endParaRPr lang="en-US" dirty="0" smtClean="0">
              <a:solidFill>
                <a:srgbClr val="008000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>
                <a:solidFill>
                  <a:srgbClr val="008000"/>
                </a:solidFill>
              </a:rPr>
              <a:t>[ ʃ </a:t>
            </a:r>
            <a:r>
              <a:rPr lang="en-US" dirty="0" smtClean="0">
                <a:solidFill>
                  <a:srgbClr val="008000"/>
                </a:solidFill>
              </a:rPr>
              <a:t>] shape, fish, dish, sugar, sure, bush</a:t>
            </a:r>
            <a:endParaRPr lang="ru-RU" dirty="0">
              <a:solidFill>
                <a:srgbClr val="008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750834"/>
            <a:ext cx="3096344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4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4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4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4048871" cy="34456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latin typeface="Castellar" pitchFamily="18" charset="0"/>
              </a:rPr>
              <a:t>New words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44" y="1196752"/>
            <a:ext cx="2845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</a:t>
            </a:r>
            <a:endParaRPr lang="ru-RU" sz="4800" b="1" dirty="0">
              <a:solidFill>
                <a:srgbClr val="6666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4869160"/>
            <a:ext cx="27398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Chicken</a:t>
            </a:r>
            <a:endParaRPr lang="ru-RU" sz="6000" b="1" i="1" dirty="0">
              <a:solidFill>
                <a:srgbClr val="6666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953" y="3170923"/>
            <a:ext cx="3600400" cy="293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454327" y="2027749"/>
            <a:ext cx="2845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</a:t>
            </a:r>
            <a:endParaRPr lang="ru-RU" sz="4800" b="1" dirty="0">
              <a:solidFill>
                <a:srgbClr val="6666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5976" y="5668799"/>
            <a:ext cx="17636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Pizza</a:t>
            </a:r>
            <a:endParaRPr lang="ru-RU" sz="6000" b="1" i="1" dirty="0">
              <a:solidFill>
                <a:srgbClr val="66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1"/>
      <p:bldP spid="8" grpId="0"/>
      <p:bldP spid="9" grpId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4825012" cy="864096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    What is it? 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73" y="1124744"/>
            <a:ext cx="3400379" cy="2448272"/>
          </a:xfrm>
        </p:spPr>
      </p:pic>
      <p:sp>
        <p:nvSpPr>
          <p:cNvPr id="5" name="TextBox 4"/>
          <p:cNvSpPr txBox="1"/>
          <p:nvPr/>
        </p:nvSpPr>
        <p:spPr>
          <a:xfrm>
            <a:off x="683567" y="3675526"/>
            <a:ext cx="31486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Sandwich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52936"/>
            <a:ext cx="4679354" cy="293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/>
          <p:nvPr/>
        </p:nvSpPr>
        <p:spPr>
          <a:xfrm>
            <a:off x="3995936" y="2212218"/>
            <a:ext cx="482501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    What is it? </a:t>
            </a:r>
            <a:endParaRPr lang="ru-RU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4902661" y="5661248"/>
            <a:ext cx="34419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Vegetables</a:t>
            </a:r>
            <a:endParaRPr lang="ru-RU" sz="6000" b="1" i="1" dirty="0">
              <a:solidFill>
                <a:srgbClr val="66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60648"/>
            <a:ext cx="4834880" cy="1012974"/>
          </a:xfrm>
        </p:spPr>
        <p:txBody>
          <a:bodyPr/>
          <a:lstStyle/>
          <a:p>
            <a:r>
              <a:rPr lang="en-US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    </a:t>
            </a:r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96752"/>
            <a:ext cx="3480088" cy="2610066"/>
          </a:xfrm>
        </p:spPr>
      </p:pic>
      <p:sp>
        <p:nvSpPr>
          <p:cNvPr id="5" name="TextBox 4"/>
          <p:cNvSpPr txBox="1"/>
          <p:nvPr/>
        </p:nvSpPr>
        <p:spPr>
          <a:xfrm>
            <a:off x="5580112" y="3565465"/>
            <a:ext cx="22974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Burger</a:t>
            </a:r>
            <a:endParaRPr lang="ru-RU" sz="6000" b="1" dirty="0">
              <a:solidFill>
                <a:srgbClr val="6666FF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94" y="2204864"/>
            <a:ext cx="2543061" cy="339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/>
          <p:nvPr/>
        </p:nvSpPr>
        <p:spPr>
          <a:xfrm>
            <a:off x="-212516" y="1189161"/>
            <a:ext cx="4834880" cy="101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    </a:t>
            </a:r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5596533"/>
            <a:ext cx="31999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Ice cream</a:t>
            </a:r>
            <a:endParaRPr lang="ru-RU" sz="6000" b="1" i="1" dirty="0">
              <a:solidFill>
                <a:srgbClr val="66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5393" y="404664"/>
            <a:ext cx="4978896" cy="101297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 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556792"/>
            <a:ext cx="1684250" cy="3589859"/>
          </a:xfrm>
        </p:spPr>
      </p:pic>
      <p:sp>
        <p:nvSpPr>
          <p:cNvPr id="5" name="TextBox 4"/>
          <p:cNvSpPr txBox="1"/>
          <p:nvPr/>
        </p:nvSpPr>
        <p:spPr>
          <a:xfrm>
            <a:off x="1043608" y="5445224"/>
            <a:ext cx="21339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Water</a:t>
            </a:r>
            <a:endParaRPr lang="ru-RU" sz="6000" b="1" dirty="0">
              <a:solidFill>
                <a:srgbClr val="6666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97" y="1268760"/>
            <a:ext cx="3582171" cy="246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/>
          <p:nvPr/>
        </p:nvSpPr>
        <p:spPr>
          <a:xfrm>
            <a:off x="4644008" y="255786"/>
            <a:ext cx="4978896" cy="101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 </a:t>
            </a:r>
            <a:endParaRPr lang="ru-RU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5438921" y="3857272"/>
            <a:ext cx="33890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Chocolate</a:t>
            </a:r>
            <a:endParaRPr lang="ru-RU" sz="6000" b="1" i="1" dirty="0">
              <a:solidFill>
                <a:srgbClr val="66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build="allAtOnce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188640"/>
            <a:ext cx="4248472" cy="108498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      </a:t>
            </a:r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 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317" y="1074751"/>
            <a:ext cx="3888432" cy="3616243"/>
          </a:xfrm>
        </p:spPr>
      </p:pic>
      <p:sp>
        <p:nvSpPr>
          <p:cNvPr id="5" name="TextBox 4"/>
          <p:cNvSpPr txBox="1"/>
          <p:nvPr/>
        </p:nvSpPr>
        <p:spPr>
          <a:xfrm>
            <a:off x="5436096" y="4674112"/>
            <a:ext cx="34916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Baskerville Old Face" panose="02020602080505020303" pitchFamily="18" charset="0"/>
                <a:cs typeface="Times New Roman" panose="02020603050405020304" pitchFamily="18" charset="0"/>
              </a:rPr>
              <a:t>Lemonade</a:t>
            </a:r>
            <a:endParaRPr lang="ru-RU" sz="6000" b="1" i="1" dirty="0">
              <a:solidFill>
                <a:srgbClr val="66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76872"/>
            <a:ext cx="4237037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/>
          <p:nvPr/>
        </p:nvSpPr>
        <p:spPr>
          <a:xfrm>
            <a:off x="395536" y="980728"/>
            <a:ext cx="4248472" cy="1084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      </a:t>
            </a:r>
            <a:r>
              <a:rPr lang="en-US" sz="6000" b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What is it? </a:t>
            </a:r>
            <a:endParaRPr lang="ru-RU" sz="6000" dirty="0"/>
          </a:p>
        </p:txBody>
      </p:sp>
      <p:sp>
        <p:nvSpPr>
          <p:cNvPr id="7" name="TextBox 6"/>
          <p:cNvSpPr txBox="1"/>
          <p:nvPr/>
        </p:nvSpPr>
        <p:spPr>
          <a:xfrm>
            <a:off x="1734140" y="5459809"/>
            <a:ext cx="15712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6666FF"/>
                </a:solidFill>
                <a:latin typeface="Baskerville Old Face" panose="02020602080505020303" pitchFamily="18" charset="0"/>
              </a:rPr>
              <a:t>Eggs</a:t>
            </a:r>
            <a:endParaRPr lang="ru-RU" sz="6000" b="1" i="1" dirty="0">
              <a:solidFill>
                <a:srgbClr val="66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5876">
            <a:off x="96122" y="-6690"/>
            <a:ext cx="1743430" cy="14189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rmAutofit fontScale="90000"/>
          </a:bodyPr>
          <a:lstStyle/>
          <a:p>
            <a:b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Ex. 1 page 42</a:t>
            </a:r>
            <a:b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Open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books at page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b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Listen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the song, please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4273">
            <a:off x="7605999" y="21140"/>
            <a:ext cx="1310412" cy="174721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What type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food do you listen at our song? 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8466">
            <a:off x="5405017" y="3699282"/>
            <a:ext cx="803581" cy="1712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8" y="2838102"/>
            <a:ext cx="1687913" cy="1161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54" y="5056536"/>
            <a:ext cx="2070422" cy="15528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1" y="2915179"/>
            <a:ext cx="2726809" cy="17104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3877">
            <a:off x="340810" y="4820534"/>
            <a:ext cx="2316433" cy="1739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0735">
            <a:off x="7546204" y="2429565"/>
            <a:ext cx="950761" cy="884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8155">
            <a:off x="7177669" y="3424122"/>
            <a:ext cx="1226089" cy="8827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7097">
            <a:off x="6563564" y="4549254"/>
            <a:ext cx="2454301" cy="2088665"/>
          </a:xfrm>
          <a:prstGeom prst="rect">
            <a:avLst/>
          </a:prstGeom>
        </p:spPr>
      </p:pic>
      <p:pic>
        <p:nvPicPr>
          <p:cNvPr id="14" name="Spotlight_3_-_Ex.1_p.42_(iPleer.fm).mp3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>
                  <p14:trim st="7000,000000" end="60276,56250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61205" y="44765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Now, repeat the song after me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008"/>
            <a:ext cx="3789040" cy="37890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318654"/>
            <a:ext cx="2555776" cy="2730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Chicken with vegetables,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Ice cream and chocolate.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Water and lemonade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Pizza with cheese on it!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Eggs in my sandwiches,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Burgers with chips: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These are just some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Of my </a:t>
            </a:r>
            <a:r>
              <a:rPr lang="en-US" dirty="0" err="1" smtClean="0">
                <a:solidFill>
                  <a:srgbClr val="CC0000"/>
                </a:solidFill>
                <a:latin typeface="Constantia" panose="02030602050306030303" pitchFamily="18" charset="0"/>
              </a:rPr>
              <a:t>favourite</a:t>
            </a:r>
            <a:r>
              <a:rPr lang="en-US" dirty="0" smtClean="0">
                <a:solidFill>
                  <a:srgbClr val="CC0000"/>
                </a:solidFill>
                <a:latin typeface="Constantia" panose="02030602050306030303" pitchFamily="18" charset="0"/>
              </a:rPr>
              <a:t> things</a:t>
            </a:r>
            <a:endParaRPr lang="en-US" dirty="0" smtClean="0">
              <a:solidFill>
                <a:srgbClr val="CC0000"/>
              </a:solidFill>
              <a:latin typeface="Constantia" panose="02030602050306030303" pitchFamily="18" charset="0"/>
            </a:endParaRPr>
          </a:p>
        </p:txBody>
      </p:sp>
      <p:pic>
        <p:nvPicPr>
          <p:cNvPr id="4" name="Spotlight_3_-_Ex.1_p.42_(iPleer.fm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7731,272949" end="59348,88281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101385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1790</Words>
  <Application>WPS Presentation</Application>
  <PresentationFormat>Экран (4:3)</PresentationFormat>
  <Paragraphs>136</Paragraphs>
  <Slides>17</Slides>
  <Notes>0</Notes>
  <HiddenSlides>0</HiddenSlides>
  <MMClips>6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41" baseType="lpstr">
      <vt:lpstr>Arial</vt:lpstr>
      <vt:lpstr>SimSun</vt:lpstr>
      <vt:lpstr>Wingdings</vt:lpstr>
      <vt:lpstr>Constantia</vt:lpstr>
      <vt:lpstr>Lucida Calligraphy</vt:lpstr>
      <vt:lpstr>Times New Roman</vt:lpstr>
      <vt:lpstr>Arial Black</vt:lpstr>
      <vt:lpstr>Baskerville Old Face</vt:lpstr>
      <vt:lpstr>Forte</vt:lpstr>
      <vt:lpstr>Segoe Print</vt:lpstr>
      <vt:lpstr>Castellar</vt:lpstr>
      <vt:lpstr>Calibri</vt:lpstr>
      <vt:lpstr>Microsoft YaHei</vt:lpstr>
      <vt:lpstr>Arial Unicode MS</vt:lpstr>
      <vt:lpstr>Bodoni MT</vt:lpstr>
      <vt:lpstr>Century Schoolbook</vt:lpstr>
      <vt:lpstr>Century</vt:lpstr>
      <vt:lpstr>Lucida Console</vt:lpstr>
      <vt:lpstr>Arial Rounded MT Bold</vt:lpstr>
      <vt:lpstr>Arial Narrow</vt:lpstr>
      <vt:lpstr>Californian FB</vt:lpstr>
      <vt:lpstr>MV Boli</vt:lpstr>
      <vt:lpstr>Bradley Hand ITC</vt:lpstr>
      <vt:lpstr>Тема Office</vt:lpstr>
      <vt:lpstr>Презентация к уроку английского языка  по УМК “Spotlight 3”  Module 5a “ He loves jelly” « Он любит желе»  </vt:lpstr>
      <vt:lpstr>Phonetic drill</vt:lpstr>
      <vt:lpstr>New words</vt:lpstr>
      <vt:lpstr>    What is it? </vt:lpstr>
      <vt:lpstr>    What is it? </vt:lpstr>
      <vt:lpstr>What is it? </vt:lpstr>
      <vt:lpstr>      What is it? </vt:lpstr>
      <vt:lpstr> Ex. 1 page 42 - Open your books at page 42 - Listen to the song, please</vt:lpstr>
      <vt:lpstr>- Now, repeat the song after me</vt:lpstr>
      <vt:lpstr>Ex. 2 page 42</vt:lpstr>
      <vt:lpstr>- Догадайтесь, что они говорят об остальных продуктах. </vt:lpstr>
      <vt:lpstr>- Now, you listen to the song and try to sing along! </vt:lpstr>
      <vt:lpstr>PowerPoint 演示文稿</vt:lpstr>
      <vt:lpstr>Physical exercises</vt:lpstr>
      <vt:lpstr>PowerPoint 演示文稿</vt:lpstr>
      <vt:lpstr> Ex. 3, 4 page 43  </vt:lpstr>
      <vt:lpstr>Thanks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 УМК “Spotlight”  “ He loves jelly”</dc:title>
  <dc:creator>Admin</dc:creator>
  <cp:lastModifiedBy>User</cp:lastModifiedBy>
  <cp:revision>50</cp:revision>
  <dcterms:created xsi:type="dcterms:W3CDTF">2018-06-06T18:02:00Z</dcterms:created>
  <dcterms:modified xsi:type="dcterms:W3CDTF">2025-11-25T12:43:32Z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84CF69004CB24D328068C778405C9819_12</vt:lpwstr>
  </property>
  <property fmtid="{D5CDD505-2E9C-101B-9397-08002B2CF9AE}" pid="3" name="KSOProductBuildVer">
    <vt:lpwstr>1049-12.2.0.23155</vt:lpwstr>
  </property>
</Properties>
</file>