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8571758-742F-4C2A-85CA-C45EF99EDD97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B9AC908-7777-404C-AD64-ACFBA69309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71758-742F-4C2A-85CA-C45EF99EDD97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C908-7777-404C-AD64-ACFBA69309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71758-742F-4C2A-85CA-C45EF99EDD97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C908-7777-404C-AD64-ACFBA69309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8571758-742F-4C2A-85CA-C45EF99EDD97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B9AC908-7777-404C-AD64-ACFBA69309C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8571758-742F-4C2A-85CA-C45EF99EDD97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B9AC908-7777-404C-AD64-ACFBA69309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71758-742F-4C2A-85CA-C45EF99EDD97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C908-7777-404C-AD64-ACFBA69309C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71758-742F-4C2A-85CA-C45EF99EDD97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C908-7777-404C-AD64-ACFBA69309C9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8571758-742F-4C2A-85CA-C45EF99EDD97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B9AC908-7777-404C-AD64-ACFBA69309C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71758-742F-4C2A-85CA-C45EF99EDD97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C908-7777-404C-AD64-ACFBA69309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8571758-742F-4C2A-85CA-C45EF99EDD97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B9AC908-7777-404C-AD64-ACFBA69309C9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8571758-742F-4C2A-85CA-C45EF99EDD97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B9AC908-7777-404C-AD64-ACFBA69309C9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8571758-742F-4C2A-85CA-C45EF99EDD97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B9AC908-7777-404C-AD64-ACFBA69309C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A happy family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D:\Pictures\44757397_m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548680"/>
            <a:ext cx="5114925" cy="3409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My family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>
                <a:solidFill>
                  <a:srgbClr val="002060"/>
                </a:solidFill>
              </a:rPr>
              <a:t>A, B, C, D, E, F,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This is my family.</a:t>
            </a:r>
            <a:br>
              <a:rPr lang="en-US" b="1" dirty="0" smtClean="0"/>
            </a:br>
            <a:r>
              <a:rPr lang="en-US" b="1" dirty="0" smtClean="0">
                <a:solidFill>
                  <a:srgbClr val="002060"/>
                </a:solidFill>
              </a:rPr>
              <a:t>G,  H,  I,  J,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I love them every day.</a:t>
            </a:r>
            <a:br>
              <a:rPr lang="en-US" b="1" dirty="0" smtClean="0"/>
            </a:br>
            <a:r>
              <a:rPr lang="en-US" b="1" dirty="0" smtClean="0">
                <a:solidFill>
                  <a:srgbClr val="002060"/>
                </a:solidFill>
              </a:rPr>
              <a:t>K, L, M, N, O,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Mother, father, baby, oh</a:t>
            </a:r>
            <a:br>
              <a:rPr lang="en-US" b="1" dirty="0" smtClean="0"/>
            </a:br>
            <a:r>
              <a:rPr lang="en-US" b="1" dirty="0" smtClean="0">
                <a:solidFill>
                  <a:srgbClr val="002060"/>
                </a:solidFill>
              </a:rPr>
              <a:t>P, Q, R, S, T,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Brother, sister, you can see</a:t>
            </a:r>
            <a:br>
              <a:rPr lang="en-US" b="1" dirty="0" smtClean="0"/>
            </a:br>
            <a:r>
              <a:rPr lang="en-US" b="1" dirty="0" smtClean="0">
                <a:solidFill>
                  <a:srgbClr val="002060"/>
                </a:solidFill>
              </a:rPr>
              <a:t>U, V, W, X, Y, Z,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All the people in my family.</a:t>
            </a:r>
            <a:endParaRPr lang="ru-RU" b="1" dirty="0" smtClean="0"/>
          </a:p>
          <a:p>
            <a:pPr>
              <a:buNone/>
            </a:pPr>
            <a:endParaRPr lang="ru-RU" b="1" dirty="0"/>
          </a:p>
        </p:txBody>
      </p:sp>
      <p:pic>
        <p:nvPicPr>
          <p:cNvPr id="2052" name="Picture 4" descr="https://im0-tub-ru.yandex.net/i?id=cf019a6bd4495d999bab37818b242500&amp;n=13&amp;exp=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1700808"/>
            <a:ext cx="3530191" cy="38164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 correctly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sz="3200" b="1" dirty="0" err="1" smtClean="0">
                <a:solidFill>
                  <a:srgbClr val="C00000"/>
                </a:solidFill>
              </a:rPr>
              <a:t>Aa</a:t>
            </a:r>
            <a:endParaRPr lang="en-US" sz="3200" b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  <a:latin typeface="Times New Roman"/>
                <a:cs typeface="Times New Roman"/>
              </a:rPr>
              <a:t>[æ]                          [</a:t>
            </a:r>
            <a:r>
              <a:rPr lang="en-US" sz="3200" b="1" dirty="0" err="1" smtClean="0">
                <a:solidFill>
                  <a:schemeClr val="accent3">
                    <a:lumMod val="75000"/>
                  </a:schemeClr>
                </a:solidFill>
                <a:latin typeface="Times New Roman"/>
                <a:cs typeface="Times New Roman"/>
              </a:rPr>
              <a:t>ei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  <a:latin typeface="Times New Roman"/>
                <a:cs typeface="Times New Roman"/>
              </a:rPr>
              <a:t>]</a:t>
            </a:r>
            <a:endParaRPr lang="en-US" sz="32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en-US" b="1" dirty="0" smtClean="0"/>
              <a:t>fat</a:t>
            </a:r>
          </a:p>
          <a:p>
            <a:pPr algn="ctr">
              <a:buNone/>
            </a:pPr>
            <a:r>
              <a:rPr lang="en-US" b="1" dirty="0" smtClean="0"/>
              <a:t>name</a:t>
            </a:r>
          </a:p>
          <a:p>
            <a:pPr algn="ctr">
              <a:buNone/>
            </a:pPr>
            <a:r>
              <a:rPr lang="en-US" b="1" dirty="0" smtClean="0"/>
              <a:t>has</a:t>
            </a:r>
          </a:p>
          <a:p>
            <a:pPr algn="ctr">
              <a:buNone/>
            </a:pPr>
            <a:r>
              <a:rPr lang="en-US" b="1" dirty="0" smtClean="0"/>
              <a:t>face</a:t>
            </a:r>
          </a:p>
          <a:p>
            <a:pPr algn="ctr">
              <a:buNone/>
            </a:pPr>
            <a:r>
              <a:rPr lang="en-US" b="1" dirty="0" smtClean="0"/>
              <a:t>lamp</a:t>
            </a:r>
          </a:p>
          <a:p>
            <a:pPr algn="ctr">
              <a:buNone/>
            </a:pPr>
            <a:r>
              <a:rPr lang="en-US" b="1" dirty="0" smtClean="0"/>
              <a:t>cake</a:t>
            </a:r>
          </a:p>
          <a:p>
            <a:pPr algn="ctr">
              <a:buNone/>
            </a:pPr>
            <a:r>
              <a:rPr lang="en-US" b="1" dirty="0" smtClean="0"/>
              <a:t>flag</a:t>
            </a:r>
          </a:p>
          <a:p>
            <a:pPr algn="ctr">
              <a:buNone/>
            </a:pPr>
            <a:r>
              <a:rPr lang="en-US" b="1" dirty="0" smtClean="0"/>
              <a:t>nanny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Look at Ron and  his …</a:t>
            </a:r>
            <a:br>
              <a:rPr lang="en-US" dirty="0" smtClean="0"/>
            </a:br>
            <a:r>
              <a:rPr lang="en-US" dirty="0" smtClean="0"/>
              <a:t>this is his … Her name is …</a:t>
            </a:r>
            <a:endParaRPr lang="ru-RU" dirty="0"/>
          </a:p>
        </p:txBody>
      </p:sp>
      <p:pic>
        <p:nvPicPr>
          <p:cNvPr id="4" name="Содержимое 3" descr="family-drawing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35781" y="1600200"/>
            <a:ext cx="7310437" cy="4873625"/>
          </a:xfrm>
        </p:spPr>
      </p:pic>
      <p:sp>
        <p:nvSpPr>
          <p:cNvPr id="5" name="TextBox 4"/>
          <p:cNvSpPr txBox="1"/>
          <p:nvPr/>
        </p:nvSpPr>
        <p:spPr>
          <a:xfrm>
            <a:off x="755576" y="2924944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</a:rPr>
              <a:t>Ron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95736" y="2060848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</a:rPr>
              <a:t>Helen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07904" y="1628800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</a:rPr>
              <a:t>Jack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76056" y="2276872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</a:rPr>
              <a:t>Bess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00192" y="3789040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</a:rPr>
              <a:t>Rex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r>
              <a:rPr lang="en-US" dirty="0" smtClean="0"/>
              <a:t>Learn possessive pronouns: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246691020"/>
              </p:ext>
            </p:extLst>
          </p:nvPr>
        </p:nvGraphicFramePr>
        <p:xfrm>
          <a:off x="539552" y="1091520"/>
          <a:ext cx="7467600" cy="557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6900"/>
                <a:gridCol w="2165548"/>
                <a:gridCol w="1800200"/>
                <a:gridCol w="163495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Личное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Перевод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Притяжательное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Перевод 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I </a:t>
                      </a:r>
                      <a:endParaRPr lang="ru-RU" sz="2400" b="1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я</a:t>
                      </a:r>
                      <a:endParaRPr lang="ru-RU" sz="2400" b="1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My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мой</a:t>
                      </a:r>
                    </a:p>
                    <a:p>
                      <a:endParaRPr lang="ru-RU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He</a:t>
                      </a:r>
                      <a:endParaRPr lang="ru-RU" sz="2400" b="1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Он</a:t>
                      </a:r>
                      <a:endParaRPr lang="ru-RU" sz="2400" b="1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His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?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She</a:t>
                      </a:r>
                      <a:endParaRPr lang="ru-RU" sz="2400" b="1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Она</a:t>
                      </a:r>
                      <a:endParaRPr lang="ru-RU" sz="2400" b="1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Her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?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It</a:t>
                      </a:r>
                      <a:endParaRPr lang="ru-RU" sz="2400" b="1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Он, она, оно</a:t>
                      </a:r>
                      <a:endParaRPr lang="ru-RU" sz="2400" b="1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Its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?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We</a:t>
                      </a:r>
                      <a:endParaRPr lang="ru-RU" sz="2400" b="1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Мы</a:t>
                      </a:r>
                      <a:endParaRPr lang="ru-RU" sz="2400" b="1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Our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?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They </a:t>
                      </a:r>
                      <a:endParaRPr lang="ru-RU" sz="2400" b="1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Они</a:t>
                      </a:r>
                      <a:endParaRPr lang="ru-RU" sz="2400" b="1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Their 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?</a:t>
                      </a:r>
                      <a:endParaRPr lang="ru-RU" dirty="0" smtClean="0"/>
                    </a:p>
                    <a:p>
                      <a:endParaRPr lang="ru-RU" dirty="0" smtClean="0"/>
                    </a:p>
                  </a:txBody>
                  <a:tcPr/>
                </a:tc>
              </a:tr>
              <a:tr h="64572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You </a:t>
                      </a:r>
                      <a:endParaRPr lang="ru-RU" sz="2400" b="1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Ты, вы</a:t>
                      </a:r>
                      <a:endParaRPr lang="ru-RU" sz="2400" b="1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Your </a:t>
                      </a:r>
                    </a:p>
                    <a:p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?</a:t>
                      </a:r>
                      <a:endParaRPr lang="ru-RU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the brackets: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I have got 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(my/ her)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pet, a cat.</a:t>
            </a:r>
          </a:p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We read 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(their/ our)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books.</a:t>
            </a:r>
          </a:p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She helps 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(his/ her)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mother.</a:t>
            </a:r>
          </a:p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This is Lucy. 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(She/ Her)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hair is dark.</a:t>
            </a:r>
          </a:p>
          <a:p>
            <a:pPr>
              <a:buNone/>
            </a:pP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Look and compare: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u="sng" dirty="0" smtClean="0">
                <a:solidFill>
                  <a:srgbClr val="002060"/>
                </a:solidFill>
              </a:rPr>
              <a:t>It is </a:t>
            </a:r>
            <a:r>
              <a:rPr lang="en-US" b="1" dirty="0" smtClean="0">
                <a:solidFill>
                  <a:srgbClr val="C00000"/>
                </a:solidFill>
              </a:rPr>
              <a:t>a</a:t>
            </a:r>
            <a:r>
              <a:rPr lang="en-US" b="1" dirty="0" smtClean="0">
                <a:solidFill>
                  <a:srgbClr val="002060"/>
                </a:solidFill>
              </a:rPr>
              <a:t> flower.   </a:t>
            </a:r>
            <a:r>
              <a:rPr lang="en-US" b="1" u="sng" dirty="0" smtClean="0">
                <a:solidFill>
                  <a:srgbClr val="002060"/>
                </a:solidFill>
              </a:rPr>
              <a:t>It’s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smtClean="0">
                <a:solidFill>
                  <a:srgbClr val="C00000"/>
                </a:solidFill>
              </a:rPr>
              <a:t>a</a:t>
            </a:r>
            <a:r>
              <a:rPr lang="en-US" b="1" dirty="0" smtClean="0">
                <a:solidFill>
                  <a:srgbClr val="002060"/>
                </a:solidFill>
              </a:rPr>
              <a:t> flower.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b="1" u="sng" dirty="0" smtClean="0">
                <a:solidFill>
                  <a:srgbClr val="002060"/>
                </a:solidFill>
              </a:rPr>
              <a:t>They are</a:t>
            </a:r>
            <a:r>
              <a:rPr lang="en-US" b="1" dirty="0" smtClean="0">
                <a:solidFill>
                  <a:srgbClr val="002060"/>
                </a:solidFill>
              </a:rPr>
              <a:t> flower</a:t>
            </a:r>
            <a:r>
              <a:rPr lang="en-US" b="1" dirty="0" smtClean="0">
                <a:solidFill>
                  <a:srgbClr val="C00000"/>
                </a:solidFill>
              </a:rPr>
              <a:t>s</a:t>
            </a:r>
            <a:r>
              <a:rPr lang="en-US" b="1" dirty="0" smtClean="0">
                <a:solidFill>
                  <a:srgbClr val="002060"/>
                </a:solidFill>
              </a:rPr>
              <a:t>.   </a:t>
            </a:r>
            <a:r>
              <a:rPr lang="en-US" b="1" u="sng" dirty="0" smtClean="0">
                <a:solidFill>
                  <a:srgbClr val="002060"/>
                </a:solidFill>
              </a:rPr>
              <a:t>They’re</a:t>
            </a:r>
            <a:r>
              <a:rPr lang="en-US" b="1" dirty="0" smtClean="0">
                <a:solidFill>
                  <a:srgbClr val="002060"/>
                </a:solidFill>
              </a:rPr>
              <a:t> flower</a:t>
            </a:r>
            <a:r>
              <a:rPr lang="en-US" b="1" dirty="0" smtClean="0">
                <a:solidFill>
                  <a:srgbClr val="C00000"/>
                </a:solidFill>
              </a:rPr>
              <a:t>s</a:t>
            </a:r>
            <a:r>
              <a:rPr lang="en-US" b="1" dirty="0" smtClean="0">
                <a:solidFill>
                  <a:srgbClr val="002060"/>
                </a:solidFill>
              </a:rPr>
              <a:t>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8435" name="Picture 3" descr="D:\Pictures\flower-pink-plant-vector-drawing-png-files-5166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077072"/>
            <a:ext cx="1872208" cy="2076626"/>
          </a:xfrm>
          <a:prstGeom prst="rect">
            <a:avLst/>
          </a:prstGeom>
          <a:noFill/>
        </p:spPr>
      </p:pic>
      <p:pic>
        <p:nvPicPr>
          <p:cNvPr id="18436" name="Picture 4" descr="D:\Pictures\0_c11c6_19235488_X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340768"/>
            <a:ext cx="1360243" cy="13194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Is it </a:t>
            </a:r>
            <a:r>
              <a:rPr lang="en-US" dirty="0" smtClean="0"/>
              <a:t>a pencil?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rgbClr val="C00000"/>
                </a:solidFill>
              </a:rPr>
              <a:t>Are they </a:t>
            </a:r>
            <a:r>
              <a:rPr lang="en-US" dirty="0" smtClean="0"/>
              <a:t>books?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779912" y="1600200"/>
            <a:ext cx="4896544" cy="4572000"/>
          </a:xfrm>
        </p:spPr>
        <p:txBody>
          <a:bodyPr/>
          <a:lstStyle/>
          <a:p>
            <a:r>
              <a:rPr lang="en-US" dirty="0" smtClean="0"/>
              <a:t>Yes, </a:t>
            </a:r>
            <a:r>
              <a:rPr lang="en-US" dirty="0" smtClean="0">
                <a:solidFill>
                  <a:srgbClr val="C00000"/>
                </a:solidFill>
              </a:rPr>
              <a:t>it is</a:t>
            </a:r>
            <a:r>
              <a:rPr lang="en-US" dirty="0" smtClean="0"/>
              <a:t>.  No, </a:t>
            </a:r>
            <a:r>
              <a:rPr lang="en-US" dirty="0" smtClean="0">
                <a:solidFill>
                  <a:srgbClr val="C00000"/>
                </a:solidFill>
              </a:rPr>
              <a:t>it isn’t.</a:t>
            </a:r>
          </a:p>
          <a:p>
            <a:endParaRPr lang="en-US" dirty="0" smtClean="0"/>
          </a:p>
          <a:p>
            <a:r>
              <a:rPr lang="en-US" dirty="0" smtClean="0"/>
              <a:t>Yes, </a:t>
            </a:r>
            <a:r>
              <a:rPr lang="en-US" dirty="0" smtClean="0">
                <a:solidFill>
                  <a:srgbClr val="C00000"/>
                </a:solidFill>
              </a:rPr>
              <a:t>they are</a:t>
            </a:r>
            <a:r>
              <a:rPr lang="en-US" dirty="0" smtClean="0"/>
              <a:t>.  No, </a:t>
            </a:r>
            <a:r>
              <a:rPr lang="en-US" dirty="0" smtClean="0">
                <a:solidFill>
                  <a:srgbClr val="C00000"/>
                </a:solidFill>
              </a:rPr>
              <a:t>they aren’t. 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9458" name="Picture 2" descr="D:\Pictures\possessive\rTLbLAMT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3068960"/>
            <a:ext cx="2016224" cy="1742914"/>
          </a:xfrm>
          <a:prstGeom prst="rect">
            <a:avLst/>
          </a:prstGeom>
          <a:noFill/>
        </p:spPr>
      </p:pic>
      <p:pic>
        <p:nvPicPr>
          <p:cNvPr id="19459" name="Picture 3" descr="D:\Pictures\possessive\cu8pkfexovc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3429000"/>
            <a:ext cx="2123051" cy="1592288"/>
          </a:xfrm>
          <a:prstGeom prst="rect">
            <a:avLst/>
          </a:prstGeom>
          <a:noFill/>
        </p:spPr>
      </p:pic>
      <p:pic>
        <p:nvPicPr>
          <p:cNvPr id="19460" name="Picture 4" descr="D:\Pictures\possessive\Gb14u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3068960"/>
            <a:ext cx="2376264" cy="1485165"/>
          </a:xfrm>
          <a:prstGeom prst="rect">
            <a:avLst/>
          </a:prstGeom>
          <a:noFill/>
        </p:spPr>
      </p:pic>
      <p:pic>
        <p:nvPicPr>
          <p:cNvPr id="19461" name="Picture 5" descr="D:\Pictures\possessive\girls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3645024"/>
            <a:ext cx="2418041" cy="1607840"/>
          </a:xfrm>
          <a:prstGeom prst="rect">
            <a:avLst/>
          </a:prstGeom>
          <a:noFill/>
        </p:spPr>
      </p:pic>
      <p:pic>
        <p:nvPicPr>
          <p:cNvPr id="19462" name="Picture 6" descr="D:\Pictures\possessive\semia-samoe-vajnoe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59832" y="4941168"/>
            <a:ext cx="2952328" cy="1737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54</TotalTime>
  <Words>174</Words>
  <Application>Microsoft Office PowerPoint</Application>
  <PresentationFormat>Экран (4:3)</PresentationFormat>
  <Paragraphs>71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Эркер</vt:lpstr>
      <vt:lpstr>A happy family</vt:lpstr>
      <vt:lpstr>My family</vt:lpstr>
      <vt:lpstr>Read correctly</vt:lpstr>
      <vt:lpstr>Look at Ron and  his … this is his … Her name is …</vt:lpstr>
      <vt:lpstr>Learn possessive pronouns:</vt:lpstr>
      <vt:lpstr>open the brackets:</vt:lpstr>
      <vt:lpstr>Look and compare:</vt:lpstr>
      <vt:lpstr>Answer: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happy family</dc:title>
  <dc:creator>ирина</dc:creator>
  <cp:lastModifiedBy>admin</cp:lastModifiedBy>
  <cp:revision>7</cp:revision>
  <dcterms:created xsi:type="dcterms:W3CDTF">2018-11-05T08:46:39Z</dcterms:created>
  <dcterms:modified xsi:type="dcterms:W3CDTF">2023-10-05T08:25:53Z</dcterms:modified>
</cp:coreProperties>
</file>