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7556500" cy="10693400"/>
  <p:notesSz cx="6858000" cy="9144000"/>
  <p:embeddedFontLst>
    <p:embeddedFont>
      <p:font typeface="Marta" charset="1" panose="02000503060000020003"/>
      <p:regular r:id="rId10"/>
    </p:embeddedFont>
    <p:embeddedFont>
      <p:font typeface="Marta Bold" charset="1" panose="02000503060000020003"/>
      <p:regular r:id="rId11"/>
    </p:embeddedFont>
    <p:embeddedFont>
      <p:font typeface="Marta Italics" charset="1" panose="02000503060000020003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png" Type="http://schemas.openxmlformats.org/officeDocument/2006/relationships/image"/><Relationship Id="rId7" Target="../media/image1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png" Type="http://schemas.openxmlformats.org/officeDocument/2006/relationships/image"/><Relationship Id="rId7" Target="../media/image1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2FF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9883" y="384502"/>
            <a:ext cx="3412567" cy="477543"/>
            <a:chOff x="0" y="0"/>
            <a:chExt cx="1222987" cy="17114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2987" cy="171141"/>
            </a:xfrm>
            <a:custGeom>
              <a:avLst/>
              <a:gdLst/>
              <a:ahLst/>
              <a:cxnLst/>
              <a:rect r="r" b="b" t="t" l="l"/>
              <a:pathLst>
                <a:path h="171141" w="1222987">
                  <a:moveTo>
                    <a:pt x="0" y="0"/>
                  </a:moveTo>
                  <a:lnTo>
                    <a:pt x="1222987" y="0"/>
                  </a:lnTo>
                  <a:lnTo>
                    <a:pt x="1222987" y="171141"/>
                  </a:lnTo>
                  <a:lnTo>
                    <a:pt x="0" y="171141"/>
                  </a:lnTo>
                  <a:close/>
                </a:path>
              </a:pathLst>
            </a:custGeom>
            <a:solidFill>
              <a:srgbClr val="FCFCFB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222987" cy="1997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5" id="5"/>
          <p:cNvSpPr/>
          <p:nvPr/>
        </p:nvSpPr>
        <p:spPr>
          <a:xfrm>
            <a:off x="1190478" y="746475"/>
            <a:ext cx="2419200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4475009" y="384502"/>
            <a:ext cx="2679771" cy="477543"/>
            <a:chOff x="0" y="0"/>
            <a:chExt cx="960370" cy="17114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60370" cy="171141"/>
            </a:xfrm>
            <a:custGeom>
              <a:avLst/>
              <a:gdLst/>
              <a:ahLst/>
              <a:cxnLst/>
              <a:rect r="r" b="b" t="t" l="l"/>
              <a:pathLst>
                <a:path h="171141" w="960370">
                  <a:moveTo>
                    <a:pt x="0" y="0"/>
                  </a:moveTo>
                  <a:lnTo>
                    <a:pt x="960370" y="0"/>
                  </a:lnTo>
                  <a:lnTo>
                    <a:pt x="960370" y="171141"/>
                  </a:lnTo>
                  <a:lnTo>
                    <a:pt x="0" y="171141"/>
                  </a:lnTo>
                  <a:close/>
                </a:path>
              </a:pathLst>
            </a:custGeom>
            <a:solidFill>
              <a:srgbClr val="FCFCFB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960370" cy="1997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9" id="9"/>
          <p:cNvSpPr/>
          <p:nvPr/>
        </p:nvSpPr>
        <p:spPr>
          <a:xfrm>
            <a:off x="5087249" y="741713"/>
            <a:ext cx="1868831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/>
          <p:nvPr/>
        </p:nvGrpSpPr>
        <p:grpSpPr>
          <a:xfrm rot="0">
            <a:off x="389883" y="948506"/>
            <a:ext cx="6771569" cy="372768"/>
            <a:chOff x="0" y="0"/>
            <a:chExt cx="2426778" cy="1335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26777" cy="133592"/>
            </a:xfrm>
            <a:custGeom>
              <a:avLst/>
              <a:gdLst/>
              <a:ahLst/>
              <a:cxnLst/>
              <a:rect r="r" b="b" t="t" l="l"/>
              <a:pathLst>
                <a:path h="133592" w="2426777">
                  <a:moveTo>
                    <a:pt x="0" y="0"/>
                  </a:moveTo>
                  <a:lnTo>
                    <a:pt x="2426777" y="0"/>
                  </a:lnTo>
                  <a:lnTo>
                    <a:pt x="2426777" y="133592"/>
                  </a:lnTo>
                  <a:lnTo>
                    <a:pt x="0" y="13359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2426778" cy="1621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389883" y="1406999"/>
            <a:ext cx="6780234" cy="2651405"/>
            <a:chOff x="0" y="0"/>
            <a:chExt cx="2429883" cy="95020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29883" cy="950204"/>
            </a:xfrm>
            <a:custGeom>
              <a:avLst/>
              <a:gdLst/>
              <a:ahLst/>
              <a:cxnLst/>
              <a:rect r="r" b="b" t="t" l="l"/>
              <a:pathLst>
                <a:path h="950204" w="2429883">
                  <a:moveTo>
                    <a:pt x="0" y="0"/>
                  </a:moveTo>
                  <a:lnTo>
                    <a:pt x="2429883" y="0"/>
                  </a:lnTo>
                  <a:lnTo>
                    <a:pt x="2429883" y="950204"/>
                  </a:lnTo>
                  <a:lnTo>
                    <a:pt x="0" y="950204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2429883" cy="9787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89883" y="4144129"/>
            <a:ext cx="6780234" cy="2260779"/>
            <a:chOff x="0" y="0"/>
            <a:chExt cx="2429883" cy="81021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429883" cy="810212"/>
            </a:xfrm>
            <a:custGeom>
              <a:avLst/>
              <a:gdLst/>
              <a:ahLst/>
              <a:cxnLst/>
              <a:rect r="r" b="b" t="t" l="l"/>
              <a:pathLst>
                <a:path h="810212" w="2429883">
                  <a:moveTo>
                    <a:pt x="0" y="0"/>
                  </a:moveTo>
                  <a:lnTo>
                    <a:pt x="2429883" y="0"/>
                  </a:lnTo>
                  <a:lnTo>
                    <a:pt x="2429883" y="810212"/>
                  </a:lnTo>
                  <a:lnTo>
                    <a:pt x="0" y="81021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2429883" cy="8387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389883" y="6490633"/>
            <a:ext cx="6780234" cy="3810900"/>
            <a:chOff x="0" y="0"/>
            <a:chExt cx="2429883" cy="136574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429883" cy="1365741"/>
            </a:xfrm>
            <a:custGeom>
              <a:avLst/>
              <a:gdLst/>
              <a:ahLst/>
              <a:cxnLst/>
              <a:rect r="r" b="b" t="t" l="l"/>
              <a:pathLst>
                <a:path h="1365741" w="2429883">
                  <a:moveTo>
                    <a:pt x="0" y="0"/>
                  </a:moveTo>
                  <a:lnTo>
                    <a:pt x="2429883" y="0"/>
                  </a:lnTo>
                  <a:lnTo>
                    <a:pt x="2429883" y="1365741"/>
                  </a:lnTo>
                  <a:lnTo>
                    <a:pt x="0" y="1365741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2429883" cy="13943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4311366" y="2270583"/>
            <a:ext cx="2440711" cy="1787821"/>
          </a:xfrm>
          <a:custGeom>
            <a:avLst/>
            <a:gdLst/>
            <a:ahLst/>
            <a:cxnLst/>
            <a:rect r="r" b="b" t="t" l="l"/>
            <a:pathLst>
              <a:path h="1787821" w="2440711">
                <a:moveTo>
                  <a:pt x="0" y="0"/>
                </a:moveTo>
                <a:lnTo>
                  <a:pt x="2440711" y="0"/>
                </a:lnTo>
                <a:lnTo>
                  <a:pt x="2440711" y="1787821"/>
                </a:lnTo>
                <a:lnTo>
                  <a:pt x="0" y="17878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6106586" y="8779173"/>
            <a:ext cx="734545" cy="1052083"/>
          </a:xfrm>
          <a:custGeom>
            <a:avLst/>
            <a:gdLst/>
            <a:ahLst/>
            <a:cxnLst/>
            <a:rect r="r" b="b" t="t" l="l"/>
            <a:pathLst>
              <a:path h="1052083" w="734545">
                <a:moveTo>
                  <a:pt x="0" y="0"/>
                </a:moveTo>
                <a:lnTo>
                  <a:pt x="734546" y="0"/>
                </a:lnTo>
                <a:lnTo>
                  <a:pt x="734546" y="1052083"/>
                </a:lnTo>
                <a:lnTo>
                  <a:pt x="0" y="10520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5215794" y="9160938"/>
            <a:ext cx="1198201" cy="1032631"/>
          </a:xfrm>
          <a:custGeom>
            <a:avLst/>
            <a:gdLst/>
            <a:ahLst/>
            <a:cxnLst/>
            <a:rect r="r" b="b" t="t" l="l"/>
            <a:pathLst>
              <a:path h="1032631" w="1198201">
                <a:moveTo>
                  <a:pt x="0" y="0"/>
                </a:moveTo>
                <a:lnTo>
                  <a:pt x="1198201" y="0"/>
                </a:lnTo>
                <a:lnTo>
                  <a:pt x="1198201" y="1032631"/>
                </a:lnTo>
                <a:lnTo>
                  <a:pt x="0" y="10326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7241340" y="10272958"/>
            <a:ext cx="81745" cy="26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4"/>
              </a:lnSpc>
              <a:spcBef>
                <a:spcPct val="0"/>
              </a:spcBef>
            </a:pPr>
            <a:r>
              <a:rPr lang="en-US" sz="1573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1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463866" y="4220329"/>
            <a:ext cx="6690914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2. В каждом предложении есть одна ошибка. Найди её, исправь и перепиши предложение правильно.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09019" y="496285"/>
            <a:ext cx="598289" cy="28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b="true" sz="1599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Name: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616694" y="506546"/>
            <a:ext cx="488275" cy="28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b="true" sz="1599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Date: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008237" y="999963"/>
            <a:ext cx="1460024" cy="28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b="true" sz="1599">
                <a:solidFill>
                  <a:srgbClr val="EE2835"/>
                </a:solidFill>
                <a:latin typeface="Marta Bold"/>
                <a:ea typeface="Marta Bold"/>
                <a:cs typeface="Marta Bold"/>
                <a:sym typeface="Marta Bold"/>
              </a:rPr>
              <a:t>Grammar Time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09019" y="1483199"/>
            <a:ext cx="6732322" cy="250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1. Прочитай предложения и обведи правильный вариант.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09019" y="4756269"/>
            <a:ext cx="6332113" cy="1510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as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the park. → _________________________________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You was at the circus. → _________________________________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y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as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g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d children. → _________________________________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I 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r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e at ho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me ye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ste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r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da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y. → _________________________________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She were quiet. → _________________________________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86316" y="6604933"/>
            <a:ext cx="6504640" cy="250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3. Составь вопросы к следующим ответам.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72192" y="6988473"/>
            <a:ext cx="6332113" cy="297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960"/>
              </a:lnSpc>
            </a:pPr>
            <a:r>
              <a:rPr lang="en-US" sz="1400" i="true">
                <a:solidFill>
                  <a:srgbClr val="00BF63"/>
                </a:solidFill>
                <a:latin typeface="Marta Italics"/>
                <a:ea typeface="Marta Italics"/>
                <a:cs typeface="Marta Italics"/>
                <a:sym typeface="Marta Italics"/>
              </a:rPr>
              <a:t>1. Q: Was he</a:t>
            </a:r>
            <a:r>
              <a:rPr lang="en-US" sz="1400" i="true">
                <a:solidFill>
                  <a:srgbClr val="00BF63"/>
                </a:solidFill>
                <a:latin typeface="Marta Italics"/>
                <a:ea typeface="Marta Italics"/>
                <a:cs typeface="Marta Italics"/>
                <a:sym typeface="Marta Italics"/>
              </a:rPr>
              <a:t> at the zoo?</a:t>
            </a:r>
          </a:p>
          <a:p>
            <a:pPr algn="just">
              <a:lnSpc>
                <a:spcPts val="1960"/>
              </a:lnSpc>
            </a:pPr>
            <a:r>
              <a:rPr lang="en-US" sz="1400" i="true">
                <a:solidFill>
                  <a:srgbClr val="00BF63"/>
                </a:solidFill>
                <a:latin typeface="Marta Italics"/>
                <a:ea typeface="Marta Italics"/>
                <a:cs typeface="Marta Italics"/>
                <a:sym typeface="Marta Italics"/>
              </a:rPr>
              <a:t>    A: Yes, he was at the zoo.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2.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Q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: _________________________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  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A: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No, they weren't at the cinema. They were at the circus.</a:t>
            </a:r>
          </a:p>
          <a:p>
            <a:pPr algn="just">
              <a:lnSpc>
                <a:spcPts val="1960"/>
              </a:lnSpc>
            </a:pP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3.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Q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: _________________________</a:t>
            </a:r>
          </a:p>
          <a:p>
            <a:pPr algn="just">
              <a:lnSpc>
                <a:spcPts val="1960"/>
              </a:lnSpc>
            </a:pP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    A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: Yes, I was a clever child.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4.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Q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: _________________________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  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A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: No, she wasn't in the park. She was at home.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5.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Q: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_________________________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  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A: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Yes, my parents were very tired yesterday evening.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6.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Q: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_________________________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  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A: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No, it wasn't sunny yesterday. It was rainy and cold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09019" y="1774361"/>
            <a:ext cx="6332113" cy="2119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I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were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/ was at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the cinema yesterday.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They 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as /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were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at the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z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 last Sunday.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S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as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/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were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not at ho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me in the morning.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We were / was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ha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ppy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to see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y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u.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 was / were noisy in class.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You were / was sad yesterday.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It were / was a great day!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2FF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9883" y="384502"/>
            <a:ext cx="6764897" cy="3988556"/>
            <a:chOff x="0" y="0"/>
            <a:chExt cx="2424386" cy="142940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24387" cy="1429408"/>
            </a:xfrm>
            <a:custGeom>
              <a:avLst/>
              <a:gdLst/>
              <a:ahLst/>
              <a:cxnLst/>
              <a:rect r="r" b="b" t="t" l="l"/>
              <a:pathLst>
                <a:path h="1429408" w="2424387">
                  <a:moveTo>
                    <a:pt x="0" y="0"/>
                  </a:moveTo>
                  <a:lnTo>
                    <a:pt x="2424387" y="0"/>
                  </a:lnTo>
                  <a:lnTo>
                    <a:pt x="2424387" y="1429408"/>
                  </a:lnTo>
                  <a:lnTo>
                    <a:pt x="0" y="1429408"/>
                  </a:lnTo>
                  <a:close/>
                </a:path>
              </a:pathLst>
            </a:custGeom>
            <a:solidFill>
              <a:srgbClr val="FCFCFB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424386" cy="1457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82215" y="4488299"/>
            <a:ext cx="6780234" cy="3992041"/>
            <a:chOff x="0" y="0"/>
            <a:chExt cx="2429883" cy="143065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29883" cy="1430657"/>
            </a:xfrm>
            <a:custGeom>
              <a:avLst/>
              <a:gdLst/>
              <a:ahLst/>
              <a:cxnLst/>
              <a:rect r="r" b="b" t="t" l="l"/>
              <a:pathLst>
                <a:path h="1430657" w="2429883">
                  <a:moveTo>
                    <a:pt x="0" y="0"/>
                  </a:moveTo>
                  <a:lnTo>
                    <a:pt x="2429883" y="0"/>
                  </a:lnTo>
                  <a:lnTo>
                    <a:pt x="2429883" y="1430657"/>
                  </a:lnTo>
                  <a:lnTo>
                    <a:pt x="0" y="143065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429883" cy="14592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335407" y="5205565"/>
            <a:ext cx="1063304" cy="1063304"/>
          </a:xfrm>
          <a:custGeom>
            <a:avLst/>
            <a:gdLst/>
            <a:ahLst/>
            <a:cxnLst/>
            <a:rect r="r" b="b" t="t" l="l"/>
            <a:pathLst>
              <a:path h="1063304" w="1063304">
                <a:moveTo>
                  <a:pt x="0" y="0"/>
                </a:moveTo>
                <a:lnTo>
                  <a:pt x="1063303" y="0"/>
                </a:lnTo>
                <a:lnTo>
                  <a:pt x="1063303" y="1063304"/>
                </a:lnTo>
                <a:lnTo>
                  <a:pt x="0" y="10633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52273" y="6862012"/>
            <a:ext cx="1010528" cy="1010528"/>
          </a:xfrm>
          <a:custGeom>
            <a:avLst/>
            <a:gdLst/>
            <a:ahLst/>
            <a:cxnLst/>
            <a:rect r="r" b="b" t="t" l="l"/>
            <a:pathLst>
              <a:path h="1010528" w="1010528">
                <a:moveTo>
                  <a:pt x="0" y="0"/>
                </a:moveTo>
                <a:lnTo>
                  <a:pt x="1010528" y="0"/>
                </a:lnTo>
                <a:lnTo>
                  <a:pt x="1010528" y="1010529"/>
                </a:lnTo>
                <a:lnTo>
                  <a:pt x="0" y="10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226080" y="6933771"/>
            <a:ext cx="1092503" cy="1092503"/>
          </a:xfrm>
          <a:custGeom>
            <a:avLst/>
            <a:gdLst/>
            <a:ahLst/>
            <a:cxnLst/>
            <a:rect r="r" b="b" t="t" l="l"/>
            <a:pathLst>
              <a:path h="1092503" w="1092503">
                <a:moveTo>
                  <a:pt x="0" y="0"/>
                </a:moveTo>
                <a:lnTo>
                  <a:pt x="1092503" y="0"/>
                </a:lnTo>
                <a:lnTo>
                  <a:pt x="1092503" y="1092502"/>
                </a:lnTo>
                <a:lnTo>
                  <a:pt x="0" y="10925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408342" y="6955506"/>
            <a:ext cx="999386" cy="999386"/>
          </a:xfrm>
          <a:custGeom>
            <a:avLst/>
            <a:gdLst/>
            <a:ahLst/>
            <a:cxnLst/>
            <a:rect r="r" b="b" t="t" l="l"/>
            <a:pathLst>
              <a:path h="999386" w="999386">
                <a:moveTo>
                  <a:pt x="0" y="0"/>
                </a:moveTo>
                <a:lnTo>
                  <a:pt x="999385" y="0"/>
                </a:lnTo>
                <a:lnTo>
                  <a:pt x="999385" y="999385"/>
                </a:lnTo>
                <a:lnTo>
                  <a:pt x="0" y="9993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78561" y="5081388"/>
            <a:ext cx="1187481" cy="1187481"/>
          </a:xfrm>
          <a:custGeom>
            <a:avLst/>
            <a:gdLst/>
            <a:ahLst/>
            <a:cxnLst/>
            <a:rect r="r" b="b" t="t" l="l"/>
            <a:pathLst>
              <a:path h="1187481" w="1187481">
                <a:moveTo>
                  <a:pt x="0" y="0"/>
                </a:moveTo>
                <a:lnTo>
                  <a:pt x="1187481" y="0"/>
                </a:lnTo>
                <a:lnTo>
                  <a:pt x="1187481" y="1187481"/>
                </a:lnTo>
                <a:lnTo>
                  <a:pt x="0" y="11874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233452" y="5135583"/>
            <a:ext cx="1133286" cy="1133286"/>
          </a:xfrm>
          <a:custGeom>
            <a:avLst/>
            <a:gdLst/>
            <a:ahLst/>
            <a:cxnLst/>
            <a:rect r="r" b="b" t="t" l="l"/>
            <a:pathLst>
              <a:path h="1133286" w="1133286">
                <a:moveTo>
                  <a:pt x="0" y="0"/>
                </a:moveTo>
                <a:lnTo>
                  <a:pt x="1133286" y="0"/>
                </a:lnTo>
                <a:lnTo>
                  <a:pt x="1133286" y="1133286"/>
                </a:lnTo>
                <a:lnTo>
                  <a:pt x="0" y="11332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229278" y="10272958"/>
            <a:ext cx="105870" cy="26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4"/>
              </a:lnSpc>
              <a:spcBef>
                <a:spcPct val="0"/>
              </a:spcBef>
            </a:pPr>
            <a:r>
              <a:rPr lang="en-US" sz="1573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2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71534" y="4574024"/>
            <a:ext cx="6690914" cy="250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5</a:t>
            </a: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. Подпиши каждую эмоцию правильным словом.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86316" y="458830"/>
            <a:ext cx="6732322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4</a:t>
            </a: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. Прочитай короткие истории от детей. Вставь пропущенные слова: was, wasn't, were, weren't.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86316" y="920789"/>
            <a:ext cx="6504640" cy="3338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1) Hi! I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_______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at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the funfair on Saturday. It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_______ amazing! But my brot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her _______ with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me.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He _______ ill.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2) We _______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at scho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ol yesterday. Our lessons _______ interesting.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achers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_______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v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ery ki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nd.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3) My cat _______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in the garden. It _______ on the sofa! It _______ sleepy.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4) Where _______ you yesterday? You _______ at 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party!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All my friends _______ there, but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y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u _______ .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5)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Th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e weather _______ nice on Monday.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It _______ warm and sunny. We _______ in the park all day.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6)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I _______ hungry in the morning, so I _______ late for school. My sandwiches _______ in my bag, but I _______ happy to eat them later.</a:t>
            </a:r>
          </a:p>
        </p:txBody>
      </p:sp>
      <p:sp>
        <p:nvSpPr>
          <p:cNvPr name="AutoShape 18" id="18"/>
          <p:cNvSpPr/>
          <p:nvPr/>
        </p:nvSpPr>
        <p:spPr>
          <a:xfrm>
            <a:off x="933193" y="6610241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>
            <a:off x="3137324" y="6614683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>
            <a:off x="5286473" y="6619125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>
            <a:off x="756000" y="8249520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>
            <a:off x="2960130" y="8253962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3" id="23"/>
          <p:cNvSpPr/>
          <p:nvPr/>
        </p:nvSpPr>
        <p:spPr>
          <a:xfrm>
            <a:off x="5109279" y="8258403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4" id="24"/>
          <p:cNvGrpSpPr/>
          <p:nvPr/>
        </p:nvGrpSpPr>
        <p:grpSpPr>
          <a:xfrm rot="0">
            <a:off x="382215" y="8594640"/>
            <a:ext cx="6764897" cy="1825381"/>
            <a:chOff x="0" y="0"/>
            <a:chExt cx="2424386" cy="65417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424387" cy="654175"/>
            </a:xfrm>
            <a:custGeom>
              <a:avLst/>
              <a:gdLst/>
              <a:ahLst/>
              <a:cxnLst/>
              <a:rect r="r" b="b" t="t" l="l"/>
              <a:pathLst>
                <a:path h="654175" w="2424387">
                  <a:moveTo>
                    <a:pt x="0" y="0"/>
                  </a:moveTo>
                  <a:lnTo>
                    <a:pt x="2424387" y="0"/>
                  </a:lnTo>
                  <a:lnTo>
                    <a:pt x="2424387" y="654175"/>
                  </a:lnTo>
                  <a:lnTo>
                    <a:pt x="0" y="654175"/>
                  </a:lnTo>
                  <a:close/>
                </a:path>
              </a:pathLst>
            </a:custGeom>
            <a:solidFill>
              <a:srgbClr val="FCFCFB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28575"/>
              <a:ext cx="2424386" cy="6827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538363" y="8699415"/>
            <a:ext cx="6452592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6</a:t>
            </a: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. Напиши 4 предложения про себя и членов своей семьи, какими вы были в детстве. Используй глаголы was, were, wasn’t, weren’t.</a:t>
            </a:r>
          </a:p>
        </p:txBody>
      </p:sp>
      <p:sp>
        <p:nvSpPr>
          <p:cNvPr name="AutoShape 28" id="28"/>
          <p:cNvSpPr/>
          <p:nvPr/>
        </p:nvSpPr>
        <p:spPr>
          <a:xfrm flipV="true">
            <a:off x="538363" y="9507330"/>
            <a:ext cx="6179108" cy="4762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 flipV="true">
            <a:off x="538367" y="9778792"/>
            <a:ext cx="6179108" cy="4762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 flipV="true">
            <a:off x="538356" y="10050255"/>
            <a:ext cx="6179108" cy="4762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 flipV="true">
            <a:off x="538360" y="10321717"/>
            <a:ext cx="6179108" cy="4762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D2FF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9883" y="384502"/>
            <a:ext cx="6764897" cy="477543"/>
            <a:chOff x="0" y="0"/>
            <a:chExt cx="2424386" cy="17114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24387" cy="171141"/>
            </a:xfrm>
            <a:custGeom>
              <a:avLst/>
              <a:gdLst/>
              <a:ahLst/>
              <a:cxnLst/>
              <a:rect r="r" b="b" t="t" l="l"/>
              <a:pathLst>
                <a:path h="171141" w="2424387">
                  <a:moveTo>
                    <a:pt x="0" y="0"/>
                  </a:moveTo>
                  <a:lnTo>
                    <a:pt x="2424387" y="0"/>
                  </a:lnTo>
                  <a:lnTo>
                    <a:pt x="2424387" y="171141"/>
                  </a:lnTo>
                  <a:lnTo>
                    <a:pt x="0" y="171141"/>
                  </a:lnTo>
                  <a:close/>
                </a:path>
              </a:pathLst>
            </a:custGeom>
            <a:solidFill>
              <a:srgbClr val="FCFCFB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424386" cy="1997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89883" y="948506"/>
            <a:ext cx="6771569" cy="372768"/>
            <a:chOff x="0" y="0"/>
            <a:chExt cx="2426778" cy="13359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26777" cy="133592"/>
            </a:xfrm>
            <a:custGeom>
              <a:avLst/>
              <a:gdLst/>
              <a:ahLst/>
              <a:cxnLst/>
              <a:rect r="r" b="b" t="t" l="l"/>
              <a:pathLst>
                <a:path h="133592" w="2426777">
                  <a:moveTo>
                    <a:pt x="0" y="0"/>
                  </a:moveTo>
                  <a:lnTo>
                    <a:pt x="2426777" y="0"/>
                  </a:lnTo>
                  <a:lnTo>
                    <a:pt x="2426777" y="133592"/>
                  </a:lnTo>
                  <a:lnTo>
                    <a:pt x="0" y="13359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426778" cy="1621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389883" y="1406999"/>
            <a:ext cx="6780234" cy="2651405"/>
            <a:chOff x="0" y="0"/>
            <a:chExt cx="2429883" cy="95020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29883" cy="950204"/>
            </a:xfrm>
            <a:custGeom>
              <a:avLst/>
              <a:gdLst/>
              <a:ahLst/>
              <a:cxnLst/>
              <a:rect r="r" b="b" t="t" l="l"/>
              <a:pathLst>
                <a:path h="950204" w="2429883">
                  <a:moveTo>
                    <a:pt x="0" y="0"/>
                  </a:moveTo>
                  <a:lnTo>
                    <a:pt x="2429883" y="0"/>
                  </a:lnTo>
                  <a:lnTo>
                    <a:pt x="2429883" y="950204"/>
                  </a:lnTo>
                  <a:lnTo>
                    <a:pt x="0" y="950204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2429883" cy="9787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389883" y="4144129"/>
            <a:ext cx="6780234" cy="2260779"/>
            <a:chOff x="0" y="0"/>
            <a:chExt cx="2429883" cy="81021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429883" cy="810212"/>
            </a:xfrm>
            <a:custGeom>
              <a:avLst/>
              <a:gdLst/>
              <a:ahLst/>
              <a:cxnLst/>
              <a:rect r="r" b="b" t="t" l="l"/>
              <a:pathLst>
                <a:path h="810212" w="2429883">
                  <a:moveTo>
                    <a:pt x="0" y="0"/>
                  </a:moveTo>
                  <a:lnTo>
                    <a:pt x="2429883" y="0"/>
                  </a:lnTo>
                  <a:lnTo>
                    <a:pt x="2429883" y="810212"/>
                  </a:lnTo>
                  <a:lnTo>
                    <a:pt x="0" y="810212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2429883" cy="8387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89883" y="6490633"/>
            <a:ext cx="6780234" cy="3810900"/>
            <a:chOff x="0" y="0"/>
            <a:chExt cx="2429883" cy="136574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29883" cy="1365741"/>
            </a:xfrm>
            <a:custGeom>
              <a:avLst/>
              <a:gdLst/>
              <a:ahLst/>
              <a:cxnLst/>
              <a:rect r="r" b="b" t="t" l="l"/>
              <a:pathLst>
                <a:path h="1365741" w="2429883">
                  <a:moveTo>
                    <a:pt x="0" y="0"/>
                  </a:moveTo>
                  <a:lnTo>
                    <a:pt x="2429883" y="0"/>
                  </a:lnTo>
                  <a:lnTo>
                    <a:pt x="2429883" y="1365741"/>
                  </a:lnTo>
                  <a:lnTo>
                    <a:pt x="0" y="1365741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2429883" cy="13943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14607" y="1832535"/>
            <a:ext cx="379719" cy="243933"/>
            <a:chOff x="0" y="0"/>
            <a:chExt cx="162430" cy="10434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62430" cy="104346"/>
            </a:xfrm>
            <a:custGeom>
              <a:avLst/>
              <a:gdLst/>
              <a:ahLst/>
              <a:cxnLst/>
              <a:rect r="r" b="b" t="t" l="l"/>
              <a:pathLst>
                <a:path h="104346" w="162430">
                  <a:moveTo>
                    <a:pt x="81215" y="0"/>
                  </a:moveTo>
                  <a:cubicBezTo>
                    <a:pt x="36361" y="0"/>
                    <a:pt x="0" y="23359"/>
                    <a:pt x="0" y="52173"/>
                  </a:cubicBezTo>
                  <a:cubicBezTo>
                    <a:pt x="0" y="80987"/>
                    <a:pt x="36361" y="104346"/>
                    <a:pt x="81215" y="104346"/>
                  </a:cubicBezTo>
                  <a:cubicBezTo>
                    <a:pt x="126069" y="104346"/>
                    <a:pt x="162430" y="80987"/>
                    <a:pt x="162430" y="52173"/>
                  </a:cubicBezTo>
                  <a:cubicBezTo>
                    <a:pt x="162430" y="23359"/>
                    <a:pt x="126069" y="0"/>
                    <a:pt x="8121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ED1C24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15228" y="-18793"/>
              <a:ext cx="131975" cy="113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7228575" y="10272958"/>
            <a:ext cx="107276" cy="26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4"/>
              </a:lnSpc>
              <a:spcBef>
                <a:spcPct val="0"/>
              </a:spcBef>
            </a:pPr>
            <a:r>
              <a:rPr lang="en-US" sz="1573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3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63866" y="4220329"/>
            <a:ext cx="6690914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2. В каждом предложении есть одна ошибка. Найди её, исправь и перепиши предложение правильно.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008237" y="999963"/>
            <a:ext cx="1460024" cy="28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b="true" sz="1599">
                <a:solidFill>
                  <a:srgbClr val="EE2835"/>
                </a:solidFill>
                <a:latin typeface="Marta Bold"/>
                <a:ea typeface="Marta Bold"/>
                <a:cs typeface="Marta Bold"/>
                <a:sym typeface="Marta Bold"/>
              </a:rPr>
              <a:t>Grammar Time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09019" y="1483199"/>
            <a:ext cx="6732322" cy="250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1. Прочитай предложения и обведи правильный вариант.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09019" y="4756269"/>
            <a:ext cx="6332113" cy="1510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as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the park. → _________________________________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You was at the circus. → _________________________________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y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as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g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d children. → _________________________________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I 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r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e at ho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me ye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ste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r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da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y. → _________________________________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She were quiet. → _________________________________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486316" y="6604933"/>
            <a:ext cx="6504640" cy="250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3. Составь вопросы к следующим ответам.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486316" y="6978948"/>
            <a:ext cx="6332113" cy="2974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960"/>
              </a:lnSpc>
            </a:pPr>
            <a:r>
              <a:rPr lang="en-US" sz="1400" i="true">
                <a:solidFill>
                  <a:srgbClr val="00BF63"/>
                </a:solidFill>
                <a:latin typeface="Marta Italics"/>
                <a:ea typeface="Marta Italics"/>
                <a:cs typeface="Marta Italics"/>
                <a:sym typeface="Marta Italics"/>
              </a:rPr>
              <a:t>1. Q: Was he</a:t>
            </a:r>
            <a:r>
              <a:rPr lang="en-US" sz="1400" i="true">
                <a:solidFill>
                  <a:srgbClr val="00BF63"/>
                </a:solidFill>
                <a:latin typeface="Marta Italics"/>
                <a:ea typeface="Marta Italics"/>
                <a:cs typeface="Marta Italics"/>
                <a:sym typeface="Marta Italics"/>
              </a:rPr>
              <a:t> at the zoo?</a:t>
            </a:r>
          </a:p>
          <a:p>
            <a:pPr algn="just">
              <a:lnSpc>
                <a:spcPts val="1960"/>
              </a:lnSpc>
            </a:pPr>
            <a:r>
              <a:rPr lang="en-US" sz="1400" i="true">
                <a:solidFill>
                  <a:srgbClr val="00BF63"/>
                </a:solidFill>
                <a:latin typeface="Marta Italics"/>
                <a:ea typeface="Marta Italics"/>
                <a:cs typeface="Marta Italics"/>
                <a:sym typeface="Marta Italics"/>
              </a:rPr>
              <a:t>    A: Yes, he was at the zoo.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2.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Q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: _________________________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  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A: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No, they weren't at the cinema. They were at the circus.</a:t>
            </a:r>
          </a:p>
          <a:p>
            <a:pPr algn="just">
              <a:lnSpc>
                <a:spcPts val="1960"/>
              </a:lnSpc>
            </a:pP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3.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Q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: _________________________</a:t>
            </a:r>
          </a:p>
          <a:p>
            <a:pPr algn="just">
              <a:lnSpc>
                <a:spcPts val="1960"/>
              </a:lnSpc>
            </a:pP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    A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: Yes, I was a clever child.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4.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Q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: _________________________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  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A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: No, she wasn't in the park. She was at home.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5.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Q: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_________________________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  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A: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Yes, my parents were very tired yesterday evening.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6.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Q: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_________________________</a:t>
            </a:r>
          </a:p>
          <a:p>
            <a:pPr algn="just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   </a:t>
            </a:r>
            <a:r>
              <a:rPr lang="en-US" b="true" sz="1400">
                <a:solidFill>
                  <a:srgbClr val="000000"/>
                </a:solidFill>
                <a:latin typeface="Marta Bold"/>
                <a:ea typeface="Marta Bold"/>
                <a:cs typeface="Marta Bold"/>
                <a:sym typeface="Marta Bold"/>
              </a:rPr>
              <a:t>A: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No, it wasn't sunny yesterday. It was rainy and cold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09019" y="1774361"/>
            <a:ext cx="6332113" cy="2119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I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were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/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was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at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the cinema yesterday.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They 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as /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were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at the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z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 last Sunday.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S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w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as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/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were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not at ho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me in the morning.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We were / was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ha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ppy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to see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y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u.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 was / were noisy in class.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You were / was sad yesterday.</a:t>
            </a:r>
          </a:p>
          <a:p>
            <a:pPr algn="just" marL="302261" indent="-151130" lvl="1">
              <a:lnSpc>
                <a:spcPts val="2464"/>
              </a:lnSpc>
              <a:buAutoNum type="arabicPeriod" startAt="1"/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It were / was a great day!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035007" y="503371"/>
            <a:ext cx="899636" cy="28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b="true" sz="1599">
                <a:solidFill>
                  <a:srgbClr val="EE2835"/>
                </a:solidFill>
                <a:latin typeface="Marta Bold"/>
                <a:ea typeface="Marta Bold"/>
                <a:cs typeface="Marta Bold"/>
                <a:sym typeface="Marta Bold"/>
              </a:rPr>
              <a:t>ОТВЕТЫ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729638" y="2139824"/>
            <a:ext cx="487088" cy="243933"/>
            <a:chOff x="0" y="0"/>
            <a:chExt cx="208359" cy="104346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08359" cy="104346"/>
            </a:xfrm>
            <a:custGeom>
              <a:avLst/>
              <a:gdLst/>
              <a:ahLst/>
              <a:cxnLst/>
              <a:rect r="r" b="b" t="t" l="l"/>
              <a:pathLst>
                <a:path h="104346" w="208359">
                  <a:moveTo>
                    <a:pt x="104179" y="0"/>
                  </a:moveTo>
                  <a:cubicBezTo>
                    <a:pt x="46643" y="0"/>
                    <a:pt x="0" y="23359"/>
                    <a:pt x="0" y="52173"/>
                  </a:cubicBezTo>
                  <a:cubicBezTo>
                    <a:pt x="0" y="80987"/>
                    <a:pt x="46643" y="104346"/>
                    <a:pt x="104179" y="104346"/>
                  </a:cubicBezTo>
                  <a:cubicBezTo>
                    <a:pt x="161716" y="104346"/>
                    <a:pt x="208359" y="80987"/>
                    <a:pt x="208359" y="52173"/>
                  </a:cubicBezTo>
                  <a:cubicBezTo>
                    <a:pt x="208359" y="23359"/>
                    <a:pt x="161716" y="0"/>
                    <a:pt x="10417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ED1C24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19534" y="-18793"/>
              <a:ext cx="169292" cy="113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159244" y="2441250"/>
            <a:ext cx="379719" cy="243933"/>
            <a:chOff x="0" y="0"/>
            <a:chExt cx="162430" cy="104346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62430" cy="104346"/>
            </a:xfrm>
            <a:custGeom>
              <a:avLst/>
              <a:gdLst/>
              <a:ahLst/>
              <a:cxnLst/>
              <a:rect r="r" b="b" t="t" l="l"/>
              <a:pathLst>
                <a:path h="104346" w="162430">
                  <a:moveTo>
                    <a:pt x="81215" y="0"/>
                  </a:moveTo>
                  <a:cubicBezTo>
                    <a:pt x="36361" y="0"/>
                    <a:pt x="0" y="23359"/>
                    <a:pt x="0" y="52173"/>
                  </a:cubicBezTo>
                  <a:cubicBezTo>
                    <a:pt x="0" y="80987"/>
                    <a:pt x="36361" y="104346"/>
                    <a:pt x="81215" y="104346"/>
                  </a:cubicBezTo>
                  <a:cubicBezTo>
                    <a:pt x="126069" y="104346"/>
                    <a:pt x="162430" y="80987"/>
                    <a:pt x="162430" y="52173"/>
                  </a:cubicBezTo>
                  <a:cubicBezTo>
                    <a:pt x="162430" y="23359"/>
                    <a:pt x="126069" y="0"/>
                    <a:pt x="8121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ED1C24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15228" y="-18793"/>
              <a:ext cx="131975" cy="113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123749" y="2755135"/>
            <a:ext cx="487088" cy="243933"/>
            <a:chOff x="0" y="0"/>
            <a:chExt cx="208359" cy="104346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08359" cy="104346"/>
            </a:xfrm>
            <a:custGeom>
              <a:avLst/>
              <a:gdLst/>
              <a:ahLst/>
              <a:cxnLst/>
              <a:rect r="r" b="b" t="t" l="l"/>
              <a:pathLst>
                <a:path h="104346" w="208359">
                  <a:moveTo>
                    <a:pt x="104179" y="0"/>
                  </a:moveTo>
                  <a:cubicBezTo>
                    <a:pt x="46643" y="0"/>
                    <a:pt x="0" y="23359"/>
                    <a:pt x="0" y="52173"/>
                  </a:cubicBezTo>
                  <a:cubicBezTo>
                    <a:pt x="0" y="80987"/>
                    <a:pt x="46643" y="104346"/>
                    <a:pt x="104179" y="104346"/>
                  </a:cubicBezTo>
                  <a:cubicBezTo>
                    <a:pt x="161716" y="104346"/>
                    <a:pt x="208359" y="80987"/>
                    <a:pt x="208359" y="52173"/>
                  </a:cubicBezTo>
                  <a:cubicBezTo>
                    <a:pt x="208359" y="23359"/>
                    <a:pt x="161716" y="0"/>
                    <a:pt x="10417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ED1C2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19534" y="-18793"/>
              <a:ext cx="169292" cy="113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105855" y="3065743"/>
            <a:ext cx="379719" cy="243933"/>
            <a:chOff x="0" y="0"/>
            <a:chExt cx="162430" cy="104346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62430" cy="104346"/>
            </a:xfrm>
            <a:custGeom>
              <a:avLst/>
              <a:gdLst/>
              <a:ahLst/>
              <a:cxnLst/>
              <a:rect r="r" b="b" t="t" l="l"/>
              <a:pathLst>
                <a:path h="104346" w="162430">
                  <a:moveTo>
                    <a:pt x="81215" y="0"/>
                  </a:moveTo>
                  <a:cubicBezTo>
                    <a:pt x="36361" y="0"/>
                    <a:pt x="0" y="23359"/>
                    <a:pt x="0" y="52173"/>
                  </a:cubicBezTo>
                  <a:cubicBezTo>
                    <a:pt x="0" y="80987"/>
                    <a:pt x="36361" y="104346"/>
                    <a:pt x="81215" y="104346"/>
                  </a:cubicBezTo>
                  <a:cubicBezTo>
                    <a:pt x="126069" y="104346"/>
                    <a:pt x="162430" y="80987"/>
                    <a:pt x="162430" y="52173"/>
                  </a:cubicBezTo>
                  <a:cubicBezTo>
                    <a:pt x="162430" y="23359"/>
                    <a:pt x="126069" y="0"/>
                    <a:pt x="8121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ED1C2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15228" y="-18793"/>
              <a:ext cx="131975" cy="113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159244" y="3349839"/>
            <a:ext cx="487088" cy="243933"/>
            <a:chOff x="0" y="0"/>
            <a:chExt cx="208359" cy="104346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08359" cy="104346"/>
            </a:xfrm>
            <a:custGeom>
              <a:avLst/>
              <a:gdLst/>
              <a:ahLst/>
              <a:cxnLst/>
              <a:rect r="r" b="b" t="t" l="l"/>
              <a:pathLst>
                <a:path h="104346" w="208359">
                  <a:moveTo>
                    <a:pt x="104179" y="0"/>
                  </a:moveTo>
                  <a:cubicBezTo>
                    <a:pt x="46643" y="0"/>
                    <a:pt x="0" y="23359"/>
                    <a:pt x="0" y="52173"/>
                  </a:cubicBezTo>
                  <a:cubicBezTo>
                    <a:pt x="0" y="80987"/>
                    <a:pt x="46643" y="104346"/>
                    <a:pt x="104179" y="104346"/>
                  </a:cubicBezTo>
                  <a:cubicBezTo>
                    <a:pt x="161716" y="104346"/>
                    <a:pt x="208359" y="80987"/>
                    <a:pt x="208359" y="52173"/>
                  </a:cubicBezTo>
                  <a:cubicBezTo>
                    <a:pt x="208359" y="23359"/>
                    <a:pt x="161716" y="0"/>
                    <a:pt x="10417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ED1C2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19534" y="-18793"/>
              <a:ext cx="169292" cy="113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560228" y="3650185"/>
            <a:ext cx="379719" cy="243933"/>
            <a:chOff x="0" y="0"/>
            <a:chExt cx="162430" cy="10434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62430" cy="104346"/>
            </a:xfrm>
            <a:custGeom>
              <a:avLst/>
              <a:gdLst/>
              <a:ahLst/>
              <a:cxnLst/>
              <a:rect r="r" b="b" t="t" l="l"/>
              <a:pathLst>
                <a:path h="104346" w="162430">
                  <a:moveTo>
                    <a:pt x="81215" y="0"/>
                  </a:moveTo>
                  <a:cubicBezTo>
                    <a:pt x="36361" y="0"/>
                    <a:pt x="0" y="23359"/>
                    <a:pt x="0" y="52173"/>
                  </a:cubicBezTo>
                  <a:cubicBezTo>
                    <a:pt x="0" y="80987"/>
                    <a:pt x="36361" y="104346"/>
                    <a:pt x="81215" y="104346"/>
                  </a:cubicBezTo>
                  <a:cubicBezTo>
                    <a:pt x="126069" y="104346"/>
                    <a:pt x="162430" y="80987"/>
                    <a:pt x="162430" y="52173"/>
                  </a:cubicBezTo>
                  <a:cubicBezTo>
                    <a:pt x="162430" y="23359"/>
                    <a:pt x="126069" y="0"/>
                    <a:pt x="8121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ED1C2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15228" y="-18793"/>
              <a:ext cx="131975" cy="1133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47" id="47"/>
          <p:cNvSpPr txBox="true"/>
          <p:nvPr/>
        </p:nvSpPr>
        <p:spPr>
          <a:xfrm rot="0">
            <a:off x="2820739" y="4756269"/>
            <a:ext cx="190573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 were at the park.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2961222" y="5055043"/>
            <a:ext cx="190573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You</a:t>
            </a: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 were at the circus.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3169237" y="5349385"/>
            <a:ext cx="2243402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They</a:t>
            </a: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 were good children.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3231356" y="5649866"/>
            <a:ext cx="2473809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I was at home yesterday.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2494989" y="5947745"/>
            <a:ext cx="190573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She was quiet.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947844" y="7417098"/>
            <a:ext cx="2392372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 they at the cinema?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947844" y="7907654"/>
            <a:ext cx="2392372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 you a clever child?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020540" y="8399443"/>
            <a:ext cx="2392372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 she in the park?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980773" y="8915121"/>
            <a:ext cx="2392372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 your parents tired?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980773" y="9406103"/>
            <a:ext cx="2392372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 it sunny yesterday?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2FF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9883" y="384502"/>
            <a:ext cx="6764897" cy="3988556"/>
            <a:chOff x="0" y="0"/>
            <a:chExt cx="2424386" cy="142940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24387" cy="1429408"/>
            </a:xfrm>
            <a:custGeom>
              <a:avLst/>
              <a:gdLst/>
              <a:ahLst/>
              <a:cxnLst/>
              <a:rect r="r" b="b" t="t" l="l"/>
              <a:pathLst>
                <a:path h="1429408" w="2424387">
                  <a:moveTo>
                    <a:pt x="0" y="0"/>
                  </a:moveTo>
                  <a:lnTo>
                    <a:pt x="2424387" y="0"/>
                  </a:lnTo>
                  <a:lnTo>
                    <a:pt x="2424387" y="1429408"/>
                  </a:lnTo>
                  <a:lnTo>
                    <a:pt x="0" y="1429408"/>
                  </a:lnTo>
                  <a:close/>
                </a:path>
              </a:pathLst>
            </a:custGeom>
            <a:solidFill>
              <a:srgbClr val="FCFCFB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424386" cy="1457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82215" y="4488299"/>
            <a:ext cx="6780234" cy="3992041"/>
            <a:chOff x="0" y="0"/>
            <a:chExt cx="2429883" cy="143065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29883" cy="1430657"/>
            </a:xfrm>
            <a:custGeom>
              <a:avLst/>
              <a:gdLst/>
              <a:ahLst/>
              <a:cxnLst/>
              <a:rect r="r" b="b" t="t" l="l"/>
              <a:pathLst>
                <a:path h="1430657" w="2429883">
                  <a:moveTo>
                    <a:pt x="0" y="0"/>
                  </a:moveTo>
                  <a:lnTo>
                    <a:pt x="2429883" y="0"/>
                  </a:lnTo>
                  <a:lnTo>
                    <a:pt x="2429883" y="1430657"/>
                  </a:lnTo>
                  <a:lnTo>
                    <a:pt x="0" y="143065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429883" cy="14592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335407" y="5205565"/>
            <a:ext cx="1063304" cy="1063304"/>
          </a:xfrm>
          <a:custGeom>
            <a:avLst/>
            <a:gdLst/>
            <a:ahLst/>
            <a:cxnLst/>
            <a:rect r="r" b="b" t="t" l="l"/>
            <a:pathLst>
              <a:path h="1063304" w="1063304">
                <a:moveTo>
                  <a:pt x="0" y="0"/>
                </a:moveTo>
                <a:lnTo>
                  <a:pt x="1063303" y="0"/>
                </a:lnTo>
                <a:lnTo>
                  <a:pt x="1063303" y="1063304"/>
                </a:lnTo>
                <a:lnTo>
                  <a:pt x="0" y="10633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52273" y="6862012"/>
            <a:ext cx="1010528" cy="1010528"/>
          </a:xfrm>
          <a:custGeom>
            <a:avLst/>
            <a:gdLst/>
            <a:ahLst/>
            <a:cxnLst/>
            <a:rect r="r" b="b" t="t" l="l"/>
            <a:pathLst>
              <a:path h="1010528" w="1010528">
                <a:moveTo>
                  <a:pt x="0" y="0"/>
                </a:moveTo>
                <a:lnTo>
                  <a:pt x="1010528" y="0"/>
                </a:lnTo>
                <a:lnTo>
                  <a:pt x="1010528" y="1010529"/>
                </a:lnTo>
                <a:lnTo>
                  <a:pt x="0" y="10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226080" y="6933771"/>
            <a:ext cx="1092503" cy="1092503"/>
          </a:xfrm>
          <a:custGeom>
            <a:avLst/>
            <a:gdLst/>
            <a:ahLst/>
            <a:cxnLst/>
            <a:rect r="r" b="b" t="t" l="l"/>
            <a:pathLst>
              <a:path h="1092503" w="1092503">
                <a:moveTo>
                  <a:pt x="0" y="0"/>
                </a:moveTo>
                <a:lnTo>
                  <a:pt x="1092503" y="0"/>
                </a:lnTo>
                <a:lnTo>
                  <a:pt x="1092503" y="1092502"/>
                </a:lnTo>
                <a:lnTo>
                  <a:pt x="0" y="10925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408342" y="6955506"/>
            <a:ext cx="999386" cy="999386"/>
          </a:xfrm>
          <a:custGeom>
            <a:avLst/>
            <a:gdLst/>
            <a:ahLst/>
            <a:cxnLst/>
            <a:rect r="r" b="b" t="t" l="l"/>
            <a:pathLst>
              <a:path h="999386" w="999386">
                <a:moveTo>
                  <a:pt x="0" y="0"/>
                </a:moveTo>
                <a:lnTo>
                  <a:pt x="999385" y="0"/>
                </a:lnTo>
                <a:lnTo>
                  <a:pt x="999385" y="999385"/>
                </a:lnTo>
                <a:lnTo>
                  <a:pt x="0" y="9993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78561" y="5081388"/>
            <a:ext cx="1187481" cy="1187481"/>
          </a:xfrm>
          <a:custGeom>
            <a:avLst/>
            <a:gdLst/>
            <a:ahLst/>
            <a:cxnLst/>
            <a:rect r="r" b="b" t="t" l="l"/>
            <a:pathLst>
              <a:path h="1187481" w="1187481">
                <a:moveTo>
                  <a:pt x="0" y="0"/>
                </a:moveTo>
                <a:lnTo>
                  <a:pt x="1187481" y="0"/>
                </a:lnTo>
                <a:lnTo>
                  <a:pt x="1187481" y="1187481"/>
                </a:lnTo>
                <a:lnTo>
                  <a:pt x="0" y="11874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233452" y="5135583"/>
            <a:ext cx="1133286" cy="1133286"/>
          </a:xfrm>
          <a:custGeom>
            <a:avLst/>
            <a:gdLst/>
            <a:ahLst/>
            <a:cxnLst/>
            <a:rect r="r" b="b" t="t" l="l"/>
            <a:pathLst>
              <a:path h="1133286" w="1133286">
                <a:moveTo>
                  <a:pt x="0" y="0"/>
                </a:moveTo>
                <a:lnTo>
                  <a:pt x="1133286" y="0"/>
                </a:lnTo>
                <a:lnTo>
                  <a:pt x="1133286" y="1133286"/>
                </a:lnTo>
                <a:lnTo>
                  <a:pt x="0" y="11332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229278" y="10272958"/>
            <a:ext cx="105870" cy="26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4"/>
              </a:lnSpc>
              <a:spcBef>
                <a:spcPct val="0"/>
              </a:spcBef>
            </a:pPr>
            <a:r>
              <a:rPr lang="en-US" sz="1573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4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71534" y="4574024"/>
            <a:ext cx="6690914" cy="250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5</a:t>
            </a: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. Подпиши каждую эмоцию правильным словом.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86316" y="458830"/>
            <a:ext cx="6732322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4</a:t>
            </a: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. Прочитай короткие истории от детей. Вставь пропущенные слова: was, wasn't, were, weren't.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86316" y="920789"/>
            <a:ext cx="6504640" cy="3338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1) Hi! I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_______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at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the funfair on Saturday. It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_______ amazing! But my brot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her _______ with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me.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He _______ ill.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2) We _______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at scho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ol yesterday. Our lessons _______ interesting.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te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achers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_______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v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ery ki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nd.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3) My cat _______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in the garden. It _______ on the sofa! It _______ sleepy.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4) Where _______ you yesterday? You _______ at t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he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party!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All my friends _______ there, but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y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o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u _______ .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5)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Th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e weather _______ nice on Monday.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 It _______ warm and sunny. We _______ in the park all day.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6) </a:t>
            </a: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I _______ hungry in the morning, so I _______ late for school. My sandwiches _______ in my bag, but I _______ happy to eat them later.</a:t>
            </a:r>
          </a:p>
        </p:txBody>
      </p:sp>
      <p:sp>
        <p:nvSpPr>
          <p:cNvPr name="AutoShape 18" id="18"/>
          <p:cNvSpPr/>
          <p:nvPr/>
        </p:nvSpPr>
        <p:spPr>
          <a:xfrm>
            <a:off x="933193" y="6610241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>
            <a:off x="3137324" y="6614683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>
            <a:off x="5286473" y="6619125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>
            <a:off x="756000" y="8249520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>
            <a:off x="2960130" y="8253962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3" id="23"/>
          <p:cNvSpPr/>
          <p:nvPr/>
        </p:nvSpPr>
        <p:spPr>
          <a:xfrm>
            <a:off x="5109279" y="8258403"/>
            <a:ext cx="1517527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4" id="24"/>
          <p:cNvGrpSpPr/>
          <p:nvPr/>
        </p:nvGrpSpPr>
        <p:grpSpPr>
          <a:xfrm rot="0">
            <a:off x="382215" y="8594640"/>
            <a:ext cx="6764897" cy="1825381"/>
            <a:chOff x="0" y="0"/>
            <a:chExt cx="2424386" cy="65417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424387" cy="654175"/>
            </a:xfrm>
            <a:custGeom>
              <a:avLst/>
              <a:gdLst/>
              <a:ahLst/>
              <a:cxnLst/>
              <a:rect r="r" b="b" t="t" l="l"/>
              <a:pathLst>
                <a:path h="654175" w="2424387">
                  <a:moveTo>
                    <a:pt x="0" y="0"/>
                  </a:moveTo>
                  <a:lnTo>
                    <a:pt x="2424387" y="0"/>
                  </a:lnTo>
                  <a:lnTo>
                    <a:pt x="2424387" y="654175"/>
                  </a:lnTo>
                  <a:lnTo>
                    <a:pt x="0" y="654175"/>
                  </a:lnTo>
                  <a:close/>
                </a:path>
              </a:pathLst>
            </a:custGeom>
            <a:solidFill>
              <a:srgbClr val="FCFCFB"/>
            </a:solidFill>
            <a:ln w="1905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28575"/>
              <a:ext cx="2424386" cy="6827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538363" y="8699415"/>
            <a:ext cx="6452592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  <a:spcBef>
                <a:spcPct val="0"/>
              </a:spcBef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6</a:t>
            </a: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. Напиши 4 предложения про себя и членов своей семьи, какими вы были в детстве. Используй глаголы was, were, wasn’t, weren’t.</a:t>
            </a:r>
          </a:p>
        </p:txBody>
      </p:sp>
      <p:sp>
        <p:nvSpPr>
          <p:cNvPr name="AutoShape 28" id="28"/>
          <p:cNvSpPr/>
          <p:nvPr/>
        </p:nvSpPr>
        <p:spPr>
          <a:xfrm flipV="true">
            <a:off x="538363" y="9507330"/>
            <a:ext cx="6179108" cy="4762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 flipV="true">
            <a:off x="538367" y="9778792"/>
            <a:ext cx="6179108" cy="4762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 flipV="true">
            <a:off x="538356" y="10050255"/>
            <a:ext cx="6179108" cy="4762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 flipV="true">
            <a:off x="538360" y="10321717"/>
            <a:ext cx="6179108" cy="4762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2" id="32"/>
          <p:cNvSpPr txBox="true"/>
          <p:nvPr/>
        </p:nvSpPr>
        <p:spPr>
          <a:xfrm rot="0">
            <a:off x="1276213" y="920789"/>
            <a:ext cx="325879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4428991" y="920789"/>
            <a:ext cx="325879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45927" y="1220602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wasn’t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273527" y="1220602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51191" y="1521084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477658" y="1521084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545927" y="1821566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98919" y="2116841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wasn’t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3310736" y="2116841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5164567" y="2116841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298919" y="2444789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3496480" y="2444789"/>
            <a:ext cx="711993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weren’t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6414291" y="2444789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486316" y="3968789"/>
            <a:ext cx="711993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859628" y="3045753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4125818" y="3045753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6414302" y="3045753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849100" y="3669196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wasn’t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3917082" y="3651034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451319" y="2597189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were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2530978" y="3968789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was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298919" y="6306969"/>
            <a:ext cx="92888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naughty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3549304" y="6319285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quiet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5695691" y="6350586"/>
            <a:ext cx="606346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cute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135980" y="7967447"/>
            <a:ext cx="1137548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good/happy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3586876" y="7967447"/>
            <a:ext cx="1137548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noisy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5666452" y="7967447"/>
            <a:ext cx="1137548" cy="290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b="true" sz="1400">
                <a:solidFill>
                  <a:srgbClr val="ED1C24"/>
                </a:solidFill>
                <a:latin typeface="Marta Bold"/>
                <a:ea typeface="Marta Bold"/>
                <a:cs typeface="Marta Bold"/>
                <a:sym typeface="Marta Bold"/>
              </a:rPr>
              <a:t>clever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630020" y="9206780"/>
            <a:ext cx="4534547" cy="900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Например: 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I wasn’t a quiet baby, I was naughty. </a:t>
            </a:r>
          </a:p>
          <a:p>
            <a:pPr algn="just">
              <a:lnSpc>
                <a:spcPts val="2464"/>
              </a:lnSpc>
            </a:pPr>
            <a:r>
              <a:rPr lang="en-US" sz="1400">
                <a:solidFill>
                  <a:srgbClr val="000000"/>
                </a:solidFill>
                <a:latin typeface="Marta"/>
                <a:ea typeface="Marta"/>
                <a:cs typeface="Marta"/>
                <a:sym typeface="Marta"/>
              </a:rPr>
              <a:t>My mother was a cute baby.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DAG2WjdpIC4</dc:identifier>
  <dcterms:modified xsi:type="dcterms:W3CDTF">2011-08-01T06:04:30Z</dcterms:modified>
  <cp:revision>1</cp:revision>
  <dc:title>Grammar time</dc:title>
</cp:coreProperties>
</file>