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E75E"/>
    <a:srgbClr val="F4566D"/>
    <a:srgbClr val="C1DD33"/>
    <a:srgbClr val="471B59"/>
    <a:srgbClr val="BA75D5"/>
    <a:srgbClr val="F6D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16" d="100"/>
          <a:sy n="116" d="100"/>
        </p:scale>
        <p:origin x="-654" y="-96"/>
      </p:cViewPr>
      <p:guideLst>
        <p:guide orient="horz" pos="1620"/>
        <p:guide pos="28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9713E-1876-42A8-999E-A9746B2FAAB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3CE93-2060-46FC-B3F0-E0F0DB3AD1BD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9.wdp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7494"/>
            <a:ext cx="7612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I was a funny baby</a:t>
            </a:r>
            <a:r>
              <a:rPr lang="en-US" sz="2800" b="1" dirty="0" smtClean="0"/>
              <a:t>!</a:t>
            </a:r>
            <a:r>
              <a:rPr lang="ru-RU" sz="2800" b="1" dirty="0" smtClean="0"/>
              <a:t> (</a:t>
            </a:r>
            <a:r>
              <a:rPr lang="ru-RU" sz="2800" b="1" dirty="0"/>
              <a:t>Я был забавным </a:t>
            </a:r>
            <a:r>
              <a:rPr lang="ru-RU" sz="2800" b="1" dirty="0" smtClean="0"/>
              <a:t>ребенком)</a:t>
            </a:r>
            <a:endParaRPr lang="ru-RU" sz="2800" b="1" dirty="0"/>
          </a:p>
        </p:txBody>
      </p:sp>
      <p:pic>
        <p:nvPicPr>
          <p:cNvPr id="1026" name="Picture 2" descr="Девочк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063" y="132415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7506" y="1814319"/>
            <a:ext cx="302433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Grammar Time</a:t>
            </a:r>
            <a:endParaRPr lang="ru-RU" sz="2800" b="1" dirty="0"/>
          </a:p>
        </p:txBody>
      </p:sp>
      <p:pic>
        <p:nvPicPr>
          <p:cNvPr id="1032" name="Picture 8" descr="Прив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49" y="2824128"/>
            <a:ext cx="1876850" cy="18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Девоч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4907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 hidden="1"/>
          <p:cNvSpPr/>
          <p:nvPr/>
        </p:nvSpPr>
        <p:spPr>
          <a:xfrm>
            <a:off x="2843808" y="269269"/>
            <a:ext cx="25782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Самопроверка.</a:t>
            </a:r>
            <a:endParaRPr lang="ru-RU" sz="2800" b="1" dirty="0"/>
          </a:p>
        </p:txBody>
      </p:sp>
      <p:sp>
        <p:nvSpPr>
          <p:cNvPr id="23" name="ве" hidden="1"/>
          <p:cNvSpPr/>
          <p:nvPr/>
        </p:nvSpPr>
        <p:spPr>
          <a:xfrm>
            <a:off x="7740352" y="2898253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were</a:t>
            </a:r>
            <a:endParaRPr lang="ru-RU" dirty="0"/>
          </a:p>
        </p:txBody>
      </p:sp>
      <p:sp>
        <p:nvSpPr>
          <p:cNvPr id="3" name="юююююювоз" hidden="1"/>
          <p:cNvSpPr/>
          <p:nvPr/>
        </p:nvSpPr>
        <p:spPr>
          <a:xfrm>
            <a:off x="7668344" y="1347677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was</a:t>
            </a:r>
            <a:endParaRPr lang="ru-RU" dirty="0"/>
          </a:p>
        </p:txBody>
      </p:sp>
      <p:sp>
        <p:nvSpPr>
          <p:cNvPr id="24" name="1 предложение" hidden="1"/>
          <p:cNvSpPr/>
          <p:nvPr/>
        </p:nvSpPr>
        <p:spPr>
          <a:xfrm>
            <a:off x="1214048" y="1151936"/>
            <a:ext cx="936104" cy="32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TextBox 24" hidden="1"/>
          <p:cNvSpPr txBox="1"/>
          <p:nvPr/>
        </p:nvSpPr>
        <p:spPr>
          <a:xfrm>
            <a:off x="966870" y="1851577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 </a:t>
            </a:r>
            <a:r>
              <a:rPr lang="ru-RU" b="1" dirty="0" smtClean="0"/>
              <a:t>………………</a:t>
            </a:r>
            <a:r>
              <a:rPr lang="en-US" b="1" dirty="0" smtClean="0"/>
              <a:t> </a:t>
            </a:r>
            <a:r>
              <a:rPr lang="en-US" b="1" dirty="0"/>
              <a:t>good friends.</a:t>
            </a:r>
            <a:endParaRPr lang="ru-RU" dirty="0"/>
          </a:p>
        </p:txBody>
      </p:sp>
      <p:sp>
        <p:nvSpPr>
          <p:cNvPr id="28" name="воз" hidden="1"/>
          <p:cNvSpPr/>
          <p:nvPr/>
        </p:nvSpPr>
        <p:spPr>
          <a:xfrm>
            <a:off x="735170" y="1846735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 hidden="1"/>
          <p:cNvSpPr txBox="1"/>
          <p:nvPr/>
        </p:nvSpPr>
        <p:spPr>
          <a:xfrm>
            <a:off x="966870" y="2532648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They </a:t>
            </a:r>
            <a:r>
              <a:rPr lang="ru-RU" b="1" dirty="0" smtClean="0"/>
              <a:t>…………....</a:t>
            </a:r>
            <a:r>
              <a:rPr lang="en-US" b="1" dirty="0" smtClean="0"/>
              <a:t> </a:t>
            </a:r>
            <a:r>
              <a:rPr lang="en-US" b="1" dirty="0"/>
              <a:t>clever students.</a:t>
            </a:r>
            <a:endParaRPr lang="ru-RU" dirty="0"/>
          </a:p>
        </p:txBody>
      </p:sp>
      <p:sp>
        <p:nvSpPr>
          <p:cNvPr id="33" name="воз" hidden="1"/>
          <p:cNvSpPr/>
          <p:nvPr/>
        </p:nvSpPr>
        <p:spPr>
          <a:xfrm>
            <a:off x="836890" y="2643758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 hidden="1"/>
          <p:cNvSpPr txBox="1"/>
          <p:nvPr/>
        </p:nvSpPr>
        <p:spPr>
          <a:xfrm>
            <a:off x="966870" y="3159726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ru-RU" b="1" dirty="0" smtClean="0"/>
              <a:t>...…………. </a:t>
            </a:r>
            <a:r>
              <a:rPr lang="en-US" b="1" dirty="0" smtClean="0"/>
              <a:t>a </a:t>
            </a:r>
            <a:r>
              <a:rPr lang="en-US" b="1" dirty="0"/>
              <a:t>quiet kid.</a:t>
            </a:r>
            <a:endParaRPr lang="ru-RU" dirty="0"/>
          </a:p>
        </p:txBody>
      </p:sp>
      <p:sp>
        <p:nvSpPr>
          <p:cNvPr id="8" name="TextBox 7" hidden="1"/>
          <p:cNvSpPr txBox="1"/>
          <p:nvPr/>
        </p:nvSpPr>
        <p:spPr>
          <a:xfrm>
            <a:off x="966870" y="1111244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My sister </a:t>
            </a:r>
            <a:r>
              <a:rPr lang="ru-RU" b="1" dirty="0" smtClean="0"/>
              <a:t>……………. </a:t>
            </a:r>
            <a:r>
              <a:rPr lang="en-US" b="1" dirty="0" smtClean="0"/>
              <a:t>a </a:t>
            </a:r>
            <a:r>
              <a:rPr lang="en-US" b="1" dirty="0"/>
              <a:t>noisy girl.</a:t>
            </a:r>
            <a:endParaRPr lang="ru-RU" dirty="0"/>
          </a:p>
        </p:txBody>
      </p:sp>
      <p:cxnSp>
        <p:nvCxnSpPr>
          <p:cNvPr id="10" name="Прямая со стрелкой 9" hidden="1"/>
          <p:cNvCxnSpPr/>
          <p:nvPr/>
        </p:nvCxnSpPr>
        <p:spPr>
          <a:xfrm flipH="1" flipV="1">
            <a:off x="5422014" y="1347677"/>
            <a:ext cx="2174322" cy="18002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 hidden="1"/>
          <p:cNvCxnSpPr/>
          <p:nvPr/>
        </p:nvCxnSpPr>
        <p:spPr>
          <a:xfrm flipH="1">
            <a:off x="5508104" y="1563638"/>
            <a:ext cx="2088232" cy="178075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 hidden="1"/>
          <p:cNvCxnSpPr/>
          <p:nvPr/>
        </p:nvCxnSpPr>
        <p:spPr>
          <a:xfrm flipH="1" flipV="1">
            <a:off x="5422014" y="2036243"/>
            <a:ext cx="2174322" cy="10420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 hidden="1"/>
          <p:cNvCxnSpPr/>
          <p:nvPr/>
        </p:nvCxnSpPr>
        <p:spPr>
          <a:xfrm flipH="1" flipV="1">
            <a:off x="5508104" y="2717314"/>
            <a:ext cx="2088232" cy="4640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Овальная выноска 37"/>
          <p:cNvSpPr/>
          <p:nvPr/>
        </p:nvSpPr>
        <p:spPr>
          <a:xfrm>
            <a:off x="2816291" y="987573"/>
            <a:ext cx="5140085" cy="2541485"/>
          </a:xfrm>
          <a:prstGeom prst="wedgeEllipseCallout">
            <a:avLst>
              <a:gd name="adj1" fmla="val -75090"/>
              <a:gd name="adj2" fmla="val 3295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Спасибо за внимание!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2" name="Picture 2" descr="Приве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6677"/>
            <a:ext cx="1692188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 hidden="1"/>
          <p:cNvSpPr/>
          <p:nvPr/>
        </p:nvSpPr>
        <p:spPr>
          <a:xfrm>
            <a:off x="2843808" y="269269"/>
            <a:ext cx="25782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Самопроверка.</a:t>
            </a:r>
            <a:endParaRPr lang="ru-RU" sz="2800" b="1" dirty="0"/>
          </a:p>
        </p:txBody>
      </p:sp>
      <p:sp>
        <p:nvSpPr>
          <p:cNvPr id="23" name="ве" hidden="1"/>
          <p:cNvSpPr/>
          <p:nvPr/>
        </p:nvSpPr>
        <p:spPr>
          <a:xfrm>
            <a:off x="7740352" y="2898253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were</a:t>
            </a:r>
            <a:endParaRPr lang="ru-RU" dirty="0"/>
          </a:p>
        </p:txBody>
      </p:sp>
      <p:sp>
        <p:nvSpPr>
          <p:cNvPr id="3" name="юююююювоз" hidden="1"/>
          <p:cNvSpPr/>
          <p:nvPr/>
        </p:nvSpPr>
        <p:spPr>
          <a:xfrm>
            <a:off x="7668344" y="1347677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was</a:t>
            </a:r>
            <a:endParaRPr lang="ru-RU" dirty="0"/>
          </a:p>
        </p:txBody>
      </p:sp>
      <p:sp>
        <p:nvSpPr>
          <p:cNvPr id="24" name="1 предложение" hidden="1"/>
          <p:cNvSpPr/>
          <p:nvPr/>
        </p:nvSpPr>
        <p:spPr>
          <a:xfrm>
            <a:off x="1214048" y="1151936"/>
            <a:ext cx="936104" cy="32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TextBox 24" hidden="1"/>
          <p:cNvSpPr txBox="1"/>
          <p:nvPr/>
        </p:nvSpPr>
        <p:spPr>
          <a:xfrm>
            <a:off x="966870" y="1851577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 </a:t>
            </a:r>
            <a:r>
              <a:rPr lang="ru-RU" b="1" dirty="0" smtClean="0"/>
              <a:t>………………</a:t>
            </a:r>
            <a:r>
              <a:rPr lang="en-US" b="1" dirty="0" smtClean="0"/>
              <a:t> </a:t>
            </a:r>
            <a:r>
              <a:rPr lang="en-US" b="1" dirty="0"/>
              <a:t>good friends.</a:t>
            </a:r>
            <a:endParaRPr lang="ru-RU" dirty="0"/>
          </a:p>
        </p:txBody>
      </p:sp>
      <p:sp>
        <p:nvSpPr>
          <p:cNvPr id="28" name="воз" hidden="1"/>
          <p:cNvSpPr/>
          <p:nvPr/>
        </p:nvSpPr>
        <p:spPr>
          <a:xfrm>
            <a:off x="735170" y="1846735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 hidden="1"/>
          <p:cNvSpPr txBox="1"/>
          <p:nvPr/>
        </p:nvSpPr>
        <p:spPr>
          <a:xfrm>
            <a:off x="966870" y="2532648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They </a:t>
            </a:r>
            <a:r>
              <a:rPr lang="ru-RU" b="1" dirty="0" smtClean="0"/>
              <a:t>…………....</a:t>
            </a:r>
            <a:r>
              <a:rPr lang="en-US" b="1" dirty="0" smtClean="0"/>
              <a:t> </a:t>
            </a:r>
            <a:r>
              <a:rPr lang="en-US" b="1" dirty="0"/>
              <a:t>clever students.</a:t>
            </a:r>
            <a:endParaRPr lang="ru-RU" dirty="0"/>
          </a:p>
        </p:txBody>
      </p:sp>
      <p:sp>
        <p:nvSpPr>
          <p:cNvPr id="33" name="воз" hidden="1"/>
          <p:cNvSpPr/>
          <p:nvPr/>
        </p:nvSpPr>
        <p:spPr>
          <a:xfrm>
            <a:off x="836890" y="2643758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 hidden="1"/>
          <p:cNvSpPr txBox="1"/>
          <p:nvPr/>
        </p:nvSpPr>
        <p:spPr>
          <a:xfrm>
            <a:off x="966870" y="3159726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ru-RU" b="1" dirty="0" smtClean="0"/>
              <a:t>...…………. </a:t>
            </a:r>
            <a:r>
              <a:rPr lang="en-US" b="1" dirty="0" smtClean="0"/>
              <a:t>a </a:t>
            </a:r>
            <a:r>
              <a:rPr lang="en-US" b="1" dirty="0"/>
              <a:t>quiet kid.</a:t>
            </a:r>
            <a:endParaRPr lang="ru-RU" dirty="0"/>
          </a:p>
        </p:txBody>
      </p:sp>
      <p:sp>
        <p:nvSpPr>
          <p:cNvPr id="8" name="TextBox 7" hidden="1"/>
          <p:cNvSpPr txBox="1"/>
          <p:nvPr/>
        </p:nvSpPr>
        <p:spPr>
          <a:xfrm>
            <a:off x="966870" y="1111244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My sister </a:t>
            </a:r>
            <a:r>
              <a:rPr lang="ru-RU" b="1" dirty="0" smtClean="0"/>
              <a:t>……………. </a:t>
            </a:r>
            <a:r>
              <a:rPr lang="en-US" b="1" dirty="0" smtClean="0"/>
              <a:t>a </a:t>
            </a:r>
            <a:r>
              <a:rPr lang="en-US" b="1" dirty="0"/>
              <a:t>noisy girl.</a:t>
            </a:r>
            <a:endParaRPr lang="ru-RU" dirty="0"/>
          </a:p>
        </p:txBody>
      </p:sp>
      <p:cxnSp>
        <p:nvCxnSpPr>
          <p:cNvPr id="10" name="Прямая со стрелкой 9" hidden="1"/>
          <p:cNvCxnSpPr/>
          <p:nvPr/>
        </p:nvCxnSpPr>
        <p:spPr>
          <a:xfrm flipH="1" flipV="1">
            <a:off x="5422014" y="1347677"/>
            <a:ext cx="2174322" cy="18002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 hidden="1"/>
          <p:cNvCxnSpPr/>
          <p:nvPr/>
        </p:nvCxnSpPr>
        <p:spPr>
          <a:xfrm flipH="1">
            <a:off x="5508104" y="1563638"/>
            <a:ext cx="2088232" cy="178075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 hidden="1"/>
          <p:cNvCxnSpPr/>
          <p:nvPr/>
        </p:nvCxnSpPr>
        <p:spPr>
          <a:xfrm flipH="1" flipV="1">
            <a:off x="5422014" y="2036243"/>
            <a:ext cx="2174322" cy="10420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 hidden="1"/>
          <p:cNvCxnSpPr/>
          <p:nvPr/>
        </p:nvCxnSpPr>
        <p:spPr>
          <a:xfrm flipH="1" flipV="1">
            <a:off x="5508104" y="2717314"/>
            <a:ext cx="2088232" cy="4640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238899" y="171045"/>
            <a:ext cx="1418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Ответы: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792489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 слайд:</a:t>
            </a:r>
            <a:endParaRPr lang="ru-RU" dirty="0" smtClean="0"/>
          </a:p>
          <a:p>
            <a:r>
              <a:rPr lang="en-US" b="1" dirty="0" smtClean="0"/>
              <a:t>I </a:t>
            </a:r>
            <a:r>
              <a:rPr lang="en-US" b="1" dirty="0"/>
              <a:t>am	</a:t>
            </a:r>
            <a:endParaRPr lang="ru-RU" dirty="0"/>
          </a:p>
          <a:p>
            <a:r>
              <a:rPr lang="en-US" b="1" dirty="0"/>
              <a:t>You/we/they are	</a:t>
            </a:r>
            <a:endParaRPr lang="ru-RU" dirty="0"/>
          </a:p>
          <a:p>
            <a:r>
              <a:rPr lang="en-US" b="1" dirty="0"/>
              <a:t>He/she/it </a:t>
            </a:r>
            <a:r>
              <a:rPr lang="en-US" b="1" dirty="0" smtClean="0"/>
              <a:t>is</a:t>
            </a:r>
            <a:endParaRPr lang="ru-RU" b="1" dirty="0" smtClean="0"/>
          </a:p>
          <a:p>
            <a:r>
              <a:rPr lang="ru-RU" dirty="0" smtClean="0"/>
              <a:t>3 – 4 слайды:</a:t>
            </a:r>
            <a:endParaRPr lang="ru-RU" dirty="0" smtClean="0"/>
          </a:p>
          <a:p>
            <a:r>
              <a:rPr lang="en-US" b="1" dirty="0"/>
              <a:t>happy</a:t>
            </a:r>
            <a:r>
              <a:rPr lang="ru-RU" b="1" dirty="0"/>
              <a:t> - счастливый </a:t>
            </a:r>
            <a:r>
              <a:rPr lang="en-US" b="1" dirty="0"/>
              <a:t> </a:t>
            </a:r>
            <a:endParaRPr lang="ru-RU" b="1" dirty="0"/>
          </a:p>
          <a:p>
            <a:r>
              <a:rPr lang="en-US" b="1" dirty="0"/>
              <a:t>cute</a:t>
            </a:r>
            <a:r>
              <a:rPr lang="ru-RU" b="1" dirty="0"/>
              <a:t> - очаровательный</a:t>
            </a:r>
            <a:endParaRPr lang="ru-RU" b="1" dirty="0"/>
          </a:p>
          <a:p>
            <a:r>
              <a:rPr lang="en-US" b="1" dirty="0"/>
              <a:t>good </a:t>
            </a:r>
            <a:r>
              <a:rPr lang="ru-RU" b="1" dirty="0" smtClean="0"/>
              <a:t>– хороший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en-US" b="1" dirty="0"/>
              <a:t>noisy </a:t>
            </a:r>
            <a:r>
              <a:rPr lang="ru-RU" b="1" dirty="0" smtClean="0"/>
              <a:t>– шумный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en-US" b="1" dirty="0"/>
              <a:t>quiet </a:t>
            </a:r>
            <a:r>
              <a:rPr lang="ru-RU" b="1" dirty="0"/>
              <a:t>- спокойный </a:t>
            </a:r>
            <a:endParaRPr lang="ru-RU" b="1" dirty="0" smtClean="0"/>
          </a:p>
          <a:p>
            <a:r>
              <a:rPr lang="en-US" b="1" dirty="0" smtClean="0"/>
              <a:t>naughty </a:t>
            </a:r>
            <a:r>
              <a:rPr lang="ru-RU" b="1" dirty="0"/>
              <a:t>- непослушный </a:t>
            </a:r>
            <a:endParaRPr lang="ru-RU" b="1" dirty="0" smtClean="0"/>
          </a:p>
          <a:p>
            <a:r>
              <a:rPr lang="ru-RU" b="1" dirty="0" err="1" smtClean="0"/>
              <a:t>clever</a:t>
            </a:r>
            <a:r>
              <a:rPr lang="ru-RU" b="1" dirty="0" smtClean="0"/>
              <a:t> </a:t>
            </a:r>
            <a:r>
              <a:rPr lang="ru-RU" b="1" dirty="0"/>
              <a:t>– умный</a:t>
            </a:r>
            <a:endParaRPr lang="ru-RU" b="1" dirty="0"/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938653" y="913094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 – 7 слайды:</a:t>
            </a:r>
            <a:endParaRPr lang="ru-RU" dirty="0" smtClean="0"/>
          </a:p>
          <a:p>
            <a:r>
              <a:rPr lang="en-US" b="1" dirty="0"/>
              <a:t>My sister was a noisy girl.</a:t>
            </a:r>
            <a:endParaRPr lang="ru-RU" dirty="0"/>
          </a:p>
          <a:p>
            <a:r>
              <a:rPr lang="en-US" b="1" dirty="0"/>
              <a:t>We were good friends.</a:t>
            </a:r>
            <a:endParaRPr lang="ru-RU" dirty="0"/>
          </a:p>
          <a:p>
            <a:r>
              <a:rPr lang="en-US" b="1" dirty="0"/>
              <a:t> They were clever students.</a:t>
            </a:r>
            <a:endParaRPr lang="ru-RU" dirty="0"/>
          </a:p>
          <a:p>
            <a:r>
              <a:rPr lang="en-US" b="1" dirty="0"/>
              <a:t>I was a quiet kid.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2303748" y="3435846"/>
            <a:ext cx="3384376" cy="1044116"/>
          </a:xfrm>
          <a:prstGeom prst="wedgeEllipseCallout">
            <a:avLst>
              <a:gd name="adj1" fmla="val -76036"/>
              <a:gd name="adj2" fmla="val -389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Соедини местоимение и глагол. Нажми на местоимение.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267494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Глагол </a:t>
            </a:r>
            <a:r>
              <a:rPr lang="en-US" sz="2800" b="1" dirty="0" smtClean="0"/>
              <a:t>to be</a:t>
            </a:r>
            <a:r>
              <a:rPr lang="ru-RU" sz="2800" b="1" dirty="0" smtClean="0"/>
              <a:t>. (</a:t>
            </a:r>
            <a:r>
              <a:rPr lang="en-US" sz="2800" b="1" dirty="0"/>
              <a:t>Present </a:t>
            </a:r>
            <a:r>
              <a:rPr lang="en-US" sz="2800" b="1" dirty="0" smtClean="0"/>
              <a:t>Simple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sp>
        <p:nvSpPr>
          <p:cNvPr id="8" name="я 7"/>
          <p:cNvSpPr/>
          <p:nvPr/>
        </p:nvSpPr>
        <p:spPr>
          <a:xfrm>
            <a:off x="921495" y="808947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 </a:t>
            </a:r>
            <a:endParaRPr lang="ru-RU" dirty="0"/>
          </a:p>
        </p:txBody>
      </p:sp>
      <p:sp>
        <p:nvSpPr>
          <p:cNvPr id="11" name="ты 10"/>
          <p:cNvSpPr/>
          <p:nvPr/>
        </p:nvSpPr>
        <p:spPr>
          <a:xfrm>
            <a:off x="921495" y="1287976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You</a:t>
            </a:r>
            <a:endParaRPr lang="ru-RU" dirty="0"/>
          </a:p>
        </p:txBody>
      </p:sp>
      <p:sp>
        <p:nvSpPr>
          <p:cNvPr id="12" name="онк 11"/>
          <p:cNvSpPr/>
          <p:nvPr/>
        </p:nvSpPr>
        <p:spPr>
          <a:xfrm>
            <a:off x="934463" y="1779662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He</a:t>
            </a:r>
            <a:endParaRPr lang="ru-RU" dirty="0"/>
          </a:p>
        </p:txBody>
      </p:sp>
      <p:sp>
        <p:nvSpPr>
          <p:cNvPr id="13" name="она12"/>
          <p:cNvSpPr/>
          <p:nvPr/>
        </p:nvSpPr>
        <p:spPr>
          <a:xfrm>
            <a:off x="949132" y="2248596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She</a:t>
            </a:r>
            <a:endParaRPr lang="ru-RU" dirty="0"/>
          </a:p>
        </p:txBody>
      </p:sp>
      <p:sp>
        <p:nvSpPr>
          <p:cNvPr id="14" name="оно 13"/>
          <p:cNvSpPr/>
          <p:nvPr/>
        </p:nvSpPr>
        <p:spPr>
          <a:xfrm>
            <a:off x="949132" y="2726541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It</a:t>
            </a:r>
            <a:endParaRPr lang="ru-RU" dirty="0"/>
          </a:p>
        </p:txBody>
      </p:sp>
      <p:sp>
        <p:nvSpPr>
          <p:cNvPr id="15" name="мык 14"/>
          <p:cNvSpPr/>
          <p:nvPr/>
        </p:nvSpPr>
        <p:spPr>
          <a:xfrm>
            <a:off x="6732240" y="777635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We</a:t>
            </a:r>
            <a:endParaRPr lang="ru-RU" dirty="0"/>
          </a:p>
        </p:txBody>
      </p:sp>
      <p:sp>
        <p:nvSpPr>
          <p:cNvPr id="16" name="они15"/>
          <p:cNvSpPr/>
          <p:nvPr/>
        </p:nvSpPr>
        <p:spPr>
          <a:xfrm>
            <a:off x="6698119" y="2709516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They</a:t>
            </a:r>
            <a:endParaRPr lang="ru-RU" dirty="0"/>
          </a:p>
        </p:txBody>
      </p:sp>
      <p:sp>
        <p:nvSpPr>
          <p:cNvPr id="17" name="вы16"/>
          <p:cNvSpPr/>
          <p:nvPr/>
        </p:nvSpPr>
        <p:spPr>
          <a:xfrm>
            <a:off x="6706650" y="1779662"/>
            <a:ext cx="792088" cy="3600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You</a:t>
            </a:r>
            <a:endParaRPr lang="ru-RU" dirty="0"/>
          </a:p>
        </p:txBody>
      </p:sp>
      <p:sp>
        <p:nvSpPr>
          <p:cNvPr id="9" name="1"/>
          <p:cNvSpPr/>
          <p:nvPr/>
        </p:nvSpPr>
        <p:spPr>
          <a:xfrm>
            <a:off x="3995936" y="957655"/>
            <a:ext cx="1152128" cy="510341"/>
          </a:xfrm>
          <a:prstGeom prst="ellipse">
            <a:avLst/>
          </a:prstGeom>
          <a:solidFill>
            <a:srgbClr val="BA75D5"/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am</a:t>
            </a:r>
            <a:endParaRPr lang="ru-RU" dirty="0"/>
          </a:p>
        </p:txBody>
      </p:sp>
      <p:sp>
        <p:nvSpPr>
          <p:cNvPr id="19" name="2"/>
          <p:cNvSpPr/>
          <p:nvPr/>
        </p:nvSpPr>
        <p:spPr>
          <a:xfrm>
            <a:off x="4047496" y="1779662"/>
            <a:ext cx="1152128" cy="510341"/>
          </a:xfrm>
          <a:prstGeom prst="ellipse">
            <a:avLst/>
          </a:prstGeom>
          <a:solidFill>
            <a:srgbClr val="BA75D5"/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are</a:t>
            </a:r>
            <a:endParaRPr lang="ru-RU" dirty="0"/>
          </a:p>
        </p:txBody>
      </p:sp>
      <p:sp>
        <p:nvSpPr>
          <p:cNvPr id="20" name="3"/>
          <p:cNvSpPr/>
          <p:nvPr/>
        </p:nvSpPr>
        <p:spPr>
          <a:xfrm>
            <a:off x="4062131" y="2554488"/>
            <a:ext cx="1152128" cy="510341"/>
          </a:xfrm>
          <a:prstGeom prst="ellipse">
            <a:avLst/>
          </a:prstGeom>
          <a:solidFill>
            <a:srgbClr val="BA75D5"/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is</a:t>
            </a:r>
            <a:endParaRPr lang="ru-RU" dirty="0"/>
          </a:p>
        </p:txBody>
      </p:sp>
      <p:pic>
        <p:nvPicPr>
          <p:cNvPr id="2050" name="Picture 2" descr="Привет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8" y="350785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479E-6 L 0.22223 0.0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3416E-6 L 0.22223 0.074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37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93453E-6 L -0.18507 0.146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3" y="7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21 L -0.15868 0.02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339 L -0.16545 -0.100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-5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58 0.021 L 0.27604 0.0982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38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93515E-6 L 0.2191 0.028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1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034 L 0.2191 -2.5139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303748" y="3403562"/>
            <a:ext cx="3384376" cy="1044116"/>
          </a:xfrm>
          <a:prstGeom prst="wedgeEllipseCallout">
            <a:avLst>
              <a:gd name="adj1" fmla="val -71168"/>
              <a:gd name="adj2" fmla="val -310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Прочитай новые слова и запиши в словарик.</a:t>
            </a:r>
            <a:endParaRPr lang="ru-RU" sz="1600" b="1" dirty="0"/>
          </a:p>
        </p:txBody>
      </p:sp>
      <p:pic>
        <p:nvPicPr>
          <p:cNvPr id="2056" name="Picture 8" descr="Улыбк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9886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Улыб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954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Улыб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415" y="203662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happy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hæpɪ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2076" name="Picture 28" descr="Люд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55" y="207431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 cute 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kjuːt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noisy  </a:t>
            </a:r>
            <a:endParaRPr lang="ru-RU" sz="2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nɔɪzɪ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023766" y="2399420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naughty  </a:t>
            </a:r>
            <a:endParaRPr lang="ru-RU" sz="24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525825" y="2394196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nɔːtɪ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17" name="Picture 2" descr="Приве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1" y="350580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303748" y="3403562"/>
            <a:ext cx="3384376" cy="1044116"/>
          </a:xfrm>
          <a:prstGeom prst="wedgeEllipseCallout">
            <a:avLst>
              <a:gd name="adj1" fmla="val -70194"/>
              <a:gd name="adj2" fmla="val -152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Прочитай новые слова и запиши в словарик.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en-US" sz="2000" b="1" dirty="0" smtClean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en-US" sz="2000" b="1" dirty="0" smtClean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8" name="Picture 12" descr="Нейтраль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риве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1" y="350580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Задумчив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26541"/>
            <a:ext cx="1075184" cy="98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303748" y="3403562"/>
            <a:ext cx="3384376" cy="1044116"/>
          </a:xfrm>
          <a:prstGeom prst="wedgeEllipseCallout">
            <a:avLst>
              <a:gd name="adj1" fmla="val -69951"/>
              <a:gd name="adj2" fmla="val 1109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Запомни употребление глагола </a:t>
            </a:r>
            <a:r>
              <a:rPr lang="en-US" sz="1600" b="1" dirty="0"/>
              <a:t>to </a:t>
            </a:r>
            <a:r>
              <a:rPr lang="en-US" sz="1600" b="1" dirty="0" smtClean="0"/>
              <a:t>be </a:t>
            </a:r>
            <a:r>
              <a:rPr lang="ru-RU" sz="1600" b="1" dirty="0" smtClean="0"/>
              <a:t>(</a:t>
            </a:r>
            <a:r>
              <a:rPr lang="en-US" sz="1600" b="1" dirty="0" smtClean="0"/>
              <a:t>was were</a:t>
            </a:r>
            <a:r>
              <a:rPr lang="ru-RU" sz="1600" b="1" dirty="0" smtClean="0"/>
              <a:t>).</a:t>
            </a:r>
            <a:endParaRPr lang="ru-RU" sz="1600" b="1" dirty="0"/>
          </a:p>
        </p:txBody>
      </p:sp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8891" y="258202"/>
            <a:ext cx="4239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Глагол </a:t>
            </a:r>
            <a:r>
              <a:rPr lang="en-US" sz="2800" b="1" dirty="0" smtClean="0"/>
              <a:t>to be</a:t>
            </a:r>
            <a:r>
              <a:rPr lang="ru-RU" sz="2800" b="1" dirty="0" smtClean="0"/>
              <a:t>. (</a:t>
            </a:r>
            <a:r>
              <a:rPr lang="en-US" sz="2800" b="1" dirty="0" smtClean="0"/>
              <a:t>Past</a:t>
            </a:r>
            <a:r>
              <a:rPr lang="ru-RU" sz="2800" b="1" dirty="0" smtClean="0"/>
              <a:t> </a:t>
            </a:r>
            <a:r>
              <a:rPr lang="en-US" sz="2800" b="1" dirty="0" smtClean="0"/>
              <a:t>Simple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6257" y="836864"/>
            <a:ext cx="2664296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I was a sweet girl.</a:t>
            </a:r>
            <a:endParaRPr lang="ru-RU" b="1" dirty="0"/>
          </a:p>
          <a:p>
            <a:r>
              <a:rPr lang="en-US" b="1" dirty="0"/>
              <a:t>You were a sweet girl.</a:t>
            </a:r>
            <a:endParaRPr lang="ru-RU" b="1" dirty="0"/>
          </a:p>
          <a:p>
            <a:r>
              <a:rPr lang="en-US" b="1" dirty="0"/>
              <a:t>He was a sweet boy.</a:t>
            </a:r>
            <a:endParaRPr lang="ru-RU" b="1" dirty="0"/>
          </a:p>
          <a:p>
            <a:r>
              <a:rPr lang="en-US" b="1" dirty="0"/>
              <a:t>It was a sweet cat.</a:t>
            </a:r>
            <a:endParaRPr lang="ru-RU" b="1" dirty="0"/>
          </a:p>
          <a:p>
            <a:r>
              <a:rPr lang="en-US" b="1" dirty="0"/>
              <a:t>We were sweet girls.</a:t>
            </a:r>
            <a:endParaRPr lang="ru-RU" b="1" dirty="0"/>
          </a:p>
          <a:p>
            <a:r>
              <a:rPr lang="en-US" b="1" dirty="0"/>
              <a:t>You were sweet girls.</a:t>
            </a:r>
            <a:endParaRPr lang="ru-RU" b="1" dirty="0"/>
          </a:p>
          <a:p>
            <a:r>
              <a:rPr lang="en-US" b="1" dirty="0"/>
              <a:t>They were sweet girls.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239852" y="836864"/>
            <a:ext cx="2664296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Was I a sweet girl?</a:t>
            </a:r>
            <a:endParaRPr lang="ru-RU" b="1" dirty="0"/>
          </a:p>
          <a:p>
            <a:r>
              <a:rPr lang="en-US" b="1" dirty="0"/>
              <a:t>Were you a sweet girl?</a:t>
            </a:r>
            <a:endParaRPr lang="ru-RU" b="1" dirty="0"/>
          </a:p>
          <a:p>
            <a:r>
              <a:rPr lang="en-US" b="1" dirty="0"/>
              <a:t>Was he a sweet boy?</a:t>
            </a:r>
            <a:endParaRPr lang="ru-RU" b="1" dirty="0"/>
          </a:p>
          <a:p>
            <a:r>
              <a:rPr lang="en-US" b="1" dirty="0"/>
              <a:t>Was it a sweet cat?</a:t>
            </a:r>
            <a:endParaRPr lang="ru-RU" b="1" dirty="0"/>
          </a:p>
          <a:p>
            <a:r>
              <a:rPr lang="en-US" b="1" dirty="0"/>
              <a:t>Were we sweet girls?</a:t>
            </a:r>
            <a:endParaRPr lang="ru-RU" b="1" dirty="0"/>
          </a:p>
          <a:p>
            <a:r>
              <a:rPr lang="en-US" b="1" dirty="0"/>
              <a:t>Were you sweet girls?</a:t>
            </a:r>
            <a:endParaRPr lang="ru-RU" b="1" dirty="0"/>
          </a:p>
          <a:p>
            <a:r>
              <a:rPr lang="en-US" b="1" dirty="0"/>
              <a:t>Were they sweet girls?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03000" y="843558"/>
            <a:ext cx="2664296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I wasn't a sweet girl.</a:t>
            </a:r>
            <a:endParaRPr lang="ru-RU" dirty="0"/>
          </a:p>
          <a:p>
            <a:r>
              <a:rPr lang="en-US" b="1" dirty="0"/>
              <a:t>You weren't a sweet girl.</a:t>
            </a:r>
            <a:endParaRPr lang="ru-RU" dirty="0"/>
          </a:p>
          <a:p>
            <a:r>
              <a:rPr lang="en-US" b="1" dirty="0"/>
              <a:t>He wasn't a sweet boy.</a:t>
            </a:r>
            <a:endParaRPr lang="ru-RU" dirty="0"/>
          </a:p>
          <a:p>
            <a:r>
              <a:rPr lang="en-US" b="1" dirty="0"/>
              <a:t>It wasn't a sweet cat.</a:t>
            </a:r>
            <a:endParaRPr lang="ru-RU" dirty="0"/>
          </a:p>
          <a:p>
            <a:r>
              <a:rPr lang="en-US" b="1" dirty="0"/>
              <a:t>We weren't sweet girls.</a:t>
            </a:r>
            <a:endParaRPr lang="ru-RU" dirty="0"/>
          </a:p>
          <a:p>
            <a:r>
              <a:rPr lang="en-US" b="1" dirty="0"/>
              <a:t>You weren't sweet girls.</a:t>
            </a:r>
            <a:endParaRPr lang="ru-RU" dirty="0"/>
          </a:p>
          <a:p>
            <a:r>
              <a:rPr lang="en-US" b="1" dirty="0"/>
              <a:t>They weren't sweet girls.</a:t>
            </a:r>
            <a:endParaRPr lang="ru-RU" dirty="0"/>
          </a:p>
        </p:txBody>
      </p:sp>
      <p:pic>
        <p:nvPicPr>
          <p:cNvPr id="23" name="Picture 2" descr="Приве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9" y="3454451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611505" y="1191260"/>
            <a:ext cx="7708900" cy="381762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809750" y="266700"/>
            <a:ext cx="52108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mic Sans MS" panose="030F0702030302020204" charset="0"/>
                <a:cs typeface="Comic Sans MS" panose="030F0702030302020204" charset="0"/>
              </a:rPr>
              <a:t>Yesterday I was </a:t>
            </a:r>
            <a:endParaRPr lang="en-US" altLang="ru-RU" sz="4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303748" y="3939902"/>
            <a:ext cx="3384376" cy="795808"/>
          </a:xfrm>
          <a:prstGeom prst="wedgeEllipseCallout">
            <a:avLst>
              <a:gd name="adj1" fmla="val -72141"/>
              <a:gd name="adj2" fmla="val -5278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Запиши в тетрадь. Вставь </a:t>
            </a:r>
            <a:r>
              <a:rPr lang="en-US" sz="1600" b="1" dirty="0" smtClean="0"/>
              <a:t>was</a:t>
            </a:r>
            <a:r>
              <a:rPr lang="ru-RU" sz="1600" b="1" dirty="0" smtClean="0"/>
              <a:t> или</a:t>
            </a:r>
            <a:r>
              <a:rPr lang="en-US" sz="1600" b="1" dirty="0" smtClean="0"/>
              <a:t> were</a:t>
            </a:r>
            <a:r>
              <a:rPr lang="ru-RU" sz="1600" b="1" dirty="0" smtClean="0"/>
              <a:t>.</a:t>
            </a:r>
            <a:endParaRPr lang="ru-RU" sz="1600" dirty="0"/>
          </a:p>
        </p:txBody>
      </p:sp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8891" y="258202"/>
            <a:ext cx="4239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Глагол </a:t>
            </a:r>
            <a:r>
              <a:rPr lang="en-US" sz="2800" b="1" dirty="0" smtClean="0"/>
              <a:t>to be</a:t>
            </a:r>
            <a:r>
              <a:rPr lang="ru-RU" sz="2800" b="1" dirty="0" smtClean="0"/>
              <a:t>. (</a:t>
            </a:r>
            <a:r>
              <a:rPr lang="en-US" sz="2800" b="1" dirty="0" smtClean="0"/>
              <a:t>Past</a:t>
            </a:r>
            <a:r>
              <a:rPr lang="ru-RU" sz="2800" b="1" dirty="0" smtClean="0"/>
              <a:t> </a:t>
            </a:r>
            <a:r>
              <a:rPr lang="en-US" sz="2800" b="1" dirty="0" smtClean="0"/>
              <a:t>Simple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sp>
        <p:nvSpPr>
          <p:cNvPr id="23" name="ве"/>
          <p:cNvSpPr/>
          <p:nvPr/>
        </p:nvSpPr>
        <p:spPr>
          <a:xfrm>
            <a:off x="7740352" y="2898253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were</a:t>
            </a:r>
            <a:endParaRPr lang="ru-RU" dirty="0"/>
          </a:p>
        </p:txBody>
      </p:sp>
      <p:sp>
        <p:nvSpPr>
          <p:cNvPr id="3" name="юююююювоз"/>
          <p:cNvSpPr/>
          <p:nvPr/>
        </p:nvSpPr>
        <p:spPr>
          <a:xfrm>
            <a:off x="7668344" y="1347677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was</a:t>
            </a:r>
            <a:endParaRPr lang="ru-RU" dirty="0"/>
          </a:p>
        </p:txBody>
      </p:sp>
      <p:sp>
        <p:nvSpPr>
          <p:cNvPr id="24" name="1 предложение"/>
          <p:cNvSpPr/>
          <p:nvPr/>
        </p:nvSpPr>
        <p:spPr>
          <a:xfrm>
            <a:off x="1214048" y="1151936"/>
            <a:ext cx="936104" cy="32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66870" y="1851577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 </a:t>
            </a:r>
            <a:r>
              <a:rPr lang="ru-RU" b="1" dirty="0" smtClean="0"/>
              <a:t>………………</a:t>
            </a:r>
            <a:r>
              <a:rPr lang="en-US" b="1" dirty="0" smtClean="0"/>
              <a:t> </a:t>
            </a:r>
            <a:r>
              <a:rPr lang="en-US" b="1" dirty="0"/>
              <a:t>good friends.</a:t>
            </a:r>
            <a:endParaRPr lang="ru-RU" dirty="0"/>
          </a:p>
        </p:txBody>
      </p:sp>
      <p:sp>
        <p:nvSpPr>
          <p:cNvPr id="28" name="воз"/>
          <p:cNvSpPr/>
          <p:nvPr/>
        </p:nvSpPr>
        <p:spPr>
          <a:xfrm>
            <a:off x="735170" y="1846735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966870" y="2532648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They </a:t>
            </a:r>
            <a:r>
              <a:rPr lang="ru-RU" b="1" dirty="0" smtClean="0"/>
              <a:t>…………....</a:t>
            </a:r>
            <a:r>
              <a:rPr lang="en-US" b="1" dirty="0" smtClean="0"/>
              <a:t> </a:t>
            </a:r>
            <a:r>
              <a:rPr lang="en-US" b="1" dirty="0"/>
              <a:t>clever students.</a:t>
            </a:r>
            <a:endParaRPr lang="ru-RU" dirty="0"/>
          </a:p>
        </p:txBody>
      </p:sp>
      <p:sp>
        <p:nvSpPr>
          <p:cNvPr id="33" name="воз"/>
          <p:cNvSpPr/>
          <p:nvPr/>
        </p:nvSpPr>
        <p:spPr>
          <a:xfrm>
            <a:off x="836890" y="2643758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966870" y="3159726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ru-RU" b="1" dirty="0" smtClean="0"/>
              <a:t>...…………. </a:t>
            </a:r>
            <a:r>
              <a:rPr lang="en-US" b="1" dirty="0" smtClean="0"/>
              <a:t>a </a:t>
            </a:r>
            <a:r>
              <a:rPr lang="en-US" b="1" dirty="0"/>
              <a:t>quiet kid.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66870" y="1111244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My sister </a:t>
            </a:r>
            <a:r>
              <a:rPr lang="ru-RU" b="1" dirty="0" smtClean="0"/>
              <a:t>……………. </a:t>
            </a:r>
            <a:r>
              <a:rPr lang="en-US" b="1" dirty="0" smtClean="0"/>
              <a:t>a </a:t>
            </a:r>
            <a:r>
              <a:rPr lang="en-US" b="1" dirty="0"/>
              <a:t>noisy girl.</a:t>
            </a:r>
            <a:endParaRPr lang="ru-RU" dirty="0"/>
          </a:p>
        </p:txBody>
      </p:sp>
      <p:pic>
        <p:nvPicPr>
          <p:cNvPr id="32" name="Picture 2" descr="Приве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1" y="350580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303748" y="3939902"/>
            <a:ext cx="3384376" cy="795808"/>
          </a:xfrm>
          <a:prstGeom prst="wedgeEllipseCallout">
            <a:avLst>
              <a:gd name="adj1" fmla="val -75306"/>
              <a:gd name="adj2" fmla="val -3932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Проверь себя.</a:t>
            </a:r>
            <a:endParaRPr lang="ru-RU" sz="1600" dirty="0"/>
          </a:p>
        </p:txBody>
      </p:sp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269269"/>
            <a:ext cx="25782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Самопроверка.</a:t>
            </a:r>
            <a:endParaRPr lang="ru-RU" sz="2800" b="1" dirty="0"/>
          </a:p>
        </p:txBody>
      </p:sp>
      <p:sp>
        <p:nvSpPr>
          <p:cNvPr id="23" name="ве"/>
          <p:cNvSpPr/>
          <p:nvPr/>
        </p:nvSpPr>
        <p:spPr>
          <a:xfrm>
            <a:off x="7740352" y="2898253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were</a:t>
            </a:r>
            <a:endParaRPr lang="ru-RU" dirty="0"/>
          </a:p>
        </p:txBody>
      </p:sp>
      <p:sp>
        <p:nvSpPr>
          <p:cNvPr id="3" name="юююююювоз"/>
          <p:cNvSpPr/>
          <p:nvPr/>
        </p:nvSpPr>
        <p:spPr>
          <a:xfrm>
            <a:off x="7668344" y="1347677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was</a:t>
            </a:r>
            <a:endParaRPr lang="ru-RU" dirty="0"/>
          </a:p>
        </p:txBody>
      </p:sp>
      <p:sp>
        <p:nvSpPr>
          <p:cNvPr id="24" name="1 предложение"/>
          <p:cNvSpPr/>
          <p:nvPr/>
        </p:nvSpPr>
        <p:spPr>
          <a:xfrm>
            <a:off x="1214048" y="1151936"/>
            <a:ext cx="936104" cy="32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66870" y="1851577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 </a:t>
            </a:r>
            <a:r>
              <a:rPr lang="ru-RU" b="1" dirty="0" smtClean="0"/>
              <a:t>………………</a:t>
            </a:r>
            <a:r>
              <a:rPr lang="en-US" b="1" dirty="0" smtClean="0"/>
              <a:t> </a:t>
            </a:r>
            <a:r>
              <a:rPr lang="en-US" b="1" dirty="0"/>
              <a:t>good friends.</a:t>
            </a:r>
            <a:endParaRPr lang="ru-RU" dirty="0"/>
          </a:p>
        </p:txBody>
      </p:sp>
      <p:sp>
        <p:nvSpPr>
          <p:cNvPr id="28" name="воз"/>
          <p:cNvSpPr/>
          <p:nvPr/>
        </p:nvSpPr>
        <p:spPr>
          <a:xfrm>
            <a:off x="735170" y="1846735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966870" y="2532648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They </a:t>
            </a:r>
            <a:r>
              <a:rPr lang="ru-RU" b="1" dirty="0" smtClean="0"/>
              <a:t>…………....</a:t>
            </a:r>
            <a:r>
              <a:rPr lang="en-US" b="1" dirty="0" smtClean="0"/>
              <a:t> </a:t>
            </a:r>
            <a:r>
              <a:rPr lang="en-US" b="1" dirty="0"/>
              <a:t>clever students.</a:t>
            </a:r>
            <a:endParaRPr lang="ru-RU" dirty="0"/>
          </a:p>
        </p:txBody>
      </p:sp>
      <p:sp>
        <p:nvSpPr>
          <p:cNvPr id="33" name="воз"/>
          <p:cNvSpPr/>
          <p:nvPr/>
        </p:nvSpPr>
        <p:spPr>
          <a:xfrm>
            <a:off x="836890" y="2643758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966870" y="3159726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ru-RU" b="1" dirty="0" smtClean="0"/>
              <a:t>...…………. </a:t>
            </a:r>
            <a:r>
              <a:rPr lang="en-US" b="1" dirty="0" smtClean="0"/>
              <a:t>a </a:t>
            </a:r>
            <a:r>
              <a:rPr lang="en-US" b="1" dirty="0"/>
              <a:t>quiet kid.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66870" y="1111244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My sister </a:t>
            </a:r>
            <a:r>
              <a:rPr lang="ru-RU" b="1" dirty="0" smtClean="0"/>
              <a:t>……………. </a:t>
            </a:r>
            <a:r>
              <a:rPr lang="en-US" b="1" dirty="0" smtClean="0"/>
              <a:t>a </a:t>
            </a:r>
            <a:r>
              <a:rPr lang="en-US" b="1" dirty="0"/>
              <a:t>noisy girl.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5422014" y="1347677"/>
            <a:ext cx="2174322" cy="18002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508104" y="1563638"/>
            <a:ext cx="2088232" cy="178075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5422014" y="2036243"/>
            <a:ext cx="2174322" cy="10420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5508104" y="2717314"/>
            <a:ext cx="2088232" cy="4640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2" name="Picture 2" descr="Приве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722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2411760" y="229630"/>
            <a:ext cx="3384376" cy="795808"/>
          </a:xfrm>
          <a:prstGeom prst="wedgeEllipseCallout">
            <a:avLst>
              <a:gd name="adj1" fmla="val -78470"/>
              <a:gd name="adj2" fmla="val -2690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Рефлексия:</a:t>
            </a:r>
            <a:endParaRPr lang="ru-RU" sz="2800" b="1" dirty="0"/>
          </a:p>
        </p:txBody>
      </p:sp>
      <p:sp>
        <p:nvSpPr>
          <p:cNvPr id="5" name="Прямоугольник 4" hidden="1"/>
          <p:cNvSpPr/>
          <p:nvPr/>
        </p:nvSpPr>
        <p:spPr>
          <a:xfrm>
            <a:off x="5982215" y="1846735"/>
            <a:ext cx="2982273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471B59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happy</a:t>
            </a:r>
            <a:r>
              <a:rPr lang="ru-RU" sz="2000" b="1" dirty="0"/>
              <a:t> - счастливый </a:t>
            </a:r>
            <a:r>
              <a:rPr lang="en-US" sz="2000" b="1" dirty="0"/>
              <a:t> </a:t>
            </a:r>
            <a:endParaRPr lang="ru-RU" sz="2000" b="1" dirty="0"/>
          </a:p>
          <a:p>
            <a:r>
              <a:rPr lang="en-US" sz="2000" b="1" dirty="0"/>
              <a:t>cute</a:t>
            </a:r>
            <a:r>
              <a:rPr lang="ru-RU" sz="2000" b="1" dirty="0"/>
              <a:t> - очаровательный</a:t>
            </a:r>
            <a:endParaRPr lang="ru-RU" sz="2000" b="1" dirty="0"/>
          </a:p>
          <a:p>
            <a:r>
              <a:rPr lang="en-US" sz="2000" b="1" dirty="0"/>
              <a:t>good </a:t>
            </a:r>
            <a:r>
              <a:rPr lang="ru-RU" sz="2000" b="1" dirty="0"/>
              <a:t>- хороший </a:t>
            </a:r>
            <a:endParaRPr lang="ru-RU" sz="2000" b="1" dirty="0" smtClean="0"/>
          </a:p>
          <a:p>
            <a:r>
              <a:rPr lang="en-US" sz="2000" b="1" dirty="0" smtClean="0"/>
              <a:t>noisy </a:t>
            </a:r>
            <a:r>
              <a:rPr lang="ru-RU" sz="2000" b="1" dirty="0" smtClean="0"/>
              <a:t>– шумный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quiet </a:t>
            </a:r>
            <a:r>
              <a:rPr lang="ru-RU" sz="2000" b="1" dirty="0" smtClean="0"/>
              <a:t>– спокойный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en-US" sz="2000" b="1" dirty="0"/>
              <a:t>naughty </a:t>
            </a:r>
            <a:r>
              <a:rPr lang="ru-RU" sz="2000" b="1" dirty="0"/>
              <a:t>- непослушный </a:t>
            </a:r>
            <a:r>
              <a:rPr lang="ru-RU" sz="2000" b="1" dirty="0" err="1"/>
              <a:t>clever</a:t>
            </a:r>
            <a:r>
              <a:rPr lang="ru-RU" sz="2000" b="1" dirty="0"/>
              <a:t> - умный</a:t>
            </a:r>
            <a:endParaRPr lang="ru-RU" sz="2000" b="1" dirty="0"/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19" name="Прямоугольник 18" hidden="1"/>
          <p:cNvSpPr/>
          <p:nvPr/>
        </p:nvSpPr>
        <p:spPr>
          <a:xfrm>
            <a:off x="1259632" y="10431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Знакомство с новыми словами.</a:t>
            </a:r>
            <a:endParaRPr lang="ru-RU" sz="2800" b="1" dirty="0"/>
          </a:p>
        </p:txBody>
      </p:sp>
      <p:sp>
        <p:nvSpPr>
          <p:cNvPr id="6" name="Прямоугольник 5" hidden="1"/>
          <p:cNvSpPr/>
          <p:nvPr/>
        </p:nvSpPr>
        <p:spPr>
          <a:xfrm>
            <a:off x="1691680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clever</a:t>
            </a:r>
            <a:endParaRPr lang="ru-RU" sz="2400" b="1" dirty="0"/>
          </a:p>
        </p:txBody>
      </p:sp>
      <p:sp>
        <p:nvSpPr>
          <p:cNvPr id="21" name="Прямоугольник 20" hidden="1"/>
          <p:cNvSpPr/>
          <p:nvPr/>
        </p:nvSpPr>
        <p:spPr>
          <a:xfrm>
            <a:off x="3202938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[ˈ</a:t>
            </a:r>
            <a:r>
              <a:rPr lang="ru-RU" sz="2400" b="1" dirty="0" err="1"/>
              <a:t>klevə</a:t>
            </a:r>
            <a:r>
              <a:rPr lang="ru-RU" sz="2400" b="1" dirty="0"/>
              <a:t>]</a:t>
            </a:r>
            <a:endParaRPr lang="ru-RU" sz="2400" b="1" dirty="0"/>
          </a:p>
        </p:txBody>
      </p:sp>
      <p:pic>
        <p:nvPicPr>
          <p:cNvPr id="2070" name="Picture 22" descr="Мышление" hidden="1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2" y="4859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 hidden="1"/>
          <p:cNvSpPr/>
          <p:nvPr/>
        </p:nvSpPr>
        <p:spPr>
          <a:xfrm>
            <a:off x="1691680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en-US" sz="2400" b="1" dirty="0" smtClean="0"/>
              <a:t>quiet </a:t>
            </a:r>
            <a:r>
              <a:rPr lang="en-US" sz="2400" b="1" dirty="0"/>
              <a:t> </a:t>
            </a:r>
            <a:endParaRPr lang="ru-RU" sz="2400" b="1" dirty="0"/>
          </a:p>
          <a:p>
            <a:pPr algn="ctr"/>
            <a:r>
              <a:rPr lang="en-US" sz="2400" b="1" dirty="0"/>
              <a:t> </a:t>
            </a:r>
            <a:endParaRPr lang="ru-RU" sz="2400" dirty="0"/>
          </a:p>
        </p:txBody>
      </p:sp>
      <p:sp>
        <p:nvSpPr>
          <p:cNvPr id="27" name="Прямоугольник 26" hidden="1"/>
          <p:cNvSpPr/>
          <p:nvPr/>
        </p:nvSpPr>
        <p:spPr>
          <a:xfrm>
            <a:off x="3202938" y="2394197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[ˈ</a:t>
            </a:r>
            <a:r>
              <a:rPr lang="en-US" sz="2400" b="1" dirty="0" err="1"/>
              <a:t>kwaɪət</a:t>
            </a:r>
            <a:r>
              <a:rPr lang="en-US" sz="2400" b="1" dirty="0"/>
              <a:t>]</a:t>
            </a:r>
            <a:endParaRPr lang="ru-RU" sz="2400" b="1" dirty="0"/>
          </a:p>
        </p:txBody>
      </p:sp>
      <p:sp>
        <p:nvSpPr>
          <p:cNvPr id="29" name="Прямоугольник 28" hidden="1"/>
          <p:cNvSpPr/>
          <p:nvPr/>
        </p:nvSpPr>
        <p:spPr>
          <a:xfrm>
            <a:off x="5973205" y="843558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good</a:t>
            </a:r>
            <a:endParaRPr lang="ru-RU" sz="2400" b="1" dirty="0"/>
          </a:p>
        </p:txBody>
      </p:sp>
      <p:sp>
        <p:nvSpPr>
          <p:cNvPr id="30" name="Прямоугольник 29" hidden="1"/>
          <p:cNvSpPr/>
          <p:nvPr/>
        </p:nvSpPr>
        <p:spPr>
          <a:xfrm>
            <a:off x="7447384" y="832085"/>
            <a:ext cx="1358858" cy="5040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[</a:t>
            </a:r>
            <a:r>
              <a:rPr lang="en-US" sz="2400" b="1" dirty="0" err="1"/>
              <a:t>gʊd</a:t>
            </a:r>
            <a:r>
              <a:rPr lang="en-US" sz="2400" b="1" dirty="0"/>
              <a:t>]</a:t>
            </a:r>
            <a:endParaRPr lang="ru-RU" sz="2400" b="1" dirty="0"/>
          </a:p>
        </p:txBody>
      </p:sp>
      <p:pic>
        <p:nvPicPr>
          <p:cNvPr id="4104" name="Picture 8" descr="Люди" hidden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0" b="95313" l="17969" r="9375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75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Нейтральный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9621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 hidden="1"/>
          <p:cNvSpPr/>
          <p:nvPr/>
        </p:nvSpPr>
        <p:spPr>
          <a:xfrm>
            <a:off x="2843808" y="269269"/>
            <a:ext cx="25782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Самопроверка.</a:t>
            </a:r>
            <a:endParaRPr lang="ru-RU" sz="2800" b="1" dirty="0"/>
          </a:p>
        </p:txBody>
      </p:sp>
      <p:sp>
        <p:nvSpPr>
          <p:cNvPr id="23" name="ве" hidden="1"/>
          <p:cNvSpPr/>
          <p:nvPr/>
        </p:nvSpPr>
        <p:spPr>
          <a:xfrm>
            <a:off x="7740352" y="2898253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were</a:t>
            </a:r>
            <a:endParaRPr lang="ru-RU" dirty="0"/>
          </a:p>
        </p:txBody>
      </p:sp>
      <p:sp>
        <p:nvSpPr>
          <p:cNvPr id="3" name="юююююювоз" hidden="1"/>
          <p:cNvSpPr/>
          <p:nvPr/>
        </p:nvSpPr>
        <p:spPr>
          <a:xfrm>
            <a:off x="7668344" y="1347677"/>
            <a:ext cx="936104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71B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was</a:t>
            </a:r>
            <a:endParaRPr lang="ru-RU" dirty="0"/>
          </a:p>
        </p:txBody>
      </p:sp>
      <p:sp>
        <p:nvSpPr>
          <p:cNvPr id="24" name="1 предложение" hidden="1"/>
          <p:cNvSpPr/>
          <p:nvPr/>
        </p:nvSpPr>
        <p:spPr>
          <a:xfrm>
            <a:off x="1214048" y="1151936"/>
            <a:ext cx="936104" cy="32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TextBox 24" hidden="1"/>
          <p:cNvSpPr txBox="1"/>
          <p:nvPr/>
        </p:nvSpPr>
        <p:spPr>
          <a:xfrm>
            <a:off x="966870" y="1851577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 </a:t>
            </a:r>
            <a:r>
              <a:rPr lang="ru-RU" b="1" dirty="0" smtClean="0"/>
              <a:t>………………</a:t>
            </a:r>
            <a:r>
              <a:rPr lang="en-US" b="1" dirty="0" smtClean="0"/>
              <a:t> </a:t>
            </a:r>
            <a:r>
              <a:rPr lang="en-US" b="1" dirty="0"/>
              <a:t>good friends.</a:t>
            </a:r>
            <a:endParaRPr lang="ru-RU" dirty="0"/>
          </a:p>
        </p:txBody>
      </p:sp>
      <p:sp>
        <p:nvSpPr>
          <p:cNvPr id="28" name="воз" hidden="1"/>
          <p:cNvSpPr/>
          <p:nvPr/>
        </p:nvSpPr>
        <p:spPr>
          <a:xfrm>
            <a:off x="735170" y="1846735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 hidden="1"/>
          <p:cNvSpPr txBox="1"/>
          <p:nvPr/>
        </p:nvSpPr>
        <p:spPr>
          <a:xfrm>
            <a:off x="966870" y="2532648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They </a:t>
            </a:r>
            <a:r>
              <a:rPr lang="ru-RU" b="1" dirty="0" smtClean="0"/>
              <a:t>…………....</a:t>
            </a:r>
            <a:r>
              <a:rPr lang="en-US" b="1" dirty="0" smtClean="0"/>
              <a:t> </a:t>
            </a:r>
            <a:r>
              <a:rPr lang="en-US" b="1" dirty="0"/>
              <a:t>clever students.</a:t>
            </a:r>
            <a:endParaRPr lang="ru-RU" dirty="0"/>
          </a:p>
        </p:txBody>
      </p:sp>
      <p:sp>
        <p:nvSpPr>
          <p:cNvPr id="33" name="воз" hidden="1"/>
          <p:cNvSpPr/>
          <p:nvPr/>
        </p:nvSpPr>
        <p:spPr>
          <a:xfrm>
            <a:off x="836890" y="2643758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 hidden="1"/>
          <p:cNvSpPr txBox="1"/>
          <p:nvPr/>
        </p:nvSpPr>
        <p:spPr>
          <a:xfrm>
            <a:off x="966870" y="3159726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ru-RU" b="1" dirty="0" smtClean="0"/>
              <a:t>...…………. </a:t>
            </a:r>
            <a:r>
              <a:rPr lang="en-US" b="1" dirty="0" smtClean="0"/>
              <a:t>a </a:t>
            </a:r>
            <a:r>
              <a:rPr lang="en-US" b="1" dirty="0"/>
              <a:t>quiet kid.</a:t>
            </a:r>
            <a:endParaRPr lang="ru-RU" dirty="0"/>
          </a:p>
        </p:txBody>
      </p:sp>
      <p:sp>
        <p:nvSpPr>
          <p:cNvPr id="8" name="TextBox 7" hidden="1"/>
          <p:cNvSpPr txBox="1"/>
          <p:nvPr/>
        </p:nvSpPr>
        <p:spPr>
          <a:xfrm>
            <a:off x="966870" y="1111244"/>
            <a:ext cx="432801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471B5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My sister </a:t>
            </a:r>
            <a:r>
              <a:rPr lang="ru-RU" b="1" dirty="0" smtClean="0"/>
              <a:t>……………. </a:t>
            </a:r>
            <a:r>
              <a:rPr lang="en-US" b="1" dirty="0" smtClean="0"/>
              <a:t>a </a:t>
            </a:r>
            <a:r>
              <a:rPr lang="en-US" b="1" dirty="0"/>
              <a:t>noisy girl.</a:t>
            </a:r>
            <a:endParaRPr lang="ru-RU" dirty="0"/>
          </a:p>
        </p:txBody>
      </p:sp>
      <p:cxnSp>
        <p:nvCxnSpPr>
          <p:cNvPr id="10" name="Прямая со стрелкой 9" hidden="1"/>
          <p:cNvCxnSpPr/>
          <p:nvPr/>
        </p:nvCxnSpPr>
        <p:spPr>
          <a:xfrm flipH="1" flipV="1">
            <a:off x="5422014" y="1347677"/>
            <a:ext cx="2174322" cy="18002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 hidden="1"/>
          <p:cNvCxnSpPr/>
          <p:nvPr/>
        </p:nvCxnSpPr>
        <p:spPr>
          <a:xfrm flipH="1">
            <a:off x="5508104" y="1563638"/>
            <a:ext cx="2088232" cy="178075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 hidden="1"/>
          <p:cNvCxnSpPr/>
          <p:nvPr/>
        </p:nvCxnSpPr>
        <p:spPr>
          <a:xfrm flipH="1" flipV="1">
            <a:off x="5422014" y="2036243"/>
            <a:ext cx="2174322" cy="10420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 hidden="1"/>
          <p:cNvCxnSpPr/>
          <p:nvPr/>
        </p:nvCxnSpPr>
        <p:spPr>
          <a:xfrm flipH="1" flipV="1">
            <a:off x="5508104" y="2717314"/>
            <a:ext cx="2088232" cy="4640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Пятно 1 8"/>
          <p:cNvSpPr/>
          <p:nvPr/>
        </p:nvSpPr>
        <p:spPr>
          <a:xfrm>
            <a:off x="6228184" y="2014921"/>
            <a:ext cx="2736304" cy="1977753"/>
          </a:xfrm>
          <a:prstGeom prst="irregularSeal1">
            <a:avLst/>
          </a:prstGeom>
          <a:solidFill>
            <a:srgbClr val="4BE75E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научился …</a:t>
            </a:r>
            <a:endParaRPr lang="ru-RU" b="1" dirty="0"/>
          </a:p>
        </p:txBody>
      </p:sp>
      <p:sp>
        <p:nvSpPr>
          <p:cNvPr id="35" name="Пятно 1 34"/>
          <p:cNvSpPr/>
          <p:nvPr/>
        </p:nvSpPr>
        <p:spPr>
          <a:xfrm>
            <a:off x="3347864" y="2089396"/>
            <a:ext cx="2736304" cy="1977753"/>
          </a:xfrm>
          <a:prstGeom prst="irregularSeal1">
            <a:avLst/>
          </a:prstGeom>
          <a:solidFill>
            <a:srgbClr val="F4566D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узнал …</a:t>
            </a:r>
            <a:endParaRPr lang="ru-RU" b="1" dirty="0"/>
          </a:p>
        </p:txBody>
      </p:sp>
      <p:sp>
        <p:nvSpPr>
          <p:cNvPr id="36" name="Пятно 1 35"/>
          <p:cNvSpPr/>
          <p:nvPr/>
        </p:nvSpPr>
        <p:spPr>
          <a:xfrm>
            <a:off x="461027" y="2089396"/>
            <a:ext cx="2736304" cy="1977753"/>
          </a:xfrm>
          <a:prstGeom prst="irregularSeal1">
            <a:avLst/>
          </a:prstGeom>
          <a:solidFill>
            <a:srgbClr val="C1DD33"/>
          </a:solidFill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вспомнил …</a:t>
            </a:r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267744" y="1234968"/>
            <a:ext cx="4464496" cy="5966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Сегодня на уроке я </a:t>
            </a:r>
            <a:endParaRPr lang="ru-RU" sz="2000" b="1" dirty="0"/>
          </a:p>
        </p:txBody>
      </p:sp>
      <p:pic>
        <p:nvPicPr>
          <p:cNvPr id="38" name="Picture 2" descr="Приве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" y="51470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3300</Words>
  <Application>WPS Presentation</Application>
  <PresentationFormat>Экран (16:9)</PresentationFormat>
  <Paragraphs>354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Microsoft YaHei</vt:lpstr>
      <vt:lpstr>Arial Unicode MS</vt:lpstr>
      <vt:lpstr>Intervar</vt:lpstr>
      <vt:lpstr>Segoe Print</vt:lpstr>
      <vt:lpstr>Book Antiqua</vt:lpstr>
      <vt:lpstr>Calibri Light</vt:lpstr>
      <vt:lpstr>Cambria</vt:lpstr>
      <vt:lpstr>Comic Sans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User</cp:lastModifiedBy>
  <cp:revision>25</cp:revision>
  <dcterms:created xsi:type="dcterms:W3CDTF">2025-06-26T20:30:00Z</dcterms:created>
  <dcterms:modified xsi:type="dcterms:W3CDTF">2025-11-11T13:31:27Z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5699D4191A88451B96AE560B50C1B2A7_12</vt:lpwstr>
  </property>
  <property fmtid="{D5CDD505-2E9C-101B-9397-08002B2CF9AE}" pid="3" name="KSOProductBuildVer">
    <vt:lpwstr>1049-12.2.0.23155</vt:lpwstr>
  </property>
</Properties>
</file>