
<file path=[Content_Types].xml><?xml version="1.0" encoding="utf-8"?>
<Types xmlns="http://schemas.openxmlformats.org/package/2006/content-types">
  <Default Extension="png" ContentType="image/png"/>
  <Default Extension="gif" ContentType="image/gi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88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</p:sldIdLst>
  <p:sldSz cx="9144000" cy="68580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88000"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4" Type="http://schemas.openxmlformats.org/officeDocument/2006/relationships/theme" Target="../theme/theme2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4" Type="http://schemas.openxmlformats.org/officeDocument/2006/relationships/theme" Target="../theme/theme3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4" Type="http://schemas.openxmlformats.org/officeDocument/2006/relationships/theme" Target="../theme/theme4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7.xml"/><Relationship Id="rId8" Type="http://schemas.openxmlformats.org/officeDocument/2006/relationships/slideLayout" Target="../slideLayouts/slideLayout56.xml"/><Relationship Id="rId7" Type="http://schemas.openxmlformats.org/officeDocument/2006/relationships/slideLayout" Target="../slideLayouts/slideLayout55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3" Type="http://schemas.openxmlformats.org/officeDocument/2006/relationships/slideLayout" Target="../slideLayouts/slideLayout51.xml"/><Relationship Id="rId2" Type="http://schemas.openxmlformats.org/officeDocument/2006/relationships/slideLayout" Target="../slideLayouts/slideLayout50.xml"/><Relationship Id="rId14" Type="http://schemas.openxmlformats.org/officeDocument/2006/relationships/theme" Target="../theme/theme5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80ECD1CC-E7FF-484B-9BC4-888383AF62C8}" type="datetime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EC1DFF2-B1BB-4525-93AD-6B2F257A2F4F}" type="slidenum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p>
            <a:r>
              <a:rPr lang="ru-RU" sz="1800" b="0" strike="noStrike" spc="-1">
                <a:solidFill>
                  <a:srgbClr val="000000"/>
                </a:solidFill>
                <a:latin typeface="Calibri" panose="020F0502020204030204"/>
              </a:rPr>
              <a:t>Для правки текста заглавия щёлкните мышью</a:t>
            </a:r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 структуры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3EE56E5C-7CD4-4AC3-B08D-2D41376045AA}" type="datetime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7506A52-74F9-4BAE-82E8-88938F27A0B6}" type="slidenum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 структуры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Образец текста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742950" lvl="1" indent="-28575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143000" lvl="2" indent="-227965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600200" lvl="3" indent="-227965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Четвертый уровень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057400" lvl="4" indent="-227965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97588E3-8653-41AB-A116-1DF81F5E83A5}" type="datetime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60478983-7FE8-4115-905F-5968074DF668}" type="slidenum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</a:rPr>
              <a:t>Образец текста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</p:spPr>
        <p:txBody>
          <a:bodyPr>
            <a:noAutofit/>
          </a:bodyPr>
          <a:p>
            <a:pPr marL="342900" indent="-3429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Образец текста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742950" lvl="1" indent="-28575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143000" lvl="2" indent="-227965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</a:t>
            </a:r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600200" lvl="3" indent="-227965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1600" b="0" strike="noStrike" spc="-1">
                <a:solidFill>
                  <a:srgbClr val="000000"/>
                </a:solidFill>
                <a:latin typeface="Calibri" panose="020F0502020204030204"/>
              </a:rPr>
              <a:t>Четвертый уровень</a:t>
            </a:r>
            <a:endParaRPr lang="ru-RU" sz="1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057400" lvl="4" indent="-227965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 panose="020B0604020202020204"/>
              <a:buChar char="»"/>
            </a:pPr>
            <a:r>
              <a:rPr lang="ru-RU" sz="16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</a:t>
            </a:r>
            <a:endParaRPr lang="ru-RU" sz="16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80"/>
              </a:spcBef>
            </a:pPr>
            <a:r>
              <a:rPr lang="ru-RU" sz="2400" b="1" strike="noStrike" spc="-1">
                <a:solidFill>
                  <a:srgbClr val="000000"/>
                </a:solidFill>
                <a:latin typeface="Calibri" panose="020F0502020204030204"/>
              </a:rPr>
              <a:t>Образец текста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</p:spPr>
        <p:txBody>
          <a:bodyPr>
            <a:noAutofit/>
          </a:bodyPr>
          <a:p>
            <a:pPr marL="342900" indent="-3429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Образец текста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742950" lvl="1" indent="-28575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143000" lvl="2" indent="-227965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18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</a:t>
            </a:r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600200" lvl="3" indent="-227965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1600" b="0" strike="noStrike" spc="-1">
                <a:solidFill>
                  <a:srgbClr val="000000"/>
                </a:solidFill>
                <a:latin typeface="Calibri" panose="020F0502020204030204"/>
              </a:rPr>
              <a:t>Четвертый уровень</a:t>
            </a:r>
            <a:endParaRPr lang="ru-RU" sz="1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057400" lvl="4" indent="-227965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 panose="020B0604020202020204"/>
              <a:buChar char="»"/>
            </a:pPr>
            <a:r>
              <a:rPr lang="ru-RU" sz="16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</a:t>
            </a:r>
            <a:endParaRPr lang="ru-RU" sz="16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F339B24-52EC-43A7-BA32-0F0347D5D73B}" type="datetime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30" name="PlaceHolder 8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B27DD75-C087-449C-9AC7-0BE642B41F51}" type="slidenum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1B3062C6-8093-4943-B4C8-0802FCD356DE}" type="datetime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lang="ru-RU" sz="2400" b="0" strike="noStrike" spc="-1">
              <a:latin typeface="Times New Roman" panose="02020603050405020304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90E18D2-A6F5-40D8-92A0-CD39B8124050}" type="slidenum">
              <a:rPr lang="ru-RU" sz="1200" b="0" strike="noStrike" spc="-1">
                <a:solidFill>
                  <a:srgbClr val="8B8B8B"/>
                </a:solidFill>
                <a:latin typeface="Calibri" panose="020F0502020204030204"/>
              </a:rPr>
            </a:fld>
            <a:endParaRPr lang="ru-RU" sz="1200" b="0" strike="noStrike" spc="-1">
              <a:latin typeface="Times New Roman" panose="02020603050405020304"/>
            </a:endParaRPr>
          </a:p>
        </p:txBody>
      </p:sp>
      <p:sp>
        <p:nvSpPr>
          <p:cNvPr id="17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Для правки структуры щёлкните мышью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Второй уровень структуры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Третий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Четвёртый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Пятый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Шестой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 panose="020F0502020204030204"/>
              </a:rPr>
              <a:t>Седьмой уровень структуры</a:t>
            </a:r>
            <a:endParaRPr lang="ru-RU" sz="2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0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6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6916680" y="260280"/>
            <a:ext cx="2226960" cy="576072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lang="ru-RU" sz="6600" b="0" strike="noStrike" spc="-1">
                <a:solidFill>
                  <a:srgbClr val="000000"/>
                </a:solidFill>
                <a:latin typeface="Calibri" panose="020F0502020204030204"/>
              </a:rPr>
              <a:t>Wake up!</a:t>
            </a:r>
            <a:endParaRPr lang="ru-RU" sz="66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457200" y="274680"/>
            <a:ext cx="8229240" cy="633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4000"/>
          </a:bodyPr>
          <a:p>
            <a:pPr algn="ctr">
              <a:lnSpc>
                <a:spcPct val="100000"/>
              </a:lnSpc>
            </a:pPr>
            <a:r>
              <a:rPr lang="ru-RU" sz="4400" b="1" strike="noStrike" spc="-1">
                <a:solidFill>
                  <a:srgbClr val="000000"/>
                </a:solidFill>
                <a:latin typeface="Calibri" panose="020F0502020204030204"/>
              </a:rPr>
              <a:t>do homework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24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338560" y="1556640"/>
            <a:ext cx="4466880" cy="499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457200" y="274680"/>
            <a:ext cx="8229240" cy="417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44000"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do sports / work out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26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467640" y="980640"/>
            <a:ext cx="8280720" cy="5493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have a cup of tea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28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267640" y="1114920"/>
            <a:ext cx="4824000" cy="553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go shopping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30" name="Рисунок 6"/>
          <p:cNvPicPr/>
          <p:nvPr/>
        </p:nvPicPr>
        <p:blipFill>
          <a:blip r:embed="rId1"/>
          <a:stretch>
            <a:fillRect/>
          </a:stretch>
        </p:blipFill>
        <p:spPr>
          <a:xfrm>
            <a:off x="327600" y="1340640"/>
            <a:ext cx="8639640" cy="5337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457200" y="274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play computer games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3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2007360" y="1196640"/>
            <a:ext cx="4826880" cy="544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457200" y="274680"/>
            <a:ext cx="82292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have dinner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34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07640" y="1252800"/>
            <a:ext cx="8879400" cy="5328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read a book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36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1691640" y="1124640"/>
            <a:ext cx="5540760" cy="5502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work on a computer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38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117520" y="1400040"/>
            <a:ext cx="4758480" cy="47307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 additive="repl">
                                        <p:cTn id="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relax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40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691640" y="1881360"/>
            <a:ext cx="6354000" cy="4214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TextShape 1"/>
          <p:cNvSpPr txBox="1"/>
          <p:nvPr/>
        </p:nvSpPr>
        <p:spPr>
          <a:xfrm>
            <a:off x="457200" y="274680"/>
            <a:ext cx="8229240" cy="993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watch TV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4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055160" y="1421280"/>
            <a:ext cx="6900840" cy="5175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574560" y="189000"/>
            <a:ext cx="8569080" cy="511128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70000"/>
          </a:bodyPr>
          <a:p>
            <a:pPr>
              <a:lnSpc>
                <a:spcPct val="100000"/>
              </a:lnSpc>
            </a:pPr>
            <a:br/>
            <a:br/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400" b="1" strike="noStrike" spc="-1">
                <a:solidFill>
                  <a:srgbClr val="00B0F0"/>
                </a:solidFill>
                <a:latin typeface="Calibri" panose="020F0502020204030204"/>
              </a:rPr>
              <a:t>in the</a:t>
            </a:r>
            <a:br>
              <a:rPr lang="ru-RU" sz="2400" b="1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2400" b="1" strike="noStrike" spc="-1">
                <a:solidFill>
                  <a:srgbClr val="00B0F0"/>
                </a:solidFill>
                <a:latin typeface="Calibri" panose="020F0502020204030204"/>
              </a:rPr>
              <a:t> evening</a:t>
            </a:r>
            <a:br>
              <a:rPr lang="ru-RU" sz="2400" b="1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14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                                                                                                                                                               </a:t>
            </a:r>
            <a: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  <a:t>at night</a:t>
            </a: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br>
              <a:rPr lang="ru-RU" sz="2700" b="1" strike="noStrike" spc="-1">
                <a:solidFill>
                  <a:srgbClr val="808080"/>
                </a:solidFill>
                <a:latin typeface="Calibri" panose="020F0502020204030204"/>
              </a:rPr>
            </a:br>
            <a:r>
              <a:rPr lang="ru-RU" sz="2700" b="1" strike="noStrike" spc="-1">
                <a:solidFill>
                  <a:srgbClr val="00B050"/>
                </a:solidFill>
                <a:latin typeface="Calibri" panose="020F0502020204030204"/>
              </a:rPr>
              <a:t>in the </a:t>
            </a:r>
            <a:br>
              <a:rPr lang="ru-RU" sz="2700" b="1" strike="noStrike" spc="-1">
                <a:solidFill>
                  <a:srgbClr val="00B050"/>
                </a:solidFill>
                <a:latin typeface="Calibri" panose="020F0502020204030204"/>
              </a:rPr>
            </a:br>
            <a:r>
              <a:rPr lang="ru-RU" sz="2700" b="1" strike="noStrike" spc="-1">
                <a:solidFill>
                  <a:srgbClr val="00B050"/>
                </a:solidFill>
                <a:latin typeface="Calibri" panose="020F0502020204030204"/>
              </a:rPr>
              <a:t>afternoon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                                                                                                                               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700" b="1" strike="noStrike" spc="-1">
                <a:solidFill>
                  <a:srgbClr val="FF0000"/>
                </a:solidFill>
                <a:latin typeface="Calibri" panose="020F0502020204030204"/>
              </a:rPr>
              <a:t>in the</a:t>
            </a:r>
            <a:br>
              <a:rPr lang="ru-RU" sz="2700" b="1" strike="noStrike" spc="-1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                                                                                                                                                    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	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              </a:t>
            </a:r>
            <a:r>
              <a:rPr lang="ru-RU" sz="2700" b="1" strike="noStrike" spc="-1">
                <a:solidFill>
                  <a:srgbClr val="FF0000"/>
                </a:solidFill>
                <a:latin typeface="Calibri" panose="020F0502020204030204"/>
              </a:rPr>
              <a:t>morning</a:t>
            </a:r>
            <a:br>
              <a:rPr lang="ru-RU" sz="2700" b="1" strike="noStrike" spc="-1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                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10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1979640" y="692640"/>
            <a:ext cx="5801040" cy="491940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B w="165100" prst="coolSlant"/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go to bed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44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547640" y="1628640"/>
            <a:ext cx="6106680" cy="475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TextShape 1"/>
          <p:cNvSpPr txBox="1"/>
          <p:nvPr/>
        </p:nvSpPr>
        <p:spPr>
          <a:xfrm>
            <a:off x="395640" y="692640"/>
            <a:ext cx="8208720" cy="5544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do the shopping, get up, watch DVD, have lunch,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go to school, go jogging, have lessons,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go to bed, do my  homework, do sports,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have a cup of tea, watch TV, have dinner,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listen to music, read books, have breakfast,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play computer games </a:t>
            </a:r>
            <a:endParaRPr lang="ru-RU" sz="3200" b="0" strike="noStrike" spc="-1">
              <a:latin typeface="XO Orie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lang="ru-RU" sz="3200" b="0" strike="noStrike" spc="-1">
              <a:latin typeface="XO Orie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2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" name="Table 1"/>
          <p:cNvGraphicFramePr/>
          <p:nvPr/>
        </p:nvGraphicFramePr>
        <p:xfrm>
          <a:off x="467640" y="620640"/>
          <a:ext cx="8229600" cy="180000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800000"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u="sng" strike="noStrike" spc="-1">
                          <a:solidFill>
                            <a:srgbClr val="FF0000"/>
                          </a:solidFill>
                          <a:uFillTx/>
                          <a:latin typeface="Calibri" panose="020F0502020204030204"/>
                        </a:rPr>
                        <a:t>In the morning: </a:t>
                      </a:r>
                      <a:br>
                        <a:rPr lang="ru-RU" sz="3200" b="0" u="sng" strike="noStrike" spc="-1">
                          <a:solidFill>
                            <a:srgbClr val="FF0000"/>
                          </a:solidFill>
                          <a:uFillTx/>
                          <a:latin typeface="Calibri" panose="020F0502020204030204"/>
                        </a:rPr>
                      </a:br>
                      <a:r>
                        <a:rPr lang="ru-RU" sz="3200" b="0" strike="noStrike" spc="-1">
                          <a:solidFill>
                            <a:srgbClr val="FF0000"/>
                          </a:solidFill>
                          <a:latin typeface="Calibri" panose="020F0502020204030204"/>
                        </a:rPr>
                        <a:t>Get up, get dressed, have breakfast, go to school, go jogging</a:t>
                      </a:r>
                      <a:endParaRPr lang="ru-RU" sz="3200" b="0" strike="noStrike" spc="-1">
                        <a:latin typeface="XO Oriel"/>
                      </a:endParaRPr>
                    </a:p>
                  </a:txBody>
                  <a:tcPr marL="66600" marR="66600" marT="66600" marB="66600">
                    <a:noFill/>
                  </a:tcPr>
                </a:tc>
              </a:tr>
            </a:tbl>
          </a:graphicData>
        </a:graphic>
      </p:graphicFrame>
      <p:graphicFrame>
        <p:nvGraphicFramePr>
          <p:cNvPr id="247" name="Table 2"/>
          <p:cNvGraphicFramePr/>
          <p:nvPr/>
        </p:nvGraphicFramePr>
        <p:xfrm>
          <a:off x="467640" y="2565000"/>
          <a:ext cx="8229600" cy="144648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446480"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u="sng" strike="noStrike" spc="-1">
                          <a:solidFill>
                            <a:srgbClr val="00B050"/>
                          </a:solidFill>
                          <a:uFillTx/>
                          <a:latin typeface="Calibri" panose="020F0502020204030204"/>
                        </a:rPr>
                        <a:t>In the afternoon:</a:t>
                      </a:r>
                      <a:br>
                        <a:rPr lang="ru-RU" sz="3200" b="0" u="sng" strike="noStrike" spc="-1">
                          <a:solidFill>
                            <a:srgbClr val="00B050"/>
                          </a:solidFill>
                          <a:uFillTx/>
                          <a:latin typeface="Calibri" panose="020F0502020204030204"/>
                        </a:rPr>
                      </a:br>
                      <a:r>
                        <a:rPr lang="ru-RU" sz="3200" b="0" strike="noStrike" spc="-1">
                          <a:solidFill>
                            <a:srgbClr val="00B050"/>
                          </a:solidFill>
                          <a:latin typeface="Calibri" panose="020F0502020204030204"/>
                        </a:rPr>
                        <a:t>Have lessons, have lunch, do my homework, do sports, have a cup of tea</a:t>
                      </a:r>
                      <a:endParaRPr lang="ru-RU" sz="3200" b="0" strike="noStrike" spc="-1">
                        <a:latin typeface="XO Oriel"/>
                      </a:endParaRPr>
                    </a:p>
                  </a:txBody>
                  <a:tcPr marL="66600" marR="66600" marT="66600" marB="66600">
                    <a:noFill/>
                  </a:tcPr>
                </a:tc>
              </a:tr>
            </a:tbl>
          </a:graphicData>
        </a:graphic>
      </p:graphicFrame>
      <p:graphicFrame>
        <p:nvGraphicFramePr>
          <p:cNvPr id="248" name="Table 3"/>
          <p:cNvGraphicFramePr/>
          <p:nvPr/>
        </p:nvGraphicFramePr>
        <p:xfrm>
          <a:off x="323640" y="4509000"/>
          <a:ext cx="8568720" cy="1762200"/>
        </p:xfrm>
        <a:graphic>
          <a:graphicData uri="http://schemas.openxmlformats.org/drawingml/2006/table">
            <a:tbl>
              <a:tblPr/>
              <a:tblGrid>
                <a:gridCol w="8568720"/>
              </a:tblGrid>
              <a:tr h="1762200">
                <a:tc>
                  <a:txBody>
                    <a:bodyPr>
                      <a:sp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3200" b="0" u="sng" strike="noStrike" spc="-1">
                          <a:solidFill>
                            <a:srgbClr val="0070C0"/>
                          </a:solidFill>
                          <a:uFillTx/>
                          <a:latin typeface="Calibri" panose="020F0502020204030204"/>
                        </a:rPr>
                        <a:t>In the evening:</a:t>
                      </a:r>
                      <a:br>
                        <a:rPr lang="ru-RU" sz="3200" b="0" u="sng" strike="noStrike" spc="-1">
                          <a:solidFill>
                            <a:srgbClr val="0070C0"/>
                          </a:solidFill>
                          <a:uFillTx/>
                          <a:latin typeface="Calibri" panose="020F0502020204030204"/>
                        </a:rPr>
                      </a:br>
                      <a:r>
                        <a:rPr lang="ru-RU" sz="3200" b="0" strike="noStrike" spc="-1">
                          <a:solidFill>
                            <a:srgbClr val="0070C0"/>
                          </a:solidFill>
                          <a:latin typeface="Calibri" panose="020F0502020204030204"/>
                        </a:rPr>
                        <a:t>Watch TV, watch DVD, have dinner, do the shopping, listen to music, read books, play computer games, go to bed</a:t>
                      </a:r>
                      <a:endParaRPr lang="ru-RU" sz="3200" b="0" strike="noStrike" spc="-1">
                        <a:latin typeface="XO Oriel"/>
                      </a:endParaRPr>
                    </a:p>
                  </a:txBody>
                  <a:tcPr marL="66600" marR="66600" marT="66600" marB="66600"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Adverbs of frequency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Lara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usually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eats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lunch at about quarter past one.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She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sometimes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goes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shopping.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Her father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often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visits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her.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Lara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usually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practices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kickboxing.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She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never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goes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to bed late.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She </a:t>
            </a:r>
            <a:r>
              <a:rPr lang="ru-RU" sz="3200" b="0" strike="noStrike" spc="-1">
                <a:solidFill>
                  <a:srgbClr val="0070C0"/>
                </a:solidFill>
                <a:latin typeface="Calibri" panose="020F0502020204030204"/>
              </a:rPr>
              <a:t>is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usually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very busy.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lang="ru-RU" sz="3200" b="1" strike="noStrike" spc="-1">
                <a:solidFill>
                  <a:srgbClr val="000000"/>
                </a:solidFill>
                <a:latin typeface="Calibri" panose="020F0502020204030204"/>
              </a:rPr>
              <a:t>Put the word in brackets into the correct place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1. She plays computer games. (often)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2. I watch TV in the morning. (never)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3. My dad doesn’t go jogging in the morning.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(usually)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4. My mother goes shopping in the evening. (always)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5. Do you have lunch at school or at home?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 (usually)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6. Does she go to bed at 9 o’clock? (sometimes)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CustomShape 1"/>
          <p:cNvSpPr/>
          <p:nvPr/>
        </p:nvSpPr>
        <p:spPr>
          <a:xfrm>
            <a:off x="539640" y="1484640"/>
            <a:ext cx="8064360" cy="4477320"/>
          </a:xfrm>
          <a:prstGeom prst="rect">
            <a:avLst/>
          </a:prstGeom>
          <a:noFill/>
          <a:ln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>
            <a:spAutoFit/>
          </a:bodyPr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1. She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often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plays computer games. 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2. I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never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watch TV in the morning. 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3. My dad doesn’t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usually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go jogging in the morning.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4. My mother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always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goes shopping in the evening. 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5. Do you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usually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have lunch at school or at home?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 6. Does she </a:t>
            </a:r>
            <a:r>
              <a:rPr lang="ru-RU" sz="3200" b="0" i="1" u="sng" strike="noStrike" spc="-1">
                <a:solidFill>
                  <a:srgbClr val="000000"/>
                </a:solidFill>
                <a:uFillTx/>
                <a:latin typeface="Calibri" panose="020F0502020204030204"/>
              </a:rPr>
              <a:t>sometimes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go to bed at 9 ’clock? </a:t>
            </a:r>
            <a:endParaRPr lang="ru-RU" sz="3200" b="0" strike="noStrike" spc="-1">
              <a:latin typeface="XO Oriel"/>
            </a:endParaRPr>
          </a:p>
        </p:txBody>
      </p:sp>
      <p:sp>
        <p:nvSpPr>
          <p:cNvPr id="254" name="TextShape 2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Keys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Prepositions of time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6" name="TextShape 2"/>
          <p:cNvSpPr txBox="1"/>
          <p:nvPr/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lang="ru-RU" sz="4000" b="1" strike="noStrike" spc="-1">
                <a:solidFill>
                  <a:srgbClr val="FF0000"/>
                </a:solidFill>
                <a:latin typeface="Calibri" panose="020F0502020204030204"/>
              </a:rPr>
              <a:t>IN</a:t>
            </a:r>
            <a:r>
              <a:rPr lang="ru-RU" sz="2400" b="1" strike="noStrike" spc="-1">
                <a:solidFill>
                  <a:srgbClr val="FF0000"/>
                </a:solidFill>
                <a:latin typeface="Calibri" panose="020F0502020204030204"/>
              </a:rPr>
              <a:t> </a:t>
            </a:r>
            <a:endParaRPr lang="ru-RU" sz="2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7" name="TextShape 3"/>
          <p:cNvSpPr txBox="1"/>
          <p:nvPr/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the morning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the afternoon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the evening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8" name="TextShape 4"/>
          <p:cNvSpPr txBox="1"/>
          <p:nvPr/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800"/>
              </a:spcBef>
            </a:pPr>
            <a:r>
              <a:rPr lang="ru-RU" sz="2400" b="1" strike="noStrike" spc="-1">
                <a:solidFill>
                  <a:srgbClr val="8EB4E3"/>
                </a:solidFill>
                <a:latin typeface="Calibri" panose="020F0502020204030204"/>
              </a:rPr>
              <a:t>                </a:t>
            </a:r>
            <a:r>
              <a:rPr lang="ru-RU" sz="4000" b="1" strike="noStrike" spc="-1">
                <a:solidFill>
                  <a:srgbClr val="FF0000"/>
                </a:solidFill>
                <a:latin typeface="Calibri" panose="020F0502020204030204"/>
              </a:rPr>
              <a:t>AT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59" name="TextShape 5"/>
          <p:cNvSpPr txBox="1"/>
          <p:nvPr/>
        </p:nvSpPr>
        <p:spPr>
          <a:xfrm>
            <a:off x="5724000" y="2174760"/>
            <a:ext cx="2962440" cy="3951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3 o’clock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7:45 pm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noon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midnight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8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4000" b="0" strike="noStrike" spc="-1">
                <a:solidFill>
                  <a:srgbClr val="000000"/>
                </a:solidFill>
                <a:latin typeface="Calibri" panose="020F0502020204030204"/>
              </a:rPr>
              <a:t>night</a:t>
            </a:r>
            <a:endParaRPr lang="ru-RU" sz="40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Keys 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323640" y="1700640"/>
            <a:ext cx="4039920" cy="4608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3 o’clock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the morning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midnight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noon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the afternoon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_____half past six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____ the evening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2" name="TextShape 3"/>
          <p:cNvSpPr txBox="1"/>
          <p:nvPr/>
        </p:nvSpPr>
        <p:spPr>
          <a:xfrm>
            <a:off x="4788000" y="1772640"/>
            <a:ext cx="404136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at 3 o’clock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in the morning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at midnight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at noon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in the afternoon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at half past six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72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600" b="0" strike="noStrike" spc="-1">
                <a:solidFill>
                  <a:srgbClr val="000000"/>
                </a:solidFill>
                <a:latin typeface="Calibri" panose="020F0502020204030204"/>
              </a:rPr>
              <a:t>in the evening</a:t>
            </a:r>
            <a:endParaRPr lang="ru-RU" sz="36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755640" y="260640"/>
            <a:ext cx="7772040" cy="647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7000"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Tell about yourself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4" name="TextShape 2"/>
          <p:cNvSpPr txBox="1"/>
          <p:nvPr/>
        </p:nvSpPr>
        <p:spPr>
          <a:xfrm>
            <a:off x="755640" y="1268640"/>
            <a:ext cx="7776360" cy="51843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8B8B8B"/>
                </a:solidFill>
                <a:latin typeface="Calibri" panose="020F0502020204030204"/>
              </a:rPr>
              <a:t>         </a:t>
            </a:r>
            <a:endParaRPr lang="ru-RU" sz="3200" b="0" strike="noStrike" spc="-1">
              <a:latin typeface="XO Oriel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8B8B8B"/>
                </a:solidFill>
                <a:latin typeface="Calibri" panose="020F0502020204030204"/>
              </a:rPr>
              <a:t>     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always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3 o’clock</a:t>
            </a:r>
            <a:b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usually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</a:t>
            </a:r>
            <a: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  <a:t>the morning</a:t>
            </a:r>
            <a:b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often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at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midnight</a:t>
            </a:r>
            <a:b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I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sometimes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…        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noon</a:t>
            </a:r>
            <a:b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rarely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</a:t>
            </a:r>
            <a: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  <a:t>in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</a:t>
            </a:r>
            <a: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  <a:t>the evening</a:t>
            </a:r>
            <a:b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</a:t>
            </a:r>
            <a:r>
              <a:rPr lang="ru-RU" sz="3200" b="0" strike="noStrike" spc="-1">
                <a:solidFill>
                  <a:srgbClr val="FF0000"/>
                </a:solidFill>
                <a:latin typeface="Calibri" panose="020F0502020204030204"/>
              </a:rPr>
              <a:t>never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half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past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six</a:t>
            </a:r>
            <a:b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                                                    </a:t>
            </a:r>
            <a: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  <a:t>in the afternoon</a:t>
            </a:r>
            <a:b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B050"/>
                </a:solidFill>
                <a:latin typeface="Calibri" panose="020F0502020204030204"/>
              </a:rPr>
              <a:t>                                                    </a:t>
            </a:r>
            <a:r>
              <a:rPr lang="ru-RU" sz="3200" b="0" strike="noStrike" spc="-1">
                <a:solidFill>
                  <a:srgbClr val="00B0F0"/>
                </a:solidFill>
                <a:latin typeface="Calibri" panose="020F0502020204030204"/>
              </a:rPr>
              <a:t>8 o’clock</a:t>
            </a:r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Choose the correct verb form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1. My dad ____at 6 o’clock.  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get up / gets up)</a:t>
            </a:r>
            <a:b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2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. My brother ___ jogging in the morning.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go/ goes)</a:t>
            </a:r>
            <a:b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3. I ___ breakfast at 7:30. 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have/has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4. She ____ coffee at lunch. 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drinks/ drink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)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5. We always ___ dinner at home. 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have/has)</a:t>
            </a:r>
            <a:b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6. They ___ shopping on Sundays. (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go/ goes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)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7. She often ___ her friends in the evening. (meet/ meets)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Get up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1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2195640" y="1412640"/>
            <a:ext cx="4896360" cy="4600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Keys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68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>
              <a:lnSpc>
                <a:spcPct val="100000"/>
              </a:lnSpc>
              <a:spcBef>
                <a:spcPts val="640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1.  My dad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gets up 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at 6 o’clock. 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2. My brother 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goes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jogging in the morning.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3. I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have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breakfast at 7:30.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4. She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drinks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coffee at lunch.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5. We always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have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dinner at home.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6. They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go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shopping on Sundays. </a:t>
            </a:r>
            <a:b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7. She often </a:t>
            </a:r>
            <a:r>
              <a:rPr lang="ru-RU" sz="3200" b="0" i="1" strike="noStrike" spc="-1">
                <a:solidFill>
                  <a:srgbClr val="000000"/>
                </a:solidFill>
                <a:latin typeface="Calibri" panose="020F0502020204030204"/>
              </a:rPr>
              <a:t>watches</a:t>
            </a:r>
            <a:r>
              <a:rPr lang="ru-RU" sz="3200" b="0" strike="noStrike" spc="-1">
                <a:solidFill>
                  <a:srgbClr val="000000"/>
                </a:solidFill>
                <a:latin typeface="Calibri" panose="020F0502020204030204"/>
              </a:rPr>
              <a:t> TV in the evening. </a:t>
            </a:r>
            <a:endParaRPr lang="ru-RU" sz="32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70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2900" indent="-342900">
              <a:lnSpc>
                <a:spcPct val="100000"/>
              </a:lnSpc>
              <a:spcBef>
                <a:spcPts val="560"/>
              </a:spcBef>
              <a:buClr>
                <a:srgbClr val="0070C0"/>
              </a:buClr>
              <a:buFont typeface="Wingdings" panose="05000000000000000000" pitchFamily="2" charset="2"/>
              <a:buChar char=""/>
            </a:pPr>
            <a:r>
              <a:rPr lang="ru-RU" sz="2800" b="0" strike="noStrike" spc="-1">
                <a:solidFill>
                  <a:srgbClr val="0070C0"/>
                </a:solidFill>
                <a:latin typeface="Calibri" panose="020F0502020204030204"/>
              </a:rPr>
              <a:t>In the morning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</a:t>
            </a:r>
            <a:r>
              <a:rPr lang="ru-RU" sz="2800" b="0" strike="noStrike" spc="-1">
                <a:solidFill>
                  <a:srgbClr val="FF0000"/>
                </a:solidFill>
                <a:latin typeface="Calibri" panose="020F0502020204030204"/>
              </a:rPr>
              <a:t>In the evening  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wake up – when?                     - have dinner – when?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after that – what?                    - after dinner – what?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have breakfast – when?          - go to bed – when?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then – what?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marL="342900" indent="-34290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B050"/>
                </a:solidFill>
                <a:latin typeface="Calibri" panose="020F0502020204030204"/>
              </a:rPr>
              <a:t>In the afternoon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lunch – when?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after that – what?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lang="ru-RU" sz="1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sp>
        <p:nvSpPr>
          <p:cNvPr id="272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2900" indent="-342900">
              <a:lnSpc>
                <a:spcPct val="100000"/>
              </a:lnSpc>
              <a:spcBef>
                <a:spcPts val="560"/>
              </a:spcBef>
              <a:buClr>
                <a:srgbClr val="0070C0"/>
              </a:buClr>
              <a:buFont typeface="Wingdings" panose="05000000000000000000" pitchFamily="2" charset="2"/>
              <a:buChar char=""/>
            </a:pPr>
            <a:r>
              <a:rPr lang="ru-RU" sz="2800" b="0" strike="noStrike" spc="-1">
                <a:solidFill>
                  <a:srgbClr val="0070C0"/>
                </a:solidFill>
                <a:latin typeface="Calibri" panose="020F0502020204030204"/>
              </a:rPr>
              <a:t>In the morning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                                  </a:t>
            </a:r>
            <a:r>
              <a:rPr lang="ru-RU" sz="2800" b="0" strike="noStrike" spc="-1">
                <a:solidFill>
                  <a:srgbClr val="FF0000"/>
                </a:solidFill>
                <a:latin typeface="Calibri" panose="020F0502020204030204"/>
              </a:rPr>
              <a:t>In the evening  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When do you get up?                    - When do you have         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dinner?</a:t>
            </a:r>
            <a:b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What do you do after that?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When do you have breakfast ?       - What do you do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                after dinner?</a:t>
            </a:r>
            <a:b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</a:b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        </a:t>
            </a:r>
            <a:r>
              <a:rPr lang="ru-RU" sz="2800" b="0" strike="noStrike" spc="-1">
                <a:solidFill>
                  <a:srgbClr val="00B050"/>
                </a:solidFill>
                <a:latin typeface="Calibri" panose="020F0502020204030204"/>
              </a:rPr>
              <a:t>In the afternoon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 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When do you have lunch?               - When do you go to 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	</a:t>
            </a: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bed?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r>
              <a:rPr lang="ru-RU" sz="2800" b="0" strike="noStrike" spc="-1">
                <a:solidFill>
                  <a:srgbClr val="000000"/>
                </a:solidFill>
                <a:latin typeface="Calibri" panose="020F0502020204030204"/>
              </a:rPr>
              <a:t>- What do you do after lunch?</a:t>
            </a:r>
            <a:endParaRPr lang="ru-RU" sz="28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980640" y="1268640"/>
            <a:ext cx="6759720" cy="460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457200" y="274680"/>
            <a:ext cx="8229240" cy="70560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Go jogging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14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2939040" y="1463400"/>
            <a:ext cx="2568960" cy="5394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Have breakfast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16" name="Рисунок 3"/>
          <p:cNvPicPr/>
          <p:nvPr/>
        </p:nvPicPr>
        <p:blipFill>
          <a:blip r:embed="rId1"/>
          <a:stretch>
            <a:fillRect/>
          </a:stretch>
        </p:blipFill>
        <p:spPr>
          <a:xfrm>
            <a:off x="2075760" y="1538640"/>
            <a:ext cx="5016240" cy="376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lang="en-US" alt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Get dressed</a:t>
            </a:r>
            <a:endParaRPr lang="en-US" alt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457200" y="274680"/>
            <a:ext cx="82292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Go to school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18" name="Рисунок 4"/>
          <p:cNvPicPr/>
          <p:nvPr/>
        </p:nvPicPr>
        <p:blipFill>
          <a:blip r:embed="rId1"/>
          <a:stretch>
            <a:fillRect/>
          </a:stretch>
        </p:blipFill>
        <p:spPr>
          <a:xfrm>
            <a:off x="1979640" y="1268640"/>
            <a:ext cx="5249520" cy="5329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457200" y="274680"/>
            <a:ext cx="8229240" cy="849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Have lessons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20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2267640" y="1268640"/>
            <a:ext cx="5043960" cy="5338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TextShape 1"/>
          <p:cNvSpPr txBox="1"/>
          <p:nvPr/>
        </p:nvSpPr>
        <p:spPr>
          <a:xfrm>
            <a:off x="457200" y="274680"/>
            <a:ext cx="8229240" cy="7776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 panose="020F0502020204030204"/>
              </a:rPr>
              <a:t>have lunch</a:t>
            </a:r>
            <a:endParaRPr lang="ru-RU" sz="4400" b="0" strike="noStrike" spc="-1">
              <a:solidFill>
                <a:srgbClr val="000000"/>
              </a:solidFill>
              <a:latin typeface="Calibri" panose="020F0502020204030204"/>
            </a:endParaRPr>
          </a:p>
        </p:txBody>
      </p:sp>
      <p:pic>
        <p:nvPicPr>
          <p:cNvPr id="222" name="Рисунок 2"/>
          <p:cNvPicPr/>
          <p:nvPr/>
        </p:nvPicPr>
        <p:blipFill>
          <a:blip r:embed="rId1"/>
          <a:stretch>
            <a:fillRect/>
          </a:stretch>
        </p:blipFill>
        <p:spPr>
          <a:xfrm>
            <a:off x="1835640" y="1124640"/>
            <a:ext cx="5877000" cy="5877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4342</Words>
  <Application>WPS Presentation</Application>
  <PresentationFormat/>
  <Paragraphs>142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33</vt:i4>
      </vt:variant>
    </vt:vector>
  </HeadingPairs>
  <TitlesOfParts>
    <vt:vector size="49" baseType="lpstr">
      <vt:lpstr>Arial</vt:lpstr>
      <vt:lpstr>SimSun</vt:lpstr>
      <vt:lpstr>Wingdings</vt:lpstr>
      <vt:lpstr>Calibri</vt:lpstr>
      <vt:lpstr>Times New Roman</vt:lpstr>
      <vt:lpstr>Symbol</vt:lpstr>
      <vt:lpstr>XO Oriel</vt:lpstr>
      <vt:lpstr>Arial</vt:lpstr>
      <vt:lpstr>Microsoft YaHei</vt:lpstr>
      <vt:lpstr>Arial Unicode MS</vt:lpstr>
      <vt:lpstr>XO Oriel Condensed</vt:lpstr>
      <vt:lpstr>Office Theme</vt:lpstr>
      <vt:lpstr>Office Theme</vt:lpstr>
      <vt:lpstr>Office Theme</vt:lpstr>
      <vt:lpstr>Office Theme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Wake up!</dc:title>
  <dc:creator>Никита</dc:creator>
  <cp:lastModifiedBy>User</cp:lastModifiedBy>
  <cp:revision>76</cp:revision>
  <dcterms:created xsi:type="dcterms:W3CDTF">2015-02-03T16:22:00Z</dcterms:created>
  <dcterms:modified xsi:type="dcterms:W3CDTF">2026-01-22T18:44:15Z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32</vt:i4>
  </property>
  <property fmtid="{D5CDD505-2E9C-101B-9397-08002B2CF9AE}" pid="12" name="ICV">
    <vt:lpwstr>CAB8DF891FB04C4681B2D4D3028D72AA_12</vt:lpwstr>
  </property>
  <property fmtid="{D5CDD505-2E9C-101B-9397-08002B2CF9AE}" pid="13" name="KSOProductBuildVer">
    <vt:lpwstr>1049-12.2.0.23196</vt:lpwstr>
  </property>
</Properties>
</file>