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0" r:id="rId6"/>
    <p:sldId id="261" r:id="rId7"/>
    <p:sldId id="262" r:id="rId8"/>
    <p:sldId id="265" r:id="rId9"/>
    <p:sldId id="264" r:id="rId10"/>
    <p:sldId id="266" r:id="rId11"/>
    <p:sldId id="267" r:id="rId12"/>
    <p:sldId id="273" r:id="rId13"/>
    <p:sldId id="268" r:id="rId14"/>
    <p:sldId id="270" r:id="rId15"/>
    <p:sldId id="269" r:id="rId16"/>
    <p:sldId id="272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>
      <p:cViewPr varScale="1">
        <p:scale>
          <a:sx n="79" d="100"/>
          <a:sy n="79" d="100"/>
        </p:scale>
        <p:origin x="1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C08AC-01E7-42D1-BD94-BDD04FF29C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D84865-A11A-472A-9142-F550BDCCF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3C4001-BA6D-4368-A701-8851630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5D5A96-B092-4AF6-99A7-49A39F736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967BDC-FC56-45F8-BAE2-13B55413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845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9B535-E7CF-4A3C-A6CD-524C71212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847C4C-2FF5-448C-9629-CD1811EDB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8E2A00-4CC3-43D9-8158-9DD06A0E9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D6164C-B4F7-43B3-B4EC-43E5DA9F4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25BE6-8E44-409F-B382-3C3595AF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0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463F11A-D8C8-4EA1-9384-1A6EBAF861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044DC1F-E126-4417-9D90-BC6FFB02B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FFD78-C654-4423-976A-D0A15BBE7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F1D601-7CA1-4177-9A70-275D3BBF4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543E8A-8DDF-46E6-B863-8083A506A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3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4AE3C-AC9A-4F16-8A1A-3AC8F6FC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6D040F-FFE5-4F70-8518-A1655DFAC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215E67-C31C-45B7-AD32-B3D5C7E6D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675094-FB52-4B42-9126-6B51FC985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9207D0-006D-4DB4-8802-37BD9595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59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7BE28-BDA3-4F63-86E1-6A16194A3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D6F701-85A8-4D5B-A35F-533233938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A6D71D-E056-4728-BB55-146EEA822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3659B9-C4F7-4F3C-9D3D-B2250426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B0D16B-12DF-4B98-9F3B-844F948FE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736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2B75B-8300-48E7-B859-7DD045A58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59E05-E196-4930-AF98-35E12D7D5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AC009A-F2C9-45A2-B6DA-EE7A1B400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58930C-800C-4A21-A259-46883EB60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2B9ED-3DBE-4AC0-8DCC-BD637E20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5907DD-0C1F-4707-83C2-C2574C624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855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5566D-A68E-4AA6-8A7F-B42788273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B4CF35-37CD-41BB-9CF4-32D5E20F8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4EB387-7291-4F7E-8FF9-085980DD6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7A51FE-4D54-412A-AAAE-2861BAD41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9B19B6-53A8-41EC-9819-3287CCED2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9A2C00-2432-48EE-884F-50601235F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CDB056-98E3-4F04-879B-EF3D141F2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5713208-57C9-49BA-BE88-461A5A937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71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E8FA1-626E-495A-9A8C-2F265F73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8E602A-5362-4A10-9AF5-8F17997C1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5A030E-6FF2-4A00-8865-FEA1EE815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2A6AD7-1E7E-48A5-BB6E-E1DB9CAA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261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722B64-6F77-4DE6-9CCF-04250D7DD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89B476F-4F49-4F54-BDC8-BCE6C6247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CBFEA2-3FB8-4DD5-A008-44E85D480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012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205FF-64C9-48AD-B53D-ED908B43B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13FFF2-FCD7-436A-A349-3C9C26A3B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29741C-D554-45EC-8DAF-4D9773B82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7372B5-93E3-4D07-9EBF-629598935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FDCEB0-A435-4005-BEE2-196E69F3C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46ED49-B50A-4164-9FAB-74CC485E0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68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DFB183-C5C3-40A7-8A02-AC1E0413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6FF5CD8-F913-4B93-95EE-94DF9016FB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EE97D14-FF24-4EC3-9714-27AEC4962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4E3C06-EB48-47B5-9232-B21FC516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A54324-CFC1-4CF8-8284-477A97FF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B7291E-DA70-4926-8671-465809661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58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3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D0D63-4CCB-4C9E-A648-99DC6065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FFAF68-A56E-49C0-8171-57C057800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84CEB-4502-44DB-9B6D-4C5EA5B64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B3F05-2753-44D4-9E1B-F38F8DCD2C23}" type="datetimeFigureOut">
              <a:rPr lang="ru-RU" smtClean="0"/>
              <a:t>14.06.2024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2B5B87-0FB1-4BDE-930B-4CE971D59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F0647-4CEC-411F-9B5F-90F71D6A8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EA7FB-DC74-4B8B-8C6E-0A58F3E2AC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95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3F9CA-86D6-4CC0-977C-7E6CC9541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342" y="1845582"/>
            <a:ext cx="10816771" cy="2508704"/>
          </a:xfrm>
        </p:spPr>
        <p:txBody>
          <a:bodyPr>
            <a:noAutofit/>
          </a:bodyPr>
          <a:lstStyle/>
          <a:p>
            <a:r>
              <a:rPr lang="en-US" sz="8800" b="1" dirty="0">
                <a:solidFill>
                  <a:srgbClr val="FF0000"/>
                </a:solidFill>
              </a:rPr>
              <a:t>Buying </a:t>
            </a:r>
            <a:br>
              <a:rPr lang="en-US" sz="8800" b="1" dirty="0">
                <a:solidFill>
                  <a:srgbClr val="FF0000"/>
                </a:solidFill>
              </a:rPr>
            </a:br>
            <a:r>
              <a:rPr lang="en-US" sz="8800" b="1" dirty="0">
                <a:solidFill>
                  <a:srgbClr val="FF0000"/>
                </a:solidFill>
              </a:rPr>
              <a:t>a souvenir</a:t>
            </a:r>
            <a:br>
              <a:rPr lang="ru-RU" sz="7200" dirty="0">
                <a:solidFill>
                  <a:srgbClr val="FF0000"/>
                </a:solidFill>
              </a:rPr>
            </a:b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173877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486" y="145142"/>
            <a:ext cx="10515600" cy="63572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plurals.</a:t>
            </a:r>
          </a:p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6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448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check up.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161143"/>
            <a:ext cx="11234057" cy="5471886"/>
          </a:xfrm>
        </p:spPr>
        <p:txBody>
          <a:bodyPr/>
          <a:lstStyle/>
          <a:p>
            <a:pPr>
              <a:buNone/>
            </a:pPr>
            <a:endParaRPr lang="en-US" sz="1400" dirty="0"/>
          </a:p>
          <a:p>
            <a:pPr>
              <a:buNone/>
            </a:pPr>
            <a:r>
              <a:rPr lang="en-US" sz="1100" dirty="0"/>
              <a:t> 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buse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stuffed toy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magnet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umbrella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bell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flag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dragon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key ring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T-shirt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CD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pin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scarve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094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30" y="319314"/>
            <a:ext cx="9695542" cy="58576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Fill in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hasn’t, have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haven’t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………..they got a magnet?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Yes, they ………….. .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…………he got a scarf?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No, he …………. .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…………Bill got a key ring?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Yes, he ………….. .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…………….you got a pin?</a:t>
            </a: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No, I ……………….. 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800" y="2074864"/>
            <a:ext cx="5492372" cy="32954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712686" y="1610369"/>
            <a:ext cx="161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Have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1485" y="2278743"/>
            <a:ext cx="1857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haven`t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8057" y="2878806"/>
            <a:ext cx="1190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Has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28686" y="3537909"/>
            <a:ext cx="1220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hasn`t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8057" y="4137972"/>
            <a:ext cx="1654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Has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2687" y="4699837"/>
            <a:ext cx="1538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has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8057" y="5368111"/>
            <a:ext cx="1262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Have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08513" y="5981663"/>
            <a:ext cx="1465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haven`t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655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228" y="389267"/>
            <a:ext cx="11353800" cy="1325563"/>
          </a:xfrm>
        </p:spPr>
        <p:txBody>
          <a:bodyPr>
            <a:noAutofit/>
          </a:bodyPr>
          <a:lstStyle/>
          <a:p>
            <a:pPr marL="0" indent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sentences does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shop assistant (s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sentences does the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 (c)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458" y="1578883"/>
            <a:ext cx="6288313" cy="42703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I help you?          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about this key ring?   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want to buy a souvenir.    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you are.                      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much is it?                 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 4 pounds.                        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9004" y="2123396"/>
            <a:ext cx="4812996" cy="36097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98016" y="1850777"/>
            <a:ext cx="4209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  <a:p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457629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7314"/>
          </a:xfrm>
        </p:spPr>
        <p:txBody>
          <a:bodyPr>
            <a:normAutofit/>
          </a:bodyPr>
          <a:lstStyle/>
          <a:p>
            <a:pPr marL="0" indent="0"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English for: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8843" y="604157"/>
            <a:ext cx="11114314" cy="4351338"/>
          </a:xfrm>
        </p:spPr>
        <p:txBody>
          <a:bodyPr>
            <a:noAutofit/>
          </a:bodyPr>
          <a:lstStyle/>
          <a:p>
            <a:pPr marL="514350" lvl="0" indent="-514350">
              <a:buFont typeface="Wingdings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купить сувенир?</a:t>
            </a:r>
          </a:p>
          <a:p>
            <a:pPr lvl="0"/>
            <a:r>
              <a:rPr lang="en-US" sz="3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want to buy a souvenir? </a:t>
            </a:r>
            <a:endParaRPr lang="ru-RU" sz="36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я могу вам помочь?</a:t>
            </a:r>
          </a:p>
          <a:p>
            <a:pPr lvl="0"/>
            <a:r>
              <a:rPr lang="en-US" sz="3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can I help you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это стоит?</a:t>
            </a:r>
          </a:p>
          <a:p>
            <a:pPr lvl="0"/>
            <a:r>
              <a:rPr lang="en-US" sz="3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is it?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фунтов.</a:t>
            </a:r>
          </a:p>
          <a:p>
            <a:pPr lvl="0"/>
            <a:r>
              <a:rPr lang="en-US" sz="3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It’s 5 pounds.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itchFamily="2" charset="2"/>
              <a:buChar char="Ø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Возьмите.</a:t>
            </a:r>
          </a:p>
          <a:p>
            <a:pPr lvl="0"/>
            <a:r>
              <a:rPr lang="en-US" sz="36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 you are. 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18086" y="1929226"/>
            <a:ext cx="5373914" cy="402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23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714" y="1279525"/>
            <a:ext cx="10515600" cy="2798989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try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act out </a:t>
            </a:r>
            <a:b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dialogues between 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shop assistant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518" y="3178629"/>
            <a:ext cx="4314825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796" y="3385686"/>
            <a:ext cx="2840943" cy="2840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24703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6600" y="0"/>
            <a:ext cx="10515600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this lesson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am……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7318" y="2950276"/>
            <a:ext cx="1988457" cy="1988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5396" y="2482442"/>
            <a:ext cx="2002971" cy="20029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38200" y="3160763"/>
            <a:ext cx="164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great!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4979261"/>
            <a:ext cx="2859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interested!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23388" y="4379096"/>
            <a:ext cx="2917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love with English!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2174" y="1187650"/>
            <a:ext cx="2089575" cy="2137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0028652" y="3292366"/>
            <a:ext cx="1516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sad!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91" y="1187649"/>
            <a:ext cx="1784935" cy="178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49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057" y="1323068"/>
            <a:ext cx="10468429" cy="5658304"/>
          </a:xfrm>
        </p:spPr>
        <p:txBody>
          <a:bodyPr>
            <a:normAutofit/>
          </a:bodyPr>
          <a:lstStyle/>
          <a:p>
            <a:pPr algn="ctr"/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</a:t>
            </a:r>
            <a:b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lesson!</a:t>
            </a:r>
            <a:br>
              <a:rPr lang="en-US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Good-bye!</a:t>
            </a:r>
            <a:br>
              <a:rPr lang="ru-RU" sz="9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04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66F90F-E8AA-4CF5-AA45-BD93B527D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8" y="1451428"/>
            <a:ext cx="11596915" cy="5849258"/>
          </a:xfrm>
        </p:spPr>
        <p:txBody>
          <a:bodyPr/>
          <a:lstStyle/>
          <a:p>
            <a:pPr>
              <a:buNone/>
            </a:pPr>
            <a:r>
              <a:rPr lang="en-US" sz="6600" dirty="0">
                <a:solidFill>
                  <a:srgbClr val="FF0000"/>
                </a:solidFill>
              </a:rPr>
              <a:t>What we are going to do…</a:t>
            </a:r>
          </a:p>
          <a:p>
            <a:pPr>
              <a:buFont typeface="Wingdings" pitchFamily="2" charset="2"/>
              <a:buChar char="q"/>
            </a:pP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 and practice language for buying a souvenir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 vocabulary for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names of souvenirs of the UK</a:t>
            </a:r>
          </a:p>
          <a:p>
            <a:pPr>
              <a:buFont typeface="Wingdings" pitchFamily="2" charset="2"/>
              <a:buChar char="q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Plural forms </a:t>
            </a:r>
          </a:p>
          <a:p>
            <a:pPr>
              <a:buFont typeface="Wingdings" pitchFamily="2" charset="2"/>
              <a:buChar char="q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 rules for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have/ has got/, haven’t/hasn’t got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895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34B5E-D190-48B2-B7F8-413950421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92813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situation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a souvenir shop in the UK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EF58DAA-C64F-428D-825C-1062F66AE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67429" y="1690688"/>
            <a:ext cx="7744706" cy="5130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5848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2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93EF55-9BAE-4210-83C8-92F1802514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4673" y="2339930"/>
            <a:ext cx="580178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80708-E5D4-423C-8716-BB6087979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7030A0"/>
                </a:solidFill>
              </a:rPr>
              <a:t>The situation</a:t>
            </a:r>
            <a:r>
              <a:rPr lang="ru-RU" b="1" dirty="0">
                <a:solidFill>
                  <a:srgbClr val="7030A0"/>
                </a:solidFill>
              </a:rPr>
              <a:t>: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who would like to buy a souvenir at a souvenir shop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EFFDFE-38CA-419D-9E00-7091B8562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7200" y="2766218"/>
            <a:ext cx="3664857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E79A1A-3300-46F1-9AE8-7CF350470D28}"/>
              </a:ext>
            </a:extLst>
          </p:cNvPr>
          <p:cNvSpPr txBox="1"/>
          <p:nvPr/>
        </p:nvSpPr>
        <p:spPr>
          <a:xfrm>
            <a:off x="1995713" y="3930824"/>
            <a:ext cx="2895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shop assistant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103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EB96B-937F-44B7-A62C-D5D766243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72" y="655411"/>
            <a:ext cx="10686142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should we know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buy a souvenir there?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9C9A8B-7879-4D7A-BE87-4C7DE8DC40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743" y="1980974"/>
            <a:ext cx="8229600" cy="4627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1897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B4EED-8B34-4AB6-978C-3AB231B93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1" y="1177925"/>
            <a:ext cx="11005457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aim of this lesson?</a:t>
            </a:r>
            <a:br>
              <a:rPr lang="ru-RU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763F7D-6D50-46A8-BBA8-9E144E814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1" y="2609396"/>
            <a:ext cx="11208657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should know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names of souvenirs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should know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polite phrases for buying souvenirs</a:t>
            </a:r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292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1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98D0A3-E16B-476E-BC90-8CAA14BD1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6D06C-591E-4016-9591-79D6BE41A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main aim of this lesson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to find out what phrases people use to buy a 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souvenir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souvenir shop.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208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16A036-6009-46B9-925E-E7FB2EB5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check your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 task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E028F-FB85-4CA4-9674-2AFF56417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0" y="1906270"/>
            <a:ext cx="37478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England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Scotland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Wales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Northern Ireland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UK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DB1984-57ED-411F-8F99-0926BA91492E}"/>
              </a:ext>
            </a:extLst>
          </p:cNvPr>
          <p:cNvSpPr txBox="1"/>
          <p:nvPr/>
        </p:nvSpPr>
        <p:spPr>
          <a:xfrm>
            <a:off x="7090117" y="1825625"/>
            <a:ext cx="485335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Walsh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Northern Irish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Scottish</a:t>
            </a:r>
          </a:p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F0F3637-9546-4A16-8165-F638FECAF8EC}"/>
              </a:ext>
            </a:extLst>
          </p:cNvPr>
          <p:cNvCxnSpPr/>
          <p:nvPr/>
        </p:nvCxnSpPr>
        <p:spPr>
          <a:xfrm>
            <a:off x="3778934" y="2228850"/>
            <a:ext cx="3311183" cy="723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8173ECF-D970-4DC0-905C-FEA671F95273}"/>
              </a:ext>
            </a:extLst>
          </p:cNvPr>
          <p:cNvCxnSpPr/>
          <p:nvPr/>
        </p:nvCxnSpPr>
        <p:spPr>
          <a:xfrm>
            <a:off x="3778934" y="2952750"/>
            <a:ext cx="3311183" cy="182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8D5D5061-4632-441D-B026-2FE06D9C13DA}"/>
              </a:ext>
            </a:extLst>
          </p:cNvPr>
          <p:cNvCxnSpPr/>
          <p:nvPr/>
        </p:nvCxnSpPr>
        <p:spPr>
          <a:xfrm flipV="1">
            <a:off x="3371850" y="2228850"/>
            <a:ext cx="3718267" cy="1390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3322C0D-95A2-4A3B-AB0E-D9A1E9804D65}"/>
              </a:ext>
            </a:extLst>
          </p:cNvPr>
          <p:cNvCxnSpPr/>
          <p:nvPr/>
        </p:nvCxnSpPr>
        <p:spPr>
          <a:xfrm flipV="1">
            <a:off x="5434525" y="3676650"/>
            <a:ext cx="1655592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EB2E502-44F5-4EB8-BBBE-866F3AAF9ECD}"/>
              </a:ext>
            </a:extLst>
          </p:cNvPr>
          <p:cNvCxnSpPr/>
          <p:nvPr/>
        </p:nvCxnSpPr>
        <p:spPr>
          <a:xfrm flipV="1">
            <a:off x="4076700" y="4324350"/>
            <a:ext cx="3013417" cy="708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815297" y="5829836"/>
            <a:ext cx="1927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</a:t>
            </a:r>
            <a:r>
              <a:rPr lang="en-US" dirty="0"/>
              <a:t>  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81325" y="5829023"/>
            <a:ext cx="21875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Russian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813496" y="6240433"/>
            <a:ext cx="2120704" cy="17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710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4075" y="159549"/>
            <a:ext cx="3917001" cy="6616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891" y="347998"/>
            <a:ext cx="1725318" cy="1219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5501" y="2393001"/>
            <a:ext cx="1468272" cy="1401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2968" y="2655980"/>
            <a:ext cx="1700931" cy="841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8406" y="4910278"/>
            <a:ext cx="1345493" cy="11183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6708" y="4383567"/>
            <a:ext cx="1731414" cy="1475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2949" y="280574"/>
            <a:ext cx="1538932" cy="1523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84" y="280574"/>
            <a:ext cx="2079945" cy="14751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3899" y="159549"/>
            <a:ext cx="2323679" cy="15962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654" y="2203716"/>
            <a:ext cx="2038779" cy="14538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3452" y="2393001"/>
            <a:ext cx="1804572" cy="14692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3452" y="4750053"/>
            <a:ext cx="1804572" cy="143878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99" y="4383567"/>
            <a:ext cx="1983713" cy="1349576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>
            <a:off x="3844033" y="1202996"/>
            <a:ext cx="1105338" cy="1924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058122" y="4910278"/>
            <a:ext cx="17330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716420" y="2151644"/>
            <a:ext cx="2247194" cy="1710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" idx="2"/>
          </p:cNvCxnSpPr>
          <p:nvPr/>
        </p:nvCxnSpPr>
        <p:spPr>
          <a:xfrm flipH="1">
            <a:off x="6351750" y="1567304"/>
            <a:ext cx="2562800" cy="237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6908800" y="3497301"/>
            <a:ext cx="1857829" cy="682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8" idx="0"/>
          </p:cNvCxnSpPr>
          <p:nvPr/>
        </p:nvCxnSpPr>
        <p:spPr>
          <a:xfrm flipH="1" flipV="1">
            <a:off x="6908800" y="4615543"/>
            <a:ext cx="2302353" cy="294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4122" y="5917752"/>
            <a:ext cx="690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scarf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Scottish.</a:t>
            </a:r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681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455</Words>
  <Application>Microsoft Office PowerPoint</Application>
  <PresentationFormat>Широкоэкранный</PresentationFormat>
  <Paragraphs>88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Buying  a souvenir </vt:lpstr>
      <vt:lpstr>Презентация PowerPoint</vt:lpstr>
      <vt:lpstr>The situation:  You are at a souvenir shop in the UK </vt:lpstr>
      <vt:lpstr> The situation: You are customers who would like to buy a souvenir at a souvenir shop </vt:lpstr>
      <vt:lpstr>What should we know to buy a souvenir there? </vt:lpstr>
      <vt:lpstr>What is the main aim of this lesson? </vt:lpstr>
      <vt:lpstr>Презентация PowerPoint</vt:lpstr>
      <vt:lpstr>Let’s check your home task </vt:lpstr>
      <vt:lpstr>Презентация PowerPoint</vt:lpstr>
      <vt:lpstr>Презентация PowerPoint</vt:lpstr>
      <vt:lpstr>Let’s check up. </vt:lpstr>
      <vt:lpstr>Презентация PowerPoint</vt:lpstr>
      <vt:lpstr>Which sentences does the shop assistant (s) say? Which sentences does the customer (c) say? </vt:lpstr>
      <vt:lpstr>What is the English for:</vt:lpstr>
      <vt:lpstr>Let’s try to act out  several dialogues between  a customer and the shop assistant. </vt:lpstr>
      <vt:lpstr>After this lesson I am……</vt:lpstr>
      <vt:lpstr>Thank you for  the lesson! Good-bye!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46</cp:revision>
  <dcterms:created xsi:type="dcterms:W3CDTF">2024-04-24T10:21:02Z</dcterms:created>
  <dcterms:modified xsi:type="dcterms:W3CDTF">2024-06-14T09:18:27Z</dcterms:modified>
</cp:coreProperties>
</file>