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70" r:id="rId15"/>
    <p:sldId id="269" r:id="rId16"/>
    <p:sldId id="282" r:id="rId17"/>
    <p:sldId id="271" r:id="rId18"/>
    <p:sldId id="258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87" autoAdjust="0"/>
  </p:normalViewPr>
  <p:slideViewPr>
    <p:cSldViewPr showGuides="1"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1DE-BF36-49D5-9A94-6C43E33CE713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B3AAE-D775-4773-87DF-848178C57A0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Шапилева</a:t>
            </a:r>
            <a:r>
              <a:rPr lang="ru-RU" baseline="0" dirty="0" smtClean="0"/>
              <a:t> Н.С., учитель английского языка </a:t>
            </a:r>
            <a:endParaRPr lang="ru-RU" baseline="0" dirty="0" smtClean="0"/>
          </a:p>
          <a:p>
            <a:r>
              <a:rPr lang="ru-RU" baseline="0" dirty="0" smtClean="0"/>
              <a:t>МОУ гимназия № 20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B3AAE-D775-4773-87DF-848178C57A02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B3AAE-D775-4773-87DF-848178C57A02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ED597D-6FF5-447A-B84F-6A5C4DB62A66}" type="slidenum">
              <a:rPr lang="ru-RU" smtClean="0"/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597D-6FF5-447A-B84F-6A5C4DB62A66}" type="slidenum">
              <a:rPr lang="ru-RU" smtClean="0"/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ABE116F-F794-4631-BA1A-0E91C5EB18EE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2ED597D-6FF5-447A-B84F-6A5C4DB62A66}" type="slidenum">
              <a:rPr lang="ru-RU" smtClean="0"/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anose="020B0604020202020204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8" Type="http://schemas.openxmlformats.org/officeDocument/2006/relationships/image" Target="../media/image2.jpeg"/><Relationship Id="rId7" Type="http://schemas.openxmlformats.org/officeDocument/2006/relationships/image" Target="../media/image3.jpeg"/><Relationship Id="rId6" Type="http://schemas.openxmlformats.org/officeDocument/2006/relationships/image" Target="../media/image18.png"/><Relationship Id="rId5" Type="http://schemas.openxmlformats.org/officeDocument/2006/relationships/image" Target="../media/image26.png"/><Relationship Id="rId4" Type="http://schemas.openxmlformats.org/officeDocument/2006/relationships/image" Target="../media/image11.png"/><Relationship Id="rId3" Type="http://schemas.openxmlformats.org/officeDocument/2006/relationships/image" Target="../media/image8.png"/><Relationship Id="rId2" Type="http://schemas.openxmlformats.org/officeDocument/2006/relationships/image" Target="../media/image28.jpe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4.jpe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image" Target="../media/image34.GI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Thursday, the </a:t>
            </a:r>
            <a:r>
              <a:rPr lang="ru-RU" alt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 of </a:t>
            </a:r>
            <a:r>
              <a:rPr lang="en-US" sz="36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classwork.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US" sz="4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collection</a:t>
            </a:r>
            <a:endParaRPr lang="ru-RU" sz="4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0" descr="ANd9GcR79qgteSNQxTOdApef3C_gvWGA6kQKv1bqGYlEb_ev1BTBj0Nv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19" y="2204864"/>
            <a:ext cx="228600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272156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sCAJZ48K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57551"/>
            <a:ext cx="2993522" cy="159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stickers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2" name="Picture 4" descr="imagesCAJ6H35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00213"/>
            <a:ext cx="374332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74441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mugs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magesCAN89OH4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583264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magazines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3" descr="ANd9GcQVjeMU0QdTpr7zeZn_bR84p0XYNOEVTcNSIqlULaWAg-7V8Jax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18669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ANd9GcSjwyaTkoO_cxvF7IHZvuTdVIdkhUVN5Ai7PG5BsAK4dIuXuh8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0888"/>
            <a:ext cx="2017713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ANd9GcTPextNzh9pe_RQhrEyQ6oBqP3uqvnJvMRdLO339oRM6Mb0AKnK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1"/>
            <a:ext cx="18669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ANd9GcQU-bsa5xbtJeoyuzyK_n3yADjF-80DMujd2mgQiTfkVdjilmp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54208"/>
            <a:ext cx="183832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imagesCA4R11IW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61926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Cups and medals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53444"/>
            <a:ext cx="4752528" cy="393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stones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3751852" cy="390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068" y="116632"/>
            <a:ext cx="7758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have got a collection of…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42" y="1295636"/>
            <a:ext cx="1800200" cy="132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34" y="1319909"/>
            <a:ext cx="1971303" cy="137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957" y="3005361"/>
            <a:ext cx="1656184" cy="14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48" y="4965801"/>
            <a:ext cx="1966377" cy="157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981241"/>
            <a:ext cx="1889754" cy="149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093975"/>
            <a:ext cx="1831314" cy="137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19909"/>
            <a:ext cx="220317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ANd9GcR79qgteSNQxTOdApef3C_gvWGA6kQKv1bqGYlEb_ev1BTBj0Nv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8" y="2992261"/>
            <a:ext cx="2520950" cy="143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imagesCADZB7A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578" y="2698727"/>
            <a:ext cx="1889947" cy="183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imagesCA4R11IW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34" y="4740027"/>
            <a:ext cx="218121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186" y="5047134"/>
            <a:ext cx="1889754" cy="149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Guessing </a:t>
            </a:r>
            <a:r>
              <a:rPr lang="en-US" sz="7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 smtClean="0"/>
              <a:t>Have</a:t>
            </a:r>
            <a:r>
              <a:rPr lang="en-US" b="1" dirty="0" smtClean="0"/>
              <a:t> </a:t>
            </a:r>
            <a:r>
              <a:rPr lang="en-US" b="1" dirty="0"/>
              <a:t>you </a:t>
            </a:r>
            <a:r>
              <a:rPr lang="en-US" b="1" dirty="0" smtClean="0"/>
              <a:t>got a collection of….?</a:t>
            </a:r>
            <a:endParaRPr lang="ru-RU" dirty="0"/>
          </a:p>
          <a:p>
            <a:pPr marL="114300" indent="0">
              <a:buNone/>
            </a:pPr>
            <a:r>
              <a:rPr lang="en-US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No, </a:t>
            </a:r>
            <a:r>
              <a:rPr lang="en-US" b="1" dirty="0"/>
              <a:t>I </a:t>
            </a:r>
            <a:r>
              <a:rPr lang="en-US" b="1" dirty="0" smtClean="0"/>
              <a:t>have</a:t>
            </a:r>
            <a:r>
              <a:rPr lang="en-US" b="1" dirty="0" smtClean="0"/>
              <a:t>n`t</a:t>
            </a:r>
            <a:r>
              <a:rPr lang="en-US" b="1" dirty="0" smtClean="0"/>
              <a:t>.</a:t>
            </a:r>
            <a:endParaRPr lang="en-US" b="1" dirty="0" smtClean="0"/>
          </a:p>
          <a:p>
            <a:pPr marL="114300" indent="0">
              <a:buNone/>
            </a:pPr>
            <a:endParaRPr lang="ru-RU" dirty="0"/>
          </a:p>
          <a:p>
            <a:r>
              <a:rPr lang="en-US" b="1" dirty="0" smtClean="0"/>
              <a:t>Yes, </a:t>
            </a:r>
            <a:r>
              <a:rPr lang="en-US" b="1" smtClean="0"/>
              <a:t>I </a:t>
            </a:r>
            <a:r>
              <a:rPr lang="en-US" b="1" smtClean="0"/>
              <a:t>have</a:t>
            </a:r>
            <a:r>
              <a:rPr lang="en-US" b="1" smtClean="0"/>
              <a:t>. </a:t>
            </a:r>
            <a:r>
              <a:rPr lang="en-US" b="1" dirty="0"/>
              <a:t>I have got a collection of….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Dialogues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Hello,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Kostya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Nice to see you.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P2: Glad to see you too, Max!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P1: Do you have any hobbies?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P2: I 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fond of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collecting 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stickers.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you like collecting things?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P1:Yes. I have got a collection of coins.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P3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Hello,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Nast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I know you have got an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unusual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hobby.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P4: Well. I collect historical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newspapers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magazines.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P3: That is interesting. Will you show me your collection?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P4: OK. And what is your hobby?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P3: Oh, I am fond of collecting stamps.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9050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Let`s have a rest</a:t>
            </a:r>
            <a:endParaRPr lang="ru-RU" sz="4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Stand up, please!</a:t>
            </a:r>
            <a:endParaRPr lang="ru-RU" dirty="0"/>
          </a:p>
          <a:p>
            <a:r>
              <a:rPr lang="en-US" i="1" dirty="0"/>
              <a:t>Do like me!</a:t>
            </a:r>
            <a:endParaRPr lang="ru-RU" dirty="0"/>
          </a:p>
          <a:p>
            <a:r>
              <a:rPr lang="en-US" i="1" dirty="0"/>
              <a:t>Hands up! Clap! Clap! Clap!</a:t>
            </a:r>
            <a:endParaRPr lang="ru-RU" dirty="0"/>
          </a:p>
          <a:p>
            <a:r>
              <a:rPr lang="en-US" i="1" dirty="0"/>
              <a:t>Hands down! Shake! Shake! Shake!</a:t>
            </a:r>
            <a:endParaRPr lang="ru-RU" dirty="0"/>
          </a:p>
          <a:p>
            <a:r>
              <a:rPr lang="en-US" i="1" dirty="0"/>
              <a:t>Hands on hips! Jump! Jump! Jump!</a:t>
            </a:r>
            <a:endParaRPr lang="ru-RU" dirty="0"/>
          </a:p>
          <a:p>
            <a:r>
              <a:rPr lang="en-US" i="1" dirty="0" smtClean="0"/>
              <a:t>Stand </a:t>
            </a:r>
            <a:r>
              <a:rPr lang="en-US" i="1" dirty="0"/>
              <a:t>still </a:t>
            </a:r>
            <a:r>
              <a:rPr lang="en-US" i="1" dirty="0" smtClean="0"/>
              <a:t>! (2)</a:t>
            </a:r>
            <a:endParaRPr lang="en-US" i="1" dirty="0" smtClean="0"/>
          </a:p>
          <a:p>
            <a:r>
              <a:rPr lang="en-US" i="1" dirty="0" smtClean="0"/>
              <a:t>Sit down!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17032"/>
            <a:ext cx="27717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stamps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images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628800"/>
            <a:ext cx="74168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endParaRPr lang="ru-RU" sz="6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Hi Betty!</a:t>
            </a:r>
            <a:endParaRPr lang="ru-RU" dirty="0"/>
          </a:p>
          <a:p>
            <a:pPr marL="114300" indent="0">
              <a:buNone/>
            </a:pPr>
            <a:r>
              <a:rPr lang="en-US" dirty="0"/>
              <a:t>How are you? I’ve got a great doll collection. I have got seventeen dolls. They are from the UK, the USA, Australia, France, Japan and Canada. My Japanese doll is a present from my mum and dad. I’m proud of my collection. Doll collecting is fun and easy. It makes me happy.</a:t>
            </a:r>
            <a:endParaRPr lang="ru-RU" dirty="0"/>
          </a:p>
          <a:p>
            <a:pPr marL="114300" indent="0">
              <a:buNone/>
            </a:pPr>
            <a:r>
              <a:rPr lang="en-US" dirty="0"/>
              <a:t>Love,</a:t>
            </a:r>
            <a:endParaRPr lang="ru-RU" dirty="0"/>
          </a:p>
          <a:p>
            <a:pPr marL="114300" indent="0">
              <a:buNone/>
            </a:pPr>
            <a:r>
              <a:rPr lang="en-US" dirty="0"/>
              <a:t>Amy.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230425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6128" y="908720"/>
            <a:ext cx="4038600" cy="521775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   The letter is from Betty. </a:t>
            </a:r>
            <a:endParaRPr lang="ru-RU" dirty="0"/>
          </a:p>
          <a:p>
            <a:r>
              <a:rPr lang="en-US" dirty="0"/>
              <a:t>2   Amy likes her doll collection.                              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/>
              <a:t>3   She has got 16 dolls in her collection.                              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/>
              <a:t>4   The doll from Japan is from her friend.                     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/>
              <a:t>5   Amy is proud of the collection.                             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/>
              <a:t>6  Doll collecting isn’t </a:t>
            </a:r>
            <a:r>
              <a:rPr lang="en-US" dirty="0" smtClean="0"/>
              <a:t>easy.                                                 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75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1.False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2. True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3. False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4. False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5. True 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6. False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49080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</a:t>
            </a:r>
            <a:br>
              <a:rPr lang="ru-RU" dirty="0"/>
            </a:b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Tom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2. 11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London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stamps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5. 68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Japan, France, Australia, Canada and New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Zealand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7.Yes, he does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88840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name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age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you are from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your collection 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big your collection 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you feel about it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Writing a </a:t>
            </a:r>
            <a:r>
              <a:rPr lang="en-US" b="1" dirty="0" err="1">
                <a:solidFill>
                  <a:schemeClr val="accent2"/>
                </a:solidFill>
              </a:rPr>
              <a:t>cinquain</a:t>
            </a:r>
            <a:r>
              <a:rPr lang="en-US" b="1" dirty="0">
                <a:solidFill>
                  <a:schemeClr val="accent2"/>
                </a:solidFill>
              </a:rPr>
              <a:t> (in groups)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1.Collecting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adjectives)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verbs)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(a sentence)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Hobby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 collection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learn by heart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824536" cy="2703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en-US" sz="4800" b="1" spc="50" dirty="0" smtClean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4800" b="1" spc="50" dirty="0" smtClean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b="1" spc="50" dirty="0" smtClean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 </a:t>
            </a:r>
            <a:r>
              <a:rPr lang="en-US" sz="2700" b="1" spc="50" dirty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JOB!</a:t>
            </a:r>
            <a:br>
              <a:rPr lang="en-US" sz="2700" b="1" spc="50" dirty="0">
                <a:ln w="11430"/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spc="50" dirty="0">
                <a:ln w="11430">
                  <a:solidFill>
                    <a:srgbClr val="073E87">
                      <a:lumMod val="25000"/>
                    </a:srgbClr>
                  </a:solidFill>
                </a:ln>
                <a:gradFill>
                  <a:gsLst>
                    <a:gs pos="25000">
                      <a:srgbClr val="4584D3">
                        <a:satMod val="155000"/>
                      </a:srgbClr>
                    </a:gs>
                    <a:gs pos="100000">
                      <a:srgbClr val="4584D3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700" b="1" dirty="0">
                <a:ln w="19050">
                  <a:solidFill>
                    <a:srgbClr val="073E87">
                      <a:lumMod val="2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Choose a smile for your own according to your work at the lesson.</a:t>
            </a:r>
            <a:br>
              <a:rPr lang="en-US" sz="2700" b="1" dirty="0">
                <a:ln w="19050">
                  <a:solidFill>
                    <a:srgbClr val="073E87">
                      <a:lumMod val="2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>
                <a:ln w="19050">
                  <a:solidFill>
                    <a:srgbClr val="073E87">
                      <a:lumMod val="2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Be objective!</a:t>
            </a:r>
            <a:br>
              <a:rPr lang="ru-RU" sz="2700" b="1" dirty="0">
                <a:ln w="19050">
                  <a:solidFill>
                    <a:srgbClr val="073E87">
                      <a:lumMod val="2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700" b="1" dirty="0" smtClean="0">
                <a:ln w="19050">
                  <a:solidFill>
                    <a:srgbClr val="073E87">
                      <a:lumMod val="25000"/>
                    </a:srgbClr>
                  </a:solidFill>
                  <a:prstDash val="solid"/>
                </a:ln>
                <a:solidFill>
                  <a:srgbClr val="5BD07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  <a:t>I </a:t>
            </a:r>
            <a:r>
              <a:rPr lang="en-US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  <a:t>did </a:t>
            </a:r>
            <a:r>
              <a:rPr lang="en-US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en-US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  <a:t>my best! Excellent</a:t>
            </a:r>
            <a:r>
              <a:rPr lang="en-US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  <a:t>!</a:t>
            </a:r>
            <a:br>
              <a:rPr lang="ru-RU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Бабинцевы\Мои документы\Мои рисунки\позитив\001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85" y="1555577"/>
            <a:ext cx="2088232" cy="151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Бабинцевы\Мои документы\Мои рисунки\позитив\0044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" y="3356992"/>
            <a:ext cx="26003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03915" y="3244334"/>
            <a:ext cx="33361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en-US" b="1" dirty="0" smtClean="0">
              <a:ln w="10541" cmpd="sng">
                <a:solidFill>
                  <a:srgbClr val="C6E7FC">
                    <a:lumMod val="50000"/>
                  </a:srgbClr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latin typeface="Candara" panose="020E0502030303020204" pitchFamily="34" charset="0"/>
            </a:endParaRPr>
          </a:p>
          <a:p>
            <a:pPr>
              <a:defRPr/>
            </a:pPr>
            <a:endParaRPr lang="en-US" b="1" dirty="0">
              <a:ln w="10541" cmpd="sng">
                <a:solidFill>
                  <a:srgbClr val="C6E7FC">
                    <a:lumMod val="50000"/>
                  </a:srgbClr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latin typeface="Candara" panose="020E0502030303020204" pitchFamily="34" charset="0"/>
            </a:endParaRPr>
          </a:p>
          <a:p>
            <a:pPr>
              <a:defRPr/>
            </a:pPr>
            <a:r>
              <a:rPr lang="en-US" b="1" dirty="0" smtClean="0">
                <a:ln w="10541" cmpd="sng">
                  <a:solidFill>
                    <a:srgbClr val="C6E7FC">
                      <a:lumMod val="50000"/>
                    </a:srgbClr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latin typeface="Candara" panose="020E0502030303020204" pitchFamily="34" charset="0"/>
              </a:rPr>
              <a:t>I </a:t>
            </a:r>
            <a:r>
              <a:rPr lang="en-US" b="1" dirty="0">
                <a:ln w="10541" cmpd="sng">
                  <a:solidFill>
                    <a:srgbClr val="C6E7FC">
                      <a:lumMod val="50000"/>
                    </a:srgbClr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latin typeface="Candara" panose="020E0502030303020204" pitchFamily="34" charset="0"/>
              </a:rPr>
              <a:t>tried as much as I could.  Good!</a:t>
            </a:r>
            <a:endParaRPr lang="ru-RU" b="1" dirty="0">
              <a:ln w="10541" cmpd="sng">
                <a:solidFill>
                  <a:srgbClr val="C6E7FC">
                    <a:lumMod val="50000"/>
                  </a:srgbClr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7" name="Picture 4" descr="C:\Documents and Settings\Бабинцевы\Мои документы\Мои рисунки\позитив\olvas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6" y="5013176"/>
            <a:ext cx="193729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59832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>
                <a:solidFill>
                  <a:srgbClr val="002060"/>
                </a:solidFill>
              </a:rPr>
              <a:t>I should learn English better!  Not very well…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7" descr="imagesCAP5VCLH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928" y="1772816"/>
            <a:ext cx="3442559" cy="369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ANd9GcRpL2UBN43LCSVlfKJi8ymX1f7XxnbfGwm-zhX7Hukfpw7hT-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2809428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ANd9GcS9208R9-X-tyvW4CGRty06BqX2EHRkJyeLMTd3bkmTwoXwEmue0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244827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coins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576064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imagesCA2NDCU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2443162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magesCAY1YJWO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5472608" cy="409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250866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dolls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imagesCAZZZAG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844824"/>
            <a:ext cx="5832648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 toys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ANd9GcQqKPwR5f4DrbRH2i9CH_XMGANV3KnyVgO0oarzoJh79qQPjwatEA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3600400" cy="350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sCAJZ48K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564904"/>
            <a:ext cx="3908425" cy="350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photos</a:t>
            </a: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ANd9GcThTKym7f-rWOaMFOtyDZoGgL4GJ3E-pOb3IICHGhVtznZOdCas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7566">
            <a:off x="1177539" y="2115248"/>
            <a:ext cx="2515214" cy="40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sCADZB7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628775"/>
            <a:ext cx="4608513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5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5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magesCAXTOGYI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748883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0</TotalTime>
  <Words>2195</Words>
  <Application>WPS Presentation</Application>
  <PresentationFormat>Экран (4:3)</PresentationFormat>
  <Paragraphs>136</Paragraphs>
  <Slides>26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SimSun</vt:lpstr>
      <vt:lpstr>Wingdings</vt:lpstr>
      <vt:lpstr>Times New Roman</vt:lpstr>
      <vt:lpstr>Century Gothic</vt:lpstr>
      <vt:lpstr>Microsoft YaHei</vt:lpstr>
      <vt:lpstr>Arial Unicode MS</vt:lpstr>
      <vt:lpstr>Book Antiqua</vt:lpstr>
      <vt:lpstr>Calibri</vt:lpstr>
      <vt:lpstr>Arial Black</vt:lpstr>
      <vt:lpstr>Candara</vt:lpstr>
      <vt:lpstr>Аптека</vt:lpstr>
      <vt:lpstr>Thursday, the 16th of october. classwork.</vt:lpstr>
      <vt:lpstr>stamps</vt:lpstr>
      <vt:lpstr>Cars</vt:lpstr>
      <vt:lpstr>coins</vt:lpstr>
      <vt:lpstr>books</vt:lpstr>
      <vt:lpstr>dolls</vt:lpstr>
      <vt:lpstr>Soft toys</vt:lpstr>
      <vt:lpstr>photos</vt:lpstr>
      <vt:lpstr>CDs</vt:lpstr>
      <vt:lpstr>stickers</vt:lpstr>
      <vt:lpstr>mugs</vt:lpstr>
      <vt:lpstr>magazines</vt:lpstr>
      <vt:lpstr>games</vt:lpstr>
      <vt:lpstr>Cups and medals</vt:lpstr>
      <vt:lpstr>stones</vt:lpstr>
      <vt:lpstr>PowerPoint 演示文稿</vt:lpstr>
      <vt:lpstr>Guessing game</vt:lpstr>
      <vt:lpstr>Dialogues</vt:lpstr>
      <vt:lpstr>Let`s have a rest</vt:lpstr>
      <vt:lpstr>Reading</vt:lpstr>
      <vt:lpstr>PowerPoint 演示文稿</vt:lpstr>
      <vt:lpstr>Listening </vt:lpstr>
      <vt:lpstr>Writing</vt:lpstr>
      <vt:lpstr>Writing a cinquain (in groups) </vt:lpstr>
      <vt:lpstr>PowerPoint 演示文稿</vt:lpstr>
      <vt:lpstr>  GOOD  JOB!     Choose a smile for your own according to your work at the lesson.      Be objective!  I did  my best! Excellent!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the 23rd of october. classwork.</dc:title>
  <dc:creator>user</dc:creator>
  <cp:lastModifiedBy>User</cp:lastModifiedBy>
  <cp:revision>22</cp:revision>
  <dcterms:created xsi:type="dcterms:W3CDTF">2014-10-12T13:02:00Z</dcterms:created>
  <dcterms:modified xsi:type="dcterms:W3CDTF">2025-10-20T08:30:09Z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40A56ABCEEB54357BD14537A5B596DBD_12</vt:lpwstr>
  </property>
  <property fmtid="{D5CDD505-2E9C-101B-9397-08002B2CF9AE}" pid="3" name="KSOProductBuildVer">
    <vt:lpwstr>1049-12.2.0.22549</vt:lpwstr>
  </property>
</Properties>
</file>