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5" r:id="rId10"/>
    <p:sldId id="269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C0E"/>
    <a:srgbClr val="020301"/>
    <a:srgbClr val="3333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4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6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111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89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98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44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3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926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271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00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89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E3896-7EFF-4B2B-8809-ADB5363A35DC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82038-D174-4E5E-9961-FCFA222E9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64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4278" y="139149"/>
            <a:ext cx="9733722" cy="3180522"/>
          </a:xfrm>
        </p:spPr>
        <p:txBody>
          <a:bodyPr>
            <a:normAutofit/>
          </a:bodyPr>
          <a:lstStyle/>
          <a:p>
            <a:r>
              <a:rPr lang="en-US" sz="9600" b="1" dirty="0" smtClean="0">
                <a:solidFill>
                  <a:srgbClr val="333333"/>
                </a:solidFill>
                <a:latin typeface="Comic Sans MS" panose="030F0702030302020204" pitchFamily="66" charset="0"/>
              </a:rPr>
              <a:t>My pet</a:t>
            </a:r>
            <a:endParaRPr lang="ru-RU" sz="9600" b="1" dirty="0">
              <a:solidFill>
                <a:srgbClr val="33333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3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594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Grammar</a:t>
            </a:r>
            <a:br>
              <a:rPr lang="en-US" dirty="0" smtClean="0">
                <a:latin typeface="Comic Sans MS" panose="030F0702030302020204" pitchFamily="66" charset="0"/>
              </a:rPr>
            </a:br>
            <a:r>
              <a:rPr lang="en-US" dirty="0" smtClean="0">
                <a:latin typeface="Comic Sans MS" panose="030F0702030302020204" pitchFamily="66" charset="0"/>
              </a:rPr>
              <a:t/>
            </a:r>
            <a:br>
              <a:rPr lang="en-US" dirty="0" smtClean="0">
                <a:latin typeface="Comic Sans MS" panose="030F0702030302020204" pitchFamily="66" charset="0"/>
              </a:rPr>
            </a:br>
            <a:r>
              <a:rPr lang="en-US" dirty="0" smtClean="0">
                <a:latin typeface="Comic Sans MS" panose="030F0702030302020204" pitchFamily="66" charset="0"/>
              </a:rPr>
              <a:t>Find </a:t>
            </a:r>
            <a:r>
              <a:rPr lang="en-US" dirty="0">
                <a:latin typeface="Comic Sans MS" panose="030F0702030302020204" pitchFamily="66" charset="0"/>
              </a:rPr>
              <a:t>out all the present simple verb forms from the text and enumerate them.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97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 smtClean="0">
                <a:latin typeface="Comic Sans MS" panose="030F0702030302020204" pitchFamily="66" charset="0"/>
              </a:rPr>
              <a:t/>
            </a:r>
            <a:br>
              <a:rPr lang="en-US" sz="4900" dirty="0" smtClean="0">
                <a:latin typeface="Comic Sans MS" panose="030F0702030302020204" pitchFamily="66" charset="0"/>
              </a:rPr>
            </a:br>
            <a:r>
              <a:rPr lang="en-US" sz="6000" dirty="0" smtClean="0">
                <a:latin typeface="Comic Sans MS" panose="030F0702030302020204" pitchFamily="66" charset="0"/>
              </a:rPr>
              <a:t>Summarizing</a:t>
            </a:r>
            <a:r>
              <a:rPr lang="ru-RU" dirty="0"/>
              <a:t/>
            </a:r>
            <a:br>
              <a:rPr lang="ru-RU" dirty="0"/>
            </a:br>
            <a:r>
              <a:rPr lang="en-US" b="1" dirty="0" smtClean="0">
                <a:latin typeface="Comic Sans MS" panose="030F0702030302020204" pitchFamily="66" charset="0"/>
              </a:rPr>
              <a:t/>
            </a:r>
            <a:br>
              <a:rPr lang="en-US" b="1" dirty="0" smtClean="0">
                <a:latin typeface="Comic Sans MS" panose="030F0702030302020204" pitchFamily="66" charset="0"/>
              </a:rPr>
            </a:b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i="1" dirty="0">
                <a:latin typeface="Comic Sans MS" panose="030F0702030302020204" pitchFamily="66" charset="0"/>
              </a:rPr>
              <a:t>L</a:t>
            </a:r>
            <a:r>
              <a:rPr lang="en-US" sz="4000" i="1" dirty="0" smtClean="0">
                <a:latin typeface="Comic Sans MS" panose="030F0702030302020204" pitchFamily="66" charset="0"/>
              </a:rPr>
              <a:t>et's </a:t>
            </a:r>
            <a:r>
              <a:rPr lang="en-US" sz="4000" i="1" dirty="0">
                <a:latin typeface="Comic Sans MS" panose="030F0702030302020204" pitchFamily="66" charset="0"/>
              </a:rPr>
              <a:t>remember the animals </a:t>
            </a:r>
            <a:r>
              <a:rPr lang="en-US" sz="4000" i="1" dirty="0" smtClean="0">
                <a:latin typeface="Comic Sans MS" panose="030F0702030302020204" pitchFamily="66" charset="0"/>
              </a:rPr>
              <a:t>we’ve passed </a:t>
            </a:r>
            <a:r>
              <a:rPr lang="en-US" sz="4000" i="1" dirty="0">
                <a:latin typeface="Comic Sans MS" panose="030F0702030302020204" pitchFamily="66" charset="0"/>
              </a:rPr>
              <a:t>today</a:t>
            </a:r>
            <a:r>
              <a:rPr lang="en-US" sz="4000" i="1" dirty="0" smtClean="0">
                <a:latin typeface="Comic Sans MS" panose="030F0702030302020204" pitchFamily="66" charset="0"/>
              </a:rPr>
              <a:t>.</a:t>
            </a:r>
            <a:endParaRPr lang="ru-RU" sz="4000" i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4000" i="1" dirty="0" smtClean="0">
                <a:latin typeface="Comic Sans MS" panose="030F0702030302020204" pitchFamily="66" charset="0"/>
              </a:rPr>
              <a:t>Which </a:t>
            </a:r>
            <a:r>
              <a:rPr lang="en-US" sz="4000" i="1" dirty="0">
                <a:latin typeface="Comic Sans MS" panose="030F0702030302020204" pitchFamily="66" charset="0"/>
              </a:rPr>
              <a:t>groups of animals </a:t>
            </a:r>
            <a:r>
              <a:rPr lang="en-US" sz="4000" i="1" dirty="0" smtClean="0">
                <a:latin typeface="Comic Sans MS" panose="030F0702030302020204" pitchFamily="66" charset="0"/>
              </a:rPr>
              <a:t>have </a:t>
            </a:r>
            <a:r>
              <a:rPr lang="en-US" sz="4000" i="1" dirty="0">
                <a:latin typeface="Comic Sans MS" panose="030F0702030302020204" pitchFamily="66" charset="0"/>
              </a:rPr>
              <a:t>we </a:t>
            </a:r>
            <a:r>
              <a:rPr lang="en-US" sz="4000" i="1" dirty="0" smtClean="0">
                <a:latin typeface="Comic Sans MS" panose="030F0702030302020204" pitchFamily="66" charset="0"/>
              </a:rPr>
              <a:t>revised </a:t>
            </a:r>
            <a:r>
              <a:rPr lang="en-US" sz="4000" i="1" dirty="0">
                <a:latin typeface="Comic Sans MS" panose="030F0702030302020204" pitchFamily="66" charset="0"/>
              </a:rPr>
              <a:t>today?</a:t>
            </a:r>
            <a:endParaRPr lang="ru-RU" sz="4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12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760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Well, it was pleasant to work with you today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en-US" dirty="0" smtClean="0">
                <a:latin typeface="Comic Sans MS" panose="030F0702030302020204" pitchFamily="66" charset="0"/>
              </a:rPr>
              <a:t> </a:t>
            </a:r>
            <a:br>
              <a:rPr lang="en-US" dirty="0" smtClean="0">
                <a:latin typeface="Comic Sans MS" panose="030F0702030302020204" pitchFamily="66" charset="0"/>
              </a:rPr>
            </a:br>
            <a:r>
              <a:rPr lang="en-US" dirty="0" smtClean="0">
                <a:latin typeface="Comic Sans MS" panose="030F0702030302020204" pitchFamily="66" charset="0"/>
              </a:rPr>
              <a:t>And </a:t>
            </a:r>
            <a:r>
              <a:rPr lang="en-US" dirty="0">
                <a:latin typeface="Comic Sans MS" panose="030F0702030302020204" pitchFamily="66" charset="0"/>
              </a:rPr>
              <a:t>your home task for the next lesson will be </a:t>
            </a:r>
            <a:r>
              <a:rPr lang="en-US" i="1" u="sng" dirty="0">
                <a:latin typeface="Comic Sans MS" panose="030F0702030302020204" pitchFamily="66" charset="0"/>
              </a:rPr>
              <a:t>to write a message about your pet</a:t>
            </a:r>
            <a:r>
              <a:rPr lang="en-US" dirty="0">
                <a:latin typeface="Comic Sans MS" panose="030F0702030302020204" pitchFamily="66" charset="0"/>
              </a:rPr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4636" y="3537526"/>
            <a:ext cx="7317509" cy="2057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Comic Sans MS" panose="030F0702030302020204" pitchFamily="66" charset="0"/>
                <a:ea typeface="+mj-ea"/>
                <a:cs typeface="+mj-cs"/>
              </a:rPr>
              <a:t>       </a:t>
            </a:r>
          </a:p>
          <a:p>
            <a:pPr marL="0" indent="0">
              <a:buNone/>
            </a:pPr>
            <a:r>
              <a:rPr lang="en-US" sz="4000" dirty="0"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000" dirty="0" smtClean="0">
                <a:latin typeface="Comic Sans MS" panose="030F0702030302020204" pitchFamily="66" charset="0"/>
                <a:ea typeface="+mj-ea"/>
                <a:cs typeface="+mj-cs"/>
              </a:rPr>
              <a:t>          </a:t>
            </a:r>
            <a:r>
              <a:rPr lang="en-US" sz="4800" dirty="0" smtClean="0">
                <a:latin typeface="Comic Sans MS" panose="030F0702030302020204" pitchFamily="66" charset="0"/>
                <a:ea typeface="+mj-ea"/>
                <a:cs typeface="+mj-cs"/>
              </a:rPr>
              <a:t>Thank </a:t>
            </a:r>
            <a:r>
              <a:rPr lang="en-US" sz="4800" dirty="0">
                <a:latin typeface="Comic Sans MS" panose="030F0702030302020204" pitchFamily="66" charset="0"/>
                <a:ea typeface="+mj-ea"/>
                <a:cs typeface="+mj-cs"/>
              </a:rPr>
              <a:t>you!</a:t>
            </a:r>
            <a:endParaRPr lang="ru-RU" sz="4800" dirty="0">
              <a:latin typeface="Comic Sans MS" panose="030F0702030302020204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745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t="-9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49087"/>
            <a:ext cx="9144000" cy="1659835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Comic Sans MS" panose="030F0702030302020204" pitchFamily="66" charset="0"/>
              </a:rPr>
              <a:t>Goals</a:t>
            </a:r>
            <a:endParaRPr lang="ru-RU" sz="8000" dirty="0"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72209" y="1967947"/>
            <a:ext cx="10286999" cy="4383157"/>
          </a:xfrm>
        </p:spPr>
        <p:txBody>
          <a:bodyPr>
            <a:normAutofit fontScale="77500" lnSpcReduction="20000"/>
          </a:bodyPr>
          <a:lstStyle/>
          <a:p>
            <a:pPr marL="1143000" indent="-1143000" algn="l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6900" dirty="0">
                <a:latin typeface="Comic Sans MS" panose="030F0702030302020204" pitchFamily="66" charset="0"/>
                <a:ea typeface="+mj-ea"/>
                <a:cs typeface="+mj-cs"/>
              </a:rPr>
              <a:t>read and understand </a:t>
            </a:r>
            <a:r>
              <a:rPr lang="en-US" sz="6900" dirty="0" smtClean="0">
                <a:latin typeface="Comic Sans MS" panose="030F0702030302020204" pitchFamily="66" charset="0"/>
                <a:ea typeface="+mj-ea"/>
                <a:cs typeface="+mj-cs"/>
              </a:rPr>
              <a:t>information about pets</a:t>
            </a:r>
          </a:p>
          <a:p>
            <a:pPr marL="1143000" indent="-1143000" algn="l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69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marL="1143000" indent="-1143000" algn="l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6900" dirty="0">
                <a:latin typeface="Comic Sans MS" panose="030F0702030302020204" pitchFamily="66" charset="0"/>
                <a:ea typeface="+mj-ea"/>
                <a:cs typeface="+mj-cs"/>
              </a:rPr>
              <a:t>listen and understand </a:t>
            </a:r>
            <a:r>
              <a:rPr lang="en-US" sz="6900" dirty="0" smtClean="0">
                <a:latin typeface="Comic Sans MS" panose="030F0702030302020204" pitchFamily="66" charset="0"/>
                <a:ea typeface="+mj-ea"/>
                <a:cs typeface="+mj-cs"/>
              </a:rPr>
              <a:t>information </a:t>
            </a:r>
            <a:r>
              <a:rPr lang="en-US" sz="6900" dirty="0">
                <a:latin typeface="Comic Sans MS" panose="030F0702030302020204" pitchFamily="66" charset="0"/>
                <a:ea typeface="+mj-ea"/>
                <a:cs typeface="+mj-cs"/>
              </a:rPr>
              <a:t>about </a:t>
            </a:r>
            <a:r>
              <a:rPr lang="en-US" sz="6900" dirty="0" smtClean="0">
                <a:latin typeface="Comic Sans MS" panose="030F0702030302020204" pitchFamily="66" charset="0"/>
                <a:ea typeface="+mj-ea"/>
                <a:cs typeface="+mj-cs"/>
              </a:rPr>
              <a:t>pets                  </a:t>
            </a:r>
            <a:endParaRPr lang="en-US" sz="69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marL="1143000" indent="-1143000" algn="l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69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marL="1143000" indent="-1143000" algn="l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6900" dirty="0" smtClean="0">
                <a:latin typeface="Comic Sans MS" panose="030F0702030302020204" pitchFamily="66" charset="0"/>
                <a:ea typeface="+mj-ea"/>
                <a:cs typeface="+mj-cs"/>
              </a:rPr>
              <a:t>talk </a:t>
            </a:r>
            <a:r>
              <a:rPr lang="en-US" sz="6900" dirty="0">
                <a:latin typeface="Comic Sans MS" panose="030F0702030302020204" pitchFamily="66" charset="0"/>
                <a:ea typeface="+mj-ea"/>
                <a:cs typeface="+mj-cs"/>
              </a:rPr>
              <a:t>about </a:t>
            </a:r>
            <a:r>
              <a:rPr lang="en-US" sz="6900" dirty="0" smtClean="0">
                <a:latin typeface="Comic Sans MS" panose="030F0702030302020204" pitchFamily="66" charset="0"/>
                <a:ea typeface="+mj-ea"/>
                <a:cs typeface="+mj-cs"/>
              </a:rPr>
              <a:t>pets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21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3"/>
          <a:srcRect l="18856" t="18472" r="10594" b="7413"/>
          <a:stretch/>
        </p:blipFill>
        <p:spPr bwMode="auto">
          <a:xfrm>
            <a:off x="437323" y="0"/>
            <a:ext cx="11618842" cy="69673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909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11022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u="sng" dirty="0" smtClean="0">
                <a:latin typeface="Comic Sans MS" panose="030F0702030302020204" pitchFamily="66" charset="0"/>
              </a:rPr>
              <a:t>Vocabulary</a:t>
            </a:r>
            <a:br>
              <a:rPr lang="en-US" u="sng" dirty="0" smtClean="0">
                <a:latin typeface="Comic Sans MS" panose="030F0702030302020204" pitchFamily="66" charset="0"/>
              </a:rPr>
            </a:br>
            <a:r>
              <a:rPr lang="en-US" b="1" i="1" dirty="0" smtClean="0">
                <a:latin typeface="Comic Sans MS" panose="030F0702030302020204" pitchFamily="66" charset="0"/>
              </a:rPr>
              <a:t/>
            </a:r>
            <a:br>
              <a:rPr lang="en-US" b="1" i="1" dirty="0" smtClean="0">
                <a:latin typeface="Comic Sans MS" panose="030F0702030302020204" pitchFamily="66" charset="0"/>
              </a:rPr>
            </a:br>
            <a:r>
              <a:rPr lang="en-US" b="1" i="1" dirty="0" smtClean="0">
                <a:latin typeface="Comic Sans MS" panose="030F0702030302020204" pitchFamily="66" charset="0"/>
              </a:rPr>
              <a:t>Your </a:t>
            </a:r>
            <a:r>
              <a:rPr lang="en-US" b="1" i="1" dirty="0">
                <a:latin typeface="Comic Sans MS" panose="030F0702030302020204" pitchFamily="66" charset="0"/>
              </a:rPr>
              <a:t>task is to say </a:t>
            </a:r>
            <a:r>
              <a:rPr lang="ru-RU" b="1" i="1" dirty="0" smtClean="0">
                <a:latin typeface="Comic Sans MS" panose="030F0702030302020204" pitchFamily="66" charset="0"/>
              </a:rPr>
              <a:t>(</a:t>
            </a:r>
            <a:r>
              <a:rPr lang="en-US" b="1" i="1" dirty="0" smtClean="0">
                <a:latin typeface="Comic Sans MS" panose="030F0702030302020204" pitchFamily="66" charset="0"/>
              </a:rPr>
              <a:t>write) whether </a:t>
            </a:r>
            <a:r>
              <a:rPr lang="en-US" b="1" i="1" dirty="0">
                <a:latin typeface="Comic Sans MS" panose="030F0702030302020204" pitchFamily="66" charset="0"/>
              </a:rPr>
              <a:t>it is a pet/ a farm animal.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851425"/>
              </p:ext>
            </p:extLst>
          </p:nvPr>
        </p:nvGraphicFramePr>
        <p:xfrm>
          <a:off x="1470990" y="2931601"/>
          <a:ext cx="9611140" cy="393192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805570">
                  <a:extLst>
                    <a:ext uri="{9D8B030D-6E8A-4147-A177-3AD203B41FA5}">
                      <a16:colId xmlns:a16="http://schemas.microsoft.com/office/drawing/2014/main" val="3994735274"/>
                    </a:ext>
                  </a:extLst>
                </a:gridCol>
                <a:gridCol w="4805570">
                  <a:extLst>
                    <a:ext uri="{9D8B030D-6E8A-4147-A177-3AD203B41FA5}">
                      <a16:colId xmlns:a16="http://schemas.microsoft.com/office/drawing/2014/main" val="258123309"/>
                    </a:ext>
                  </a:extLst>
                </a:gridCol>
              </a:tblGrid>
              <a:tr h="1892596">
                <a:tc>
                  <a:txBody>
                    <a:bodyPr/>
                    <a:lstStyle/>
                    <a:p>
                      <a:pPr algn="l"/>
                      <a:r>
                        <a:rPr lang="en-US" sz="4400" b="1" kern="1200" dirty="0" smtClean="0">
                          <a:solidFill>
                            <a:srgbClr val="1D2C0E"/>
                          </a:solidFill>
                          <a:latin typeface="+mn-lt"/>
                          <a:ea typeface="+mn-ea"/>
                          <a:cs typeface="+mn-cs"/>
                        </a:rPr>
                        <a:t>Pets</a:t>
                      </a:r>
                      <a:endParaRPr lang="ru-RU" sz="4400" b="1" kern="1200" dirty="0">
                        <a:solidFill>
                          <a:srgbClr val="1D2C0E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400" b="1" dirty="0" smtClean="0">
                          <a:solidFill>
                            <a:srgbClr val="1D2C0E"/>
                          </a:solidFill>
                        </a:rPr>
                        <a:t>Farm </a:t>
                      </a:r>
                      <a:endParaRPr lang="ru-RU" sz="4400" b="1" dirty="0" smtClean="0">
                        <a:solidFill>
                          <a:srgbClr val="1D2C0E"/>
                        </a:solidFill>
                      </a:endParaRPr>
                    </a:p>
                    <a:p>
                      <a:pPr algn="l"/>
                      <a:r>
                        <a:rPr lang="en-US" sz="4400" b="1" dirty="0" smtClean="0">
                          <a:solidFill>
                            <a:srgbClr val="1D2C0E"/>
                          </a:solidFill>
                        </a:rPr>
                        <a:t>animals</a:t>
                      </a:r>
                      <a:endParaRPr lang="ru-RU" sz="4400" b="1" dirty="0" smtClean="0">
                        <a:solidFill>
                          <a:srgbClr val="1D2C0E"/>
                        </a:solidFill>
                      </a:endParaRPr>
                    </a:p>
                    <a:p>
                      <a:pPr algn="ctr"/>
                      <a:endParaRPr lang="ru-RU" sz="4400" b="1" dirty="0">
                        <a:solidFill>
                          <a:srgbClr val="1D2C0E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880785"/>
                  </a:ext>
                </a:extLst>
              </a:tr>
              <a:tr h="3291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561186"/>
                  </a:ext>
                </a:extLst>
              </a:tr>
              <a:tr h="32914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848987"/>
                  </a:ext>
                </a:extLst>
              </a:tr>
              <a:tr h="32914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574556"/>
                  </a:ext>
                </a:extLst>
              </a:tr>
              <a:tr h="3291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231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3463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3"/>
          <a:srcRect l="23345" t="15965" r="36377" b="17673"/>
          <a:stretch/>
        </p:blipFill>
        <p:spPr bwMode="auto">
          <a:xfrm>
            <a:off x="3697356" y="3180521"/>
            <a:ext cx="2017644" cy="15084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15521" t="13912" r="26243" b="17218"/>
          <a:stretch/>
        </p:blipFill>
        <p:spPr bwMode="auto">
          <a:xfrm>
            <a:off x="8891877" y="3299793"/>
            <a:ext cx="2044479" cy="15084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379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475162"/>
              </p:ext>
            </p:extLst>
          </p:nvPr>
        </p:nvGraphicFramePr>
        <p:xfrm>
          <a:off x="447261" y="228600"/>
          <a:ext cx="11221278" cy="637551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811749">
                  <a:extLst>
                    <a:ext uri="{9D8B030D-6E8A-4147-A177-3AD203B41FA5}">
                      <a16:colId xmlns:a16="http://schemas.microsoft.com/office/drawing/2014/main" val="171268741"/>
                    </a:ext>
                  </a:extLst>
                </a:gridCol>
                <a:gridCol w="5409529">
                  <a:extLst>
                    <a:ext uri="{9D8B030D-6E8A-4147-A177-3AD203B41FA5}">
                      <a16:colId xmlns:a16="http://schemas.microsoft.com/office/drawing/2014/main" val="1236933033"/>
                    </a:ext>
                  </a:extLst>
                </a:gridCol>
              </a:tblGrid>
              <a:tr h="1346314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Comic Sans MS" panose="030F0702030302020204" pitchFamily="66" charset="0"/>
                        </a:rPr>
                        <a:t>Pets</a:t>
                      </a:r>
                      <a:endParaRPr lang="ru-RU" sz="5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latin typeface="Comic Sans MS" panose="030F0702030302020204" pitchFamily="66" charset="0"/>
                        </a:rPr>
                        <a:t>Farm animals</a:t>
                      </a:r>
                      <a:endParaRPr lang="ru-RU" sz="54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857771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Dog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Duck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973469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Budgie 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['</a:t>
                      </a:r>
                      <a:r>
                        <a:rPr lang="en-US" sz="3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bʌdʒɪ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]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Goose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108164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Cat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Hen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480716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Tortoise 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['</a:t>
                      </a:r>
                      <a:r>
                        <a:rPr lang="en-US" sz="3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tɔ:təs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]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Cow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065424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goldfish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Sheep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179906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Guinea pig 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['</a:t>
                      </a:r>
                      <a:r>
                        <a:rPr lang="en-US" sz="3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gɪnɪpɪg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]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Goat 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3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gəut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] 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656329"/>
                  </a:ext>
                </a:extLst>
              </a:tr>
              <a:tr h="546005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Rabbit </a:t>
                      </a:r>
                      <a:endParaRPr lang="ru-RU" sz="3600" dirty="0" smtClean="0">
                        <a:latin typeface="Comic Sans MS" panose="030F0702030302020204" pitchFamily="66" charset="0"/>
                      </a:endParaRPr>
                    </a:p>
                    <a:p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Comic Sans MS" panose="030F0702030302020204" pitchFamily="66" charset="0"/>
                        </a:rPr>
                        <a:t>Rabbit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105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4947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Let`s </a:t>
            </a:r>
            <a:r>
              <a:rPr lang="en-US" dirty="0">
                <a:latin typeface="Comic Sans MS" panose="030F0702030302020204" pitchFamily="66" charset="0"/>
              </a:rPr>
              <a:t>guess the riddles. </a:t>
            </a:r>
            <a:r>
              <a:rPr lang="en-US" dirty="0" smtClean="0">
                <a:latin typeface="Comic Sans MS" panose="030F0702030302020204" pitchFamily="66" charset="0"/>
              </a:rPr>
              <a:t>You </a:t>
            </a:r>
            <a:r>
              <a:rPr lang="en-US" dirty="0">
                <a:latin typeface="Comic Sans MS" panose="030F0702030302020204" pitchFamily="66" charset="0"/>
              </a:rPr>
              <a:t>should guess what animal it is.</a:t>
            </a:r>
            <a:r>
              <a:rPr lang="ru-RU" dirty="0">
                <a:latin typeface="Comic Sans MS" panose="030F0702030302020204" pitchFamily="66" charset="0"/>
              </a:rPr>
              <a:t/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en-US" dirty="0">
                <a:latin typeface="Comic Sans MS" panose="030F0702030302020204" pitchFamily="66" charset="0"/>
              </a:rPr>
              <a:t>Read the description of an animal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7095"/>
            <a:ext cx="10515600" cy="4069867"/>
          </a:xfrm>
        </p:spPr>
        <p:txBody>
          <a:bodyPr/>
          <a:lstStyle/>
          <a:p>
            <a:r>
              <a:rPr lang="en-US" dirty="0"/>
              <a:t>This animal`s got a big body and lives on a farm. It can run but it can`t </a:t>
            </a:r>
            <a:r>
              <a:rPr lang="en-US" dirty="0" smtClean="0"/>
              <a:t>jump.</a:t>
            </a:r>
          </a:p>
          <a:p>
            <a:r>
              <a:rPr lang="en-US" dirty="0"/>
              <a:t>It`s  got horns </a:t>
            </a:r>
            <a:r>
              <a:rPr lang="en-US" dirty="0" smtClean="0"/>
              <a:t>(</a:t>
            </a:r>
            <a:r>
              <a:rPr lang="ru-RU" dirty="0" smtClean="0"/>
              <a:t>рога) </a:t>
            </a:r>
            <a:r>
              <a:rPr lang="en-US" dirty="0" smtClean="0"/>
              <a:t>on </a:t>
            </a:r>
            <a:r>
              <a:rPr lang="en-US" dirty="0"/>
              <a:t>it`s </a:t>
            </a:r>
            <a:r>
              <a:rPr lang="en-US" dirty="0" smtClean="0"/>
              <a:t>head</a:t>
            </a:r>
            <a:r>
              <a:rPr lang="ru-RU" dirty="0" smtClean="0"/>
              <a:t>.</a:t>
            </a:r>
            <a:endParaRPr lang="ru-RU" dirty="0"/>
          </a:p>
          <a:p>
            <a:r>
              <a:rPr lang="en-US" dirty="0"/>
              <a:t>It`s  got green </a:t>
            </a:r>
            <a:r>
              <a:rPr lang="en-US" dirty="0" smtClean="0"/>
              <a:t>feathers</a:t>
            </a:r>
            <a:r>
              <a:rPr lang="ru-RU" dirty="0" smtClean="0"/>
              <a:t> (перья).</a:t>
            </a:r>
            <a:r>
              <a:rPr lang="en-US" dirty="0" smtClean="0"/>
              <a:t> </a:t>
            </a:r>
            <a:r>
              <a:rPr lang="en-US" dirty="0"/>
              <a:t>It lives in the </a:t>
            </a:r>
            <a:r>
              <a:rPr lang="en-US" dirty="0" smtClean="0"/>
              <a:t>house</a:t>
            </a:r>
            <a:r>
              <a:rPr lang="ru-RU" dirty="0" smtClean="0"/>
              <a:t>.</a:t>
            </a:r>
          </a:p>
          <a:p>
            <a:r>
              <a:rPr lang="en-US" dirty="0"/>
              <a:t>It`s   a small animal with a round body. It`s  got a small head. It can`t run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en-US" dirty="0"/>
              <a:t>It`s  got short </a:t>
            </a:r>
            <a:r>
              <a:rPr lang="en-US" dirty="0" smtClean="0"/>
              <a:t>fur (</a:t>
            </a:r>
            <a:r>
              <a:rPr lang="ru-RU" dirty="0" smtClean="0"/>
              <a:t>мех)</a:t>
            </a:r>
            <a:r>
              <a:rPr lang="en-US" dirty="0" smtClean="0"/>
              <a:t> </a:t>
            </a:r>
            <a:r>
              <a:rPr lang="en-US" dirty="0"/>
              <a:t>and long ears. It can`t run. It can only </a:t>
            </a:r>
            <a:r>
              <a:rPr lang="en-US" dirty="0" smtClean="0"/>
              <a:t>jump</a:t>
            </a:r>
            <a:r>
              <a:rPr lang="ru-RU" dirty="0" smtClean="0"/>
              <a:t>.</a:t>
            </a:r>
          </a:p>
          <a:p>
            <a:r>
              <a:rPr lang="en-US" dirty="0"/>
              <a:t>It`s  got </a:t>
            </a:r>
            <a:r>
              <a:rPr lang="en-US" dirty="0" smtClean="0"/>
              <a:t>feathers</a:t>
            </a:r>
            <a:r>
              <a:rPr lang="ru-RU" dirty="0" smtClean="0"/>
              <a:t> (перья)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wings</a:t>
            </a:r>
            <a:r>
              <a:rPr lang="ru-RU" dirty="0" smtClean="0"/>
              <a:t> (крылья)</a:t>
            </a:r>
            <a:r>
              <a:rPr lang="en-US" dirty="0" smtClean="0"/>
              <a:t>. </a:t>
            </a:r>
            <a:r>
              <a:rPr lang="en-US" dirty="0"/>
              <a:t>It lives on a </a:t>
            </a:r>
            <a:r>
              <a:rPr lang="en-US" dirty="0" smtClean="0"/>
              <a:t>farm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04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Relaxation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133" y="536713"/>
            <a:ext cx="7968980" cy="52625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5018" y="2429164"/>
            <a:ext cx="8285513" cy="247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Comic Sans MS" panose="030F0702030302020204" pitchFamily="66" charset="0"/>
                <a:ea typeface="+mj-ea"/>
                <a:cs typeface="+mj-cs"/>
              </a:rPr>
              <a:t>Let's watch an </a:t>
            </a:r>
            <a:endParaRPr lang="ru-RU" sz="3600" dirty="0" smtClean="0">
              <a:latin typeface="Comic Sans MS" panose="030F0702030302020204" pitchFamily="66" charset="0"/>
              <a:ea typeface="+mj-ea"/>
              <a:cs typeface="+mj-cs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smtClean="0">
                <a:latin typeface="Comic Sans MS" panose="030F0702030302020204" pitchFamily="66" charset="0"/>
                <a:ea typeface="+mj-ea"/>
                <a:cs typeface="+mj-cs"/>
              </a:rPr>
              <a:t>interesting </a:t>
            </a:r>
            <a:r>
              <a:rPr lang="en-US" sz="3600" dirty="0">
                <a:latin typeface="Comic Sans MS" panose="030F0702030302020204" pitchFamily="66" charset="0"/>
                <a:ea typeface="+mj-ea"/>
                <a:cs typeface="+mj-cs"/>
              </a:rPr>
              <a:t>video about </a:t>
            </a:r>
            <a:endParaRPr lang="en-US" sz="3600" dirty="0" smtClean="0">
              <a:latin typeface="Comic Sans MS" panose="030F0702030302020204" pitchFamily="66" charset="0"/>
              <a:ea typeface="+mj-ea"/>
              <a:cs typeface="+mj-cs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smtClean="0">
                <a:latin typeface="Comic Sans MS" panose="030F0702030302020204" pitchFamily="66" charset="0"/>
                <a:ea typeface="+mj-ea"/>
                <a:cs typeface="+mj-cs"/>
              </a:rPr>
              <a:t>animals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://yandex.ru/video/preview/14445457852006707272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6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mic Sans MS" panose="030F0702030302020204" pitchFamily="66" charset="0"/>
              </a:rPr>
              <a:t>Speaking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omic Sans MS" panose="030F0702030302020204" pitchFamily="66" charset="0"/>
              </a:rPr>
              <a:t>What pet have you got? </a:t>
            </a:r>
            <a:r>
              <a:rPr lang="ru-RU" i="1" dirty="0" err="1" smtClean="0">
                <a:latin typeface="Comic Sans MS" panose="030F0702030302020204" pitchFamily="66" charset="0"/>
              </a:rPr>
              <a:t>I’ve</a:t>
            </a:r>
            <a:r>
              <a:rPr lang="ru-RU" i="1" dirty="0" smtClean="0">
                <a:latin typeface="Comic Sans MS" panose="030F0702030302020204" pitchFamily="66" charset="0"/>
              </a:rPr>
              <a:t> </a:t>
            </a:r>
            <a:r>
              <a:rPr lang="ru-RU" i="1" dirty="0" err="1" smtClean="0">
                <a:latin typeface="Comic Sans MS" panose="030F0702030302020204" pitchFamily="66" charset="0"/>
              </a:rPr>
              <a:t>got</a:t>
            </a:r>
            <a:r>
              <a:rPr lang="ru-RU" i="1" dirty="0" smtClean="0">
                <a:latin typeface="Comic Sans MS" panose="030F0702030302020204" pitchFamily="66" charset="0"/>
              </a:rPr>
              <a:t> a …</a:t>
            </a:r>
            <a:endParaRPr lang="en-US" i="1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What is his/her name? </a:t>
            </a:r>
            <a:r>
              <a:rPr lang="ru-RU" i="1" dirty="0" err="1" smtClean="0">
                <a:latin typeface="Comic Sans MS" panose="030F0702030302020204" pitchFamily="66" charset="0"/>
              </a:rPr>
              <a:t>His</a:t>
            </a:r>
            <a:r>
              <a:rPr lang="ru-RU" i="1" dirty="0" smtClean="0">
                <a:latin typeface="Comic Sans MS" panose="030F0702030302020204" pitchFamily="66" charset="0"/>
              </a:rPr>
              <a:t>/</a:t>
            </a:r>
            <a:r>
              <a:rPr lang="ru-RU" i="1" dirty="0" err="1" smtClean="0">
                <a:latin typeface="Comic Sans MS" panose="030F0702030302020204" pitchFamily="66" charset="0"/>
              </a:rPr>
              <a:t>Her</a:t>
            </a:r>
            <a:r>
              <a:rPr lang="ru-RU" i="1" dirty="0" smtClean="0">
                <a:latin typeface="Comic Sans MS" panose="030F0702030302020204" pitchFamily="66" charset="0"/>
              </a:rPr>
              <a:t> </a:t>
            </a:r>
            <a:r>
              <a:rPr lang="ru-RU" i="1" dirty="0" err="1" smtClean="0">
                <a:latin typeface="Comic Sans MS" panose="030F0702030302020204" pitchFamily="66" charset="0"/>
              </a:rPr>
              <a:t>name</a:t>
            </a:r>
            <a:r>
              <a:rPr lang="ru-RU" i="1" dirty="0" smtClean="0">
                <a:latin typeface="Comic Sans MS" panose="030F0702030302020204" pitchFamily="66" charset="0"/>
              </a:rPr>
              <a:t> </a:t>
            </a:r>
            <a:r>
              <a:rPr lang="ru-RU" i="1" dirty="0" err="1" smtClean="0">
                <a:latin typeface="Comic Sans MS" panose="030F0702030302020204" pitchFamily="66" charset="0"/>
              </a:rPr>
              <a:t>is</a:t>
            </a:r>
            <a:r>
              <a:rPr lang="ru-RU" i="1" dirty="0" smtClean="0">
                <a:latin typeface="Comic Sans MS" panose="030F0702030302020204" pitchFamily="66" charset="0"/>
              </a:rPr>
              <a:t> ….</a:t>
            </a:r>
            <a:endParaRPr lang="en-US" i="1" dirty="0" smtClean="0">
              <a:latin typeface="Comic Sans MS" panose="030F0702030302020204" pitchFamily="66" charset="0"/>
            </a:endParaRPr>
          </a:p>
          <a:p>
            <a:r>
              <a:rPr lang="ru-RU" dirty="0" err="1" smtClean="0">
                <a:latin typeface="Comic Sans MS" panose="030F0702030302020204" pitchFamily="66" charset="0"/>
              </a:rPr>
              <a:t>How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old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en-US" dirty="0" smtClean="0">
                <a:latin typeface="Comic Sans MS" panose="030F0702030302020204" pitchFamily="66" charset="0"/>
              </a:rPr>
              <a:t>is </a:t>
            </a:r>
            <a:r>
              <a:rPr lang="ru-RU" dirty="0" smtClean="0">
                <a:latin typeface="Comic Sans MS" panose="030F0702030302020204" pitchFamily="66" charset="0"/>
              </a:rPr>
              <a:t>….?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i="1" dirty="0" err="1" smtClean="0">
                <a:latin typeface="Comic Sans MS" panose="030F0702030302020204" pitchFamily="66" charset="0"/>
              </a:rPr>
              <a:t>He/She</a:t>
            </a:r>
            <a:r>
              <a:rPr lang="en-US" i="1" dirty="0" smtClean="0">
                <a:latin typeface="Comic Sans MS" panose="030F0702030302020204" pitchFamily="66" charset="0"/>
              </a:rPr>
              <a:t> is … years old.</a:t>
            </a:r>
            <a:endParaRPr lang="ru-RU" i="1" dirty="0" smtClean="0">
              <a:latin typeface="Comic Sans MS" panose="030F0702030302020204" pitchFamily="66" charset="0"/>
            </a:endParaRPr>
          </a:p>
          <a:p>
            <a:r>
              <a:rPr lang="ru-RU" dirty="0" err="1" smtClean="0">
                <a:latin typeface="Comic Sans MS" panose="030F0702030302020204" pitchFamily="66" charset="0"/>
              </a:rPr>
              <a:t>What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can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  <a:r>
              <a:rPr lang="ru-RU" dirty="0" err="1" smtClean="0">
                <a:latin typeface="Comic Sans MS" panose="030F0702030302020204" pitchFamily="66" charset="0"/>
              </a:rPr>
              <a:t>your</a:t>
            </a:r>
            <a:r>
              <a:rPr lang="ru-RU" dirty="0" smtClean="0">
                <a:latin typeface="Comic Sans MS" panose="030F0702030302020204" pitchFamily="66" charset="0"/>
              </a:rPr>
              <a:t>…..?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ru-RU" i="1" dirty="0" err="1" smtClean="0">
                <a:latin typeface="Comic Sans MS" panose="030F0702030302020204" pitchFamily="66" charset="0"/>
              </a:rPr>
              <a:t>He</a:t>
            </a:r>
            <a:r>
              <a:rPr lang="ru-RU" i="1" dirty="0" smtClean="0">
                <a:latin typeface="Comic Sans MS" panose="030F0702030302020204" pitchFamily="66" charset="0"/>
              </a:rPr>
              <a:t>/</a:t>
            </a:r>
            <a:r>
              <a:rPr lang="ru-RU" i="1" dirty="0" err="1" smtClean="0">
                <a:latin typeface="Comic Sans MS" panose="030F0702030302020204" pitchFamily="66" charset="0"/>
              </a:rPr>
              <a:t>She</a:t>
            </a:r>
            <a:r>
              <a:rPr lang="ru-RU" i="1" dirty="0" smtClean="0">
                <a:latin typeface="Comic Sans MS" panose="030F0702030302020204" pitchFamily="66" charset="0"/>
              </a:rPr>
              <a:t> </a:t>
            </a:r>
            <a:r>
              <a:rPr lang="ru-RU" i="1" dirty="0" err="1" smtClean="0">
                <a:latin typeface="Comic Sans MS" panose="030F0702030302020204" pitchFamily="66" charset="0"/>
              </a:rPr>
              <a:t>can</a:t>
            </a:r>
            <a:r>
              <a:rPr lang="ru-RU" i="1" dirty="0" smtClean="0">
                <a:latin typeface="Comic Sans MS" panose="030F0702030302020204" pitchFamily="66" charset="0"/>
              </a:rPr>
              <a:t>…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Why do you like…? </a:t>
            </a:r>
            <a:r>
              <a:rPr lang="en-US" i="1" dirty="0" smtClean="0">
                <a:latin typeface="Comic Sans MS" panose="030F0702030302020204" pitchFamily="66" charset="0"/>
              </a:rPr>
              <a:t>I like my… because he/she is funny/playful/….</a:t>
            </a:r>
            <a:endParaRPr lang="ru-RU" i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34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355109" cy="51233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Listening</a:t>
            </a:r>
            <a:br>
              <a:rPr lang="en-US" b="1" dirty="0" smtClean="0">
                <a:latin typeface="Comic Sans MS" panose="030F0702030302020204" pitchFamily="66" charset="0"/>
              </a:rPr>
            </a:b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514" y="1034473"/>
            <a:ext cx="4850296" cy="43872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/>
              <a:t>What do you know about Jessie’s pet?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can you say about Chris’s pet?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can you say about Sarah’s pet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44512" t="31700" r="20855" b="7411"/>
          <a:stretch/>
        </p:blipFill>
        <p:spPr bwMode="auto">
          <a:xfrm>
            <a:off x="4929809" y="0"/>
            <a:ext cx="7146233" cy="6857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7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2990</TotalTime>
  <Words>206</Words>
  <Application>Microsoft Office PowerPoint</Application>
  <PresentationFormat>Широкоэкранный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Times New Roman</vt:lpstr>
      <vt:lpstr>Тема Office</vt:lpstr>
      <vt:lpstr>My pet</vt:lpstr>
      <vt:lpstr>Goals</vt:lpstr>
      <vt:lpstr>Презентация PowerPoint</vt:lpstr>
      <vt:lpstr>  Vocabulary  Your task is to say (write) whether it is a pet/ a farm animal.  </vt:lpstr>
      <vt:lpstr>Презентация PowerPoint</vt:lpstr>
      <vt:lpstr>Let`s guess the riddles. You should guess what animal it is. Read the description of an animal . </vt:lpstr>
      <vt:lpstr>Relaxation</vt:lpstr>
      <vt:lpstr>Speaking</vt:lpstr>
      <vt:lpstr>Listening </vt:lpstr>
      <vt:lpstr>Grammar  Find out all the present simple verb forms from the text and enumerate them.</vt:lpstr>
      <vt:lpstr> Summarizing  </vt:lpstr>
      <vt:lpstr>Well, it was pleasant to work with you today.   And your home task for the next lesson will be to write a message about your pet.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pet</dc:title>
  <dc:creator>Vital</dc:creator>
  <cp:lastModifiedBy>Vital</cp:lastModifiedBy>
  <cp:revision>38</cp:revision>
  <dcterms:created xsi:type="dcterms:W3CDTF">2022-12-09T07:44:18Z</dcterms:created>
  <dcterms:modified xsi:type="dcterms:W3CDTF">2023-10-17T14:33:11Z</dcterms:modified>
</cp:coreProperties>
</file>