
<file path=[Content_Types].xml><?xml version="1.0" encoding="utf-8"?>
<Types xmlns="http://schemas.openxmlformats.org/package/2006/content-types">
  <Default Extension="jpeg" ContentType="image/jpeg"/>
  <Default Extension="JPG" ContentType="image/.jp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81" r:id="rId3"/>
    <p:sldId id="282" r:id="rId4"/>
    <p:sldId id="284" r:id="rId5"/>
    <p:sldId id="285" r:id="rId6"/>
    <p:sldId id="303" r:id="rId7"/>
    <p:sldId id="275" r:id="rId8"/>
    <p:sldId id="276" r:id="rId9"/>
    <p:sldId id="277" r:id="rId10"/>
    <p:sldId id="279" r:id="rId11"/>
    <p:sldId id="280" r:id="rId12"/>
    <p:sldId id="307" r:id="rId13"/>
    <p:sldId id="288" r:id="rId14"/>
    <p:sldId id="304" r:id="rId15"/>
    <p:sldId id="266" r:id="rId16"/>
    <p:sldId id="297" r:id="rId17"/>
    <p:sldId id="306" r:id="rId18"/>
    <p:sldId id="292" r:id="rId19"/>
    <p:sldId id="293" r:id="rId20"/>
    <p:sldId id="294" r:id="rId21"/>
    <p:sldId id="298" r:id="rId22"/>
    <p:sldId id="257" r:id="rId23"/>
    <p:sldId id="268" r:id="rId24"/>
    <p:sldId id="269" r:id="rId25"/>
    <p:sldId id="300" r:id="rId26"/>
    <p:sldId id="301" r:id="rId27"/>
    <p:sldId id="302" r:id="rId28"/>
    <p:sldId id="265" r:id="rId29"/>
    <p:sldId id="274" r:id="rId30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434"/>
    <a:srgbClr val="FF9966"/>
    <a:srgbClr val="69A02C"/>
    <a:srgbClr val="D6E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26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7054D-E0D5-4C25-BEF9-626B7B14C74C}" type="datetimeFigureOut">
              <a:rPr lang="en-US" smtClean="0"/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B4157-5F54-45DE-9404-5629339420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80EFA80-1F74-404C-AAFE-9570F22488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FA80-1F74-404C-AAFE-9570F22488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FA80-1F74-404C-AAFE-9570F22488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80EFA80-1F74-404C-AAFE-9570F22488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FA80-1F74-404C-AAFE-9570F2248812}" type="slidenum">
              <a:rPr lang="ru-RU" smtClean="0"/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FA80-1F74-404C-AAFE-9570F22488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80EFA80-1F74-404C-AAFE-9570F2248812}" type="slidenum">
              <a:rPr lang="ru-RU" smtClean="0"/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FA80-1F74-404C-AAFE-9570F22488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FA80-1F74-404C-AAFE-9570F22488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FA80-1F74-404C-AAFE-9570F22488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EFA80-1F74-404C-AAFE-9570F2248812}" type="slidenum">
              <a:rPr lang="ru-RU" smtClean="0"/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8810FD-6BE4-4B3C-BF6C-1905274EAFBD}" type="datetimeFigureOut">
              <a:rPr lang="ru-RU" smtClean="0"/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80EFA80-1F74-404C-AAFE-9570F2248812}" type="slidenum">
              <a:rPr lang="ru-RU" smtClean="0"/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png"/><Relationship Id="rId2" Type="http://schemas.microsoft.com/office/2007/relationships/media" Target="file:///F:\&#1082;&#1086;&#1085;&#1082;&#1091;&#1088;&#1089;\&#1091;&#1088;&#1086;&#1082;\&#1074;&#1080;&#1076;&#1077;&#1086;\&#1091;&#1095;&#1077;&#1085;&#1099;&#1081;%20&#1087;&#1088;&#1086;&#1077;&#1082;&#1090;.mpg" TargetMode="External"/><Relationship Id="rId1" Type="http://schemas.openxmlformats.org/officeDocument/2006/relationships/video" Target="file:///F:\&#1082;&#1086;&#1085;&#1082;&#1091;&#1088;&#1089;\&#1091;&#1088;&#1086;&#1082;\&#1074;&#1080;&#1076;&#1077;&#1086;\&#1091;&#1095;&#1077;&#1085;&#1099;&#1081;%20&#1087;&#1088;&#1086;&#1077;&#1082;&#1090;.mp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jpeg"/><Relationship Id="rId8" Type="http://schemas.openxmlformats.org/officeDocument/2006/relationships/image" Target="../media/image23.jpeg"/><Relationship Id="rId7" Type="http://schemas.openxmlformats.org/officeDocument/2006/relationships/image" Target="../media/image22.jpeg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5" Type="http://schemas.openxmlformats.org/officeDocument/2006/relationships/slideLayout" Target="../slideLayouts/slideLayout2.xml"/><Relationship Id="rId14" Type="http://schemas.openxmlformats.org/officeDocument/2006/relationships/image" Target="../media/image28.jpeg"/><Relationship Id="rId13" Type="http://schemas.openxmlformats.org/officeDocument/2006/relationships/image" Target="../media/image27.jpeg"/><Relationship Id="rId12" Type="http://schemas.openxmlformats.org/officeDocument/2006/relationships/image" Target="../media/image13.png"/><Relationship Id="rId11" Type="http://schemas.openxmlformats.org/officeDocument/2006/relationships/image" Target="../media/image26.jpeg"/><Relationship Id="rId10" Type="http://schemas.openxmlformats.org/officeDocument/2006/relationships/image" Target="../media/image25.jpeg"/><Relationship Id="rId1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microsoft.com/office/2007/relationships/media" Target="file:///F:\&#1091;&#1088;&#1086;&#1082;%20&#1087;&#1086;%20&#1092;&#1075;&#1086;&#1089;\&#1075;&#1086;&#1090;&#1086;&#1074;&#1086;&#1077;\&#1082;%20&#1091;&#1088;&#1086;&#1082;&#1091;\&#1082;%20&#1091;&#1088;&#1086;&#1082;&#1091;%20&#1074;&#1080;&#1076;&#1077;&#1086;\&#1074;&#1080;&#1076;&#1077;&#1086;\&#1092;&#1080;&#1079;&#1082;&#1091;&#1083;&#1100;&#1090;&#1084;&#1080;&#1085;&#1091;&#1090;&#1082;&#1072;.mp4" TargetMode="External"/><Relationship Id="rId1" Type="http://schemas.openxmlformats.org/officeDocument/2006/relationships/video" Target="file:///F:\&#1091;&#1088;&#1086;&#1082;%20&#1087;&#1086;%20&#1092;&#1075;&#1086;&#1089;\&#1075;&#1086;&#1090;&#1086;&#1074;&#1086;&#1077;\&#1082;%20&#1091;&#1088;&#1086;&#1082;&#1091;\&#1082;%20&#1091;&#1088;&#1086;&#1082;&#1091;%20&#1074;&#1080;&#1076;&#1077;&#1086;\&#1074;&#1080;&#1076;&#1077;&#1086;\&#1092;&#1080;&#1079;&#1082;&#1091;&#1083;&#1100;&#1090;&#1084;&#1080;&#1085;&#1091;&#1090;&#1082;&#1072;.mp4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1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40.jpeg"/><Relationship Id="rId1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.jpeg"/><Relationship Id="rId1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6.jpeg"/><Relationship Id="rId1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43.GIF"/><Relationship Id="rId1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&#1075;&#1086;&#1090;&#1086;&#1074;&#1086;&#1077;/&#1087;&#1077;&#1095;&#1072;&#1090;&#1100;/&#1091;&#1095;&#1077;&#1085;&#1099;&#1081;%20&#1074;%20&#1089;&#1072;&#1076;&#1091;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0"/>
            <a:ext cx="5616624" cy="2492896"/>
          </a:xfrm>
        </p:spPr>
        <p:txBody>
          <a:bodyPr>
            <a:normAutofit/>
          </a:bodyPr>
          <a:lstStyle/>
          <a:p>
            <a:pPr algn="ctr"/>
            <a:r>
              <a:rPr lang="en-US" sz="60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SCIENCE: INSECTS</a:t>
            </a:r>
            <a:endParaRPr lang="ru-RU" sz="60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7" name="Picture 3" descr="F:\урок по фгос\fonstola.ru-2737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 rot="21351206">
            <a:off x="323528" y="1700808"/>
            <a:ext cx="3657600" cy="2448272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572253" y="1700808"/>
            <a:ext cx="4104456" cy="4781128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r>
              <a:rPr lang="ru-RU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Выполнила:</a:t>
            </a:r>
            <a:endParaRPr lang="ru-RU" b="1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>
              <a:buNone/>
            </a:pPr>
            <a:r>
              <a:rPr lang="ru-RU" b="1" i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Антюшина</a:t>
            </a:r>
            <a:r>
              <a:rPr lang="ru-RU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А.В.</a:t>
            </a:r>
            <a:endParaRPr lang="ru-RU" b="1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>
              <a:buNone/>
            </a:pPr>
            <a:endParaRPr lang="ru-RU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F:\урок по фгос\foto_nasekomie_i_ix_znachenie__-_interesnie_fakti_20190824_19547797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48487">
            <a:off x="1042709" y="3779171"/>
            <a:ext cx="4176464" cy="244827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What are we going to speak about?</a:t>
            </a:r>
            <a:endParaRPr lang="ru-RU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G:\kisspng-insect-butterfly-cartoon-clip-art-snail-dragonfly-ant-5a8e17246c10c0.43356186151926147644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tretch>
            <a:fillRect/>
          </a:stretch>
        </p:blipFill>
        <p:spPr bwMode="auto">
          <a:xfrm>
            <a:off x="4788024" y="1556792"/>
            <a:ext cx="3657600" cy="316992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179512" y="1484784"/>
            <a:ext cx="4464496" cy="4615408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32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 think, we are going to speak about…….</a:t>
            </a:r>
            <a:endParaRPr lang="ru-RU" sz="32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ученый проект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3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Goals of the lesson</a:t>
            </a:r>
            <a:endParaRPr lang="ru-RU" sz="48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68760"/>
            <a:ext cx="4191000" cy="5055840"/>
          </a:xfrm>
        </p:spPr>
        <p:txBody>
          <a:bodyPr>
            <a:normAutofit lnSpcReduction="10000"/>
          </a:bodyPr>
          <a:lstStyle/>
          <a:p>
            <a:r>
              <a:rPr lang="en-US" sz="36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Remember and practice the words on theme “Insects”</a:t>
            </a:r>
            <a:endParaRPr lang="en-US" sz="36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n-US" sz="36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6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Revise and practice grammar constructions</a:t>
            </a:r>
            <a:endParaRPr lang="en-US" sz="36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n-US" i="1" dirty="0" smtClean="0">
              <a:latin typeface="Comic Sans MS" panose="030F0702030302020204" pitchFamily="66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343400" cy="4983832"/>
          </a:xfrm>
        </p:spPr>
        <p:txBody>
          <a:bodyPr>
            <a:noAutofit/>
          </a:bodyPr>
          <a:lstStyle/>
          <a:p>
            <a:r>
              <a:rPr lang="en-US" sz="32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Find out more</a:t>
            </a:r>
            <a:r>
              <a:rPr lang="ru-RU" sz="32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n-US" sz="32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about life of different creatures</a:t>
            </a:r>
            <a:endParaRPr lang="en-US" sz="32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n-US" sz="32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n-US" sz="32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2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Answer three vital questions</a:t>
            </a:r>
            <a:endParaRPr lang="en-US" sz="3200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en-US" sz="3200" i="1" dirty="0" smtClean="0">
                <a:latin typeface="Comic Sans MS" panose="030F0702030302020204" pitchFamily="66" charset="0"/>
              </a:rPr>
              <a:t>     </a:t>
            </a:r>
            <a:r>
              <a:rPr lang="en-US" sz="32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What Where Why</a:t>
            </a:r>
            <a:endParaRPr lang="ru-RU" sz="32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412776"/>
            <a:ext cx="4191000" cy="491182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mosquito</a:t>
            </a:r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 - </a:t>
            </a:r>
            <a:endParaRPr lang="ru-RU" sz="36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wasp</a:t>
            </a:r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 - </a:t>
            </a:r>
            <a:endParaRPr lang="ru-RU" sz="36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butterfly </a:t>
            </a:r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endParaRPr lang="ru-RU" sz="36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dragonfly </a:t>
            </a:r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endParaRPr lang="ru-RU" sz="36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grasshopper </a:t>
            </a:r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</a:t>
            </a:r>
            <a:endParaRPr lang="en-US" sz="36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beetle </a:t>
            </a:r>
            <a:r>
              <a:rPr lang="en-US" sz="3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</a:t>
            </a:r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endParaRPr lang="en-US" sz="36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en-US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5976" y="1412776"/>
            <a:ext cx="4635624" cy="4911824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məsˈkiːtəʊ</a:t>
            </a:r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endParaRPr lang="ru-RU" sz="36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wɒsp</a:t>
            </a:r>
            <a:endParaRPr lang="ru-RU" sz="36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ˈ</a:t>
            </a:r>
            <a:r>
              <a:rPr lang="en-US" sz="36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bʌtəflaɪ</a:t>
            </a:r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endParaRPr lang="ru-RU" sz="36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ˈ</a:t>
            </a:r>
            <a:r>
              <a:rPr lang="en-US" sz="36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drægənflaɪ</a:t>
            </a:r>
            <a:endParaRPr lang="ru-RU" sz="36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ˈ</a:t>
            </a:r>
            <a:r>
              <a:rPr lang="en-US" sz="36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grɑːsˌhɒpə</a:t>
            </a:r>
            <a:endParaRPr lang="ru-RU" sz="36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36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ˈ</a:t>
            </a:r>
            <a:r>
              <a:rPr lang="en-US" sz="36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biːtl</a:t>
            </a:r>
            <a:endParaRPr lang="ru-RU" sz="36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6"/>
          <p:cNvSpPr>
            <a:spLocks noGrp="1"/>
          </p:cNvSpPr>
          <p:nvPr>
            <p:ph type="title"/>
          </p:nvPr>
        </p:nvSpPr>
        <p:spPr bwMode="auto">
          <a:xfrm>
            <a:off x="755576" y="188640"/>
            <a:ext cx="8068405" cy="584775"/>
          </a:xfrm>
          <a:prstGeom prst="rect">
            <a:avLst/>
          </a:prstGeom>
          <a:solidFill>
            <a:srgbClr val="69A02C"/>
          </a:solidFill>
          <a:ln>
            <a:solidFill>
              <a:srgbClr val="69A02C"/>
            </a:solidFill>
          </a:ln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ln w="11430"/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</a:t>
            </a:r>
            <a:r>
              <a:rPr lang="en-US" sz="3200" b="1" i="1" dirty="0" smtClean="0">
                <a:ln w="11430"/>
                <a:solidFill>
                  <a:srgbClr val="C00000"/>
                </a:solidFill>
                <a:effectLst/>
                <a:latin typeface="Comic Sans MS" panose="030F0702030302020204" pitchFamily="66" charset="0"/>
              </a:rPr>
              <a:t>Types of insects</a:t>
            </a:r>
            <a:endParaRPr lang="en-US" sz="3200" b="1" i="1" dirty="0" smtClean="0">
              <a:ln w="11430"/>
              <a:solidFill>
                <a:srgbClr val="C0000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1" cstate="email"/>
          <a:stretch>
            <a:fillRect/>
          </a:stretch>
        </p:blipFill>
        <p:spPr>
          <a:xfrm>
            <a:off x="3643312" y="2864644"/>
            <a:ext cx="2009775" cy="1905000"/>
          </a:xfrm>
        </p:spPr>
      </p:pic>
      <p:sp>
        <p:nvSpPr>
          <p:cNvPr id="4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525344"/>
            <a:ext cx="2133600" cy="365125"/>
          </a:xfrm>
        </p:spPr>
        <p:txBody>
          <a:bodyPr/>
          <a:lstStyle/>
          <a:p>
            <a:pPr algn="l"/>
            <a:fld id="{81582BD6-FC20-4557-852B-8433F8572D30}" type="slidenum">
              <a:rPr lang="en-US" smtClean="0"/>
            </a:fld>
            <a:endParaRPr lang="en-US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572000" y="4653136"/>
            <a:ext cx="2030934" cy="194421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5330" y="857676"/>
            <a:ext cx="2049092" cy="193572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545299" y="4653137"/>
            <a:ext cx="2045935" cy="194772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591648" y="857677"/>
            <a:ext cx="2016224" cy="193572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35319" y="4677112"/>
            <a:ext cx="2009980" cy="192024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25330" y="2793396"/>
            <a:ext cx="2047492" cy="189852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6588224" y="836712"/>
            <a:ext cx="2015902" cy="195668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572001" y="2780928"/>
            <a:ext cx="2016224" cy="190051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2545299" y="2793397"/>
            <a:ext cx="2045791" cy="18985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2699792" y="836712"/>
            <a:ext cx="2018826" cy="1935720"/>
          </a:xfrm>
          <a:prstGeom prst="rect">
            <a:avLst/>
          </a:prstGeom>
        </p:spPr>
      </p:pic>
      <p:grpSp>
        <p:nvGrpSpPr>
          <p:cNvPr id="31" name="Группа 8"/>
          <p:cNvGrpSpPr/>
          <p:nvPr/>
        </p:nvGrpSpPr>
        <p:grpSpPr bwMode="auto">
          <a:xfrm>
            <a:off x="269875" y="6235433"/>
            <a:ext cx="773113" cy="472023"/>
            <a:chOff x="702258" y="2166823"/>
            <a:chExt cx="773398" cy="471493"/>
          </a:xfrm>
        </p:grpSpPr>
        <p:sp>
          <p:nvSpPr>
            <p:cNvPr id="32" name="Стрелка вправо 31">
              <a:hlinkClick r:id="" action="ppaction://hlinkshowjump?jump=previousslide"/>
            </p:cNvPr>
            <p:cNvSpPr/>
            <p:nvPr/>
          </p:nvSpPr>
          <p:spPr>
            <a:xfrm rot="10800000">
              <a:off x="702258" y="2276506"/>
              <a:ext cx="360496" cy="215658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" name="Рисунок 10"/>
            <p:cNvPicPr>
              <a:picLocks noChangeAspect="1"/>
            </p:cNvPicPr>
            <p:nvPr/>
          </p:nvPicPr>
          <p:blipFill>
            <a:blip r:embed="rId12" cstate="email"/>
            <a:stretch>
              <a:fillRect/>
            </a:stretch>
          </p:blipFill>
          <p:spPr bwMode="auto">
            <a:xfrm>
              <a:off x="880903" y="2166823"/>
              <a:ext cx="594753" cy="47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 rot="10800000">
            <a:off x="6588224" y="4677109"/>
            <a:ext cx="2015900" cy="1917827"/>
          </a:xfrm>
          <a:prstGeom prst="rect">
            <a:avLst/>
          </a:prstGeom>
        </p:spPr>
      </p:pic>
      <p:grpSp>
        <p:nvGrpSpPr>
          <p:cNvPr id="47" name="Группа 25"/>
          <p:cNvGrpSpPr/>
          <p:nvPr/>
        </p:nvGrpSpPr>
        <p:grpSpPr bwMode="auto">
          <a:xfrm>
            <a:off x="8172325" y="6269126"/>
            <a:ext cx="792163" cy="472242"/>
            <a:chOff x="8100392" y="187127"/>
            <a:chExt cx="792088" cy="471711"/>
          </a:xfrm>
        </p:grpSpPr>
        <p:sp>
          <p:nvSpPr>
            <p:cNvPr id="48" name="Стрелка вправо 47">
              <a:hlinkClick r:id="" action="ppaction://hlinkshowjump?jump=nextslide"/>
            </p:cNvPr>
            <p:cNvSpPr/>
            <p:nvPr/>
          </p:nvSpPr>
          <p:spPr>
            <a:xfrm>
              <a:off x="8532152" y="296917"/>
              <a:ext cx="360328" cy="215657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9" name="Рисунок 27"/>
            <p:cNvPicPr>
              <a:picLocks noChangeAspect="1"/>
            </p:cNvPicPr>
            <p:nvPr/>
          </p:nvPicPr>
          <p:blipFill>
            <a:blip r:embed="rId12" cstate="email"/>
            <a:stretch>
              <a:fillRect/>
            </a:stretch>
          </p:blipFill>
          <p:spPr bwMode="auto">
            <a:xfrm>
              <a:off x="8100392" y="187127"/>
              <a:ext cx="594753" cy="471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Скругленный прямоугольник 3"/>
          <p:cNvSpPr/>
          <p:nvPr/>
        </p:nvSpPr>
        <p:spPr>
          <a:xfrm>
            <a:off x="786419" y="2419469"/>
            <a:ext cx="1669087" cy="315033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830165" y="2350041"/>
            <a:ext cx="162534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mosquito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568193" y="925225"/>
            <a:ext cx="957377" cy="304240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903460" y="925225"/>
            <a:ext cx="1513072" cy="304240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3548546" y="836712"/>
            <a:ext cx="10234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wasp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6779403" y="2419469"/>
            <a:ext cx="1633543" cy="316968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5922428" y="2828255"/>
            <a:ext cx="614574" cy="362655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82235" y="2828255"/>
            <a:ext cx="943334" cy="362655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 flipV="1">
            <a:off x="7308304" y="2852936"/>
            <a:ext cx="1161425" cy="432048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535319" y="2828255"/>
            <a:ext cx="2009979" cy="362655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1620962" y="4763689"/>
            <a:ext cx="834544" cy="320333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3059832" y="4763689"/>
            <a:ext cx="1440160" cy="320334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757492" y="4763689"/>
            <a:ext cx="768338" cy="320334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804248" y="4763690"/>
            <a:ext cx="1728192" cy="320332"/>
          </a:xfrm>
          <a:prstGeom prst="roundRect">
            <a:avLst/>
          </a:prstGeom>
          <a:solidFill>
            <a:srgbClr val="69A02C">
              <a:alpha val="48000"/>
            </a:srgbClr>
          </a:solidFill>
          <a:ln>
            <a:solidFill>
              <a:srgbClr val="69A0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4860032" y="836712"/>
            <a:ext cx="16447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butterfly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722464" y="2350041"/>
            <a:ext cx="180997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dragonfly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67544" y="2780928"/>
            <a:ext cx="21672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grasshopper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675028" y="2782089"/>
            <a:ext cx="11292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fly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481868" y="2780928"/>
            <a:ext cx="11621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ants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 rot="10800000" flipV="1">
            <a:off x="7236296" y="2925235"/>
            <a:ext cx="116874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beetle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992026" y="4726305"/>
            <a:ext cx="165198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ladybird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475656" y="4726305"/>
            <a:ext cx="11292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bee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757492" y="4725144"/>
            <a:ext cx="84544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bug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717434" y="4725144"/>
            <a:ext cx="188701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caterpillar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122" name="Picture 2" descr="C:\Users\114\Desktop\жук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88224" y="3284985"/>
            <a:ext cx="2031111" cy="1368152"/>
          </a:xfrm>
          <a:prstGeom prst="rect">
            <a:avLst/>
          </a:prstGeom>
          <a:noFill/>
        </p:spPr>
      </p:pic>
      <p:pic>
        <p:nvPicPr>
          <p:cNvPr id="50" name="Picture 2" descr="C:\Users\114\Desktop\жук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88224" y="3284984"/>
            <a:ext cx="2031111" cy="136815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7" grpId="0"/>
      <p:bldP spid="43" grpId="0" animBg="1"/>
      <p:bldP spid="51" grpId="0" animBg="1"/>
      <p:bldP spid="52" grpId="0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/>
      <p:bldP spid="63" grpId="0"/>
      <p:bldP spid="64" grpId="0"/>
      <p:bldP spid="66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5"/>
          <p:cNvGrpSpPr/>
          <p:nvPr/>
        </p:nvGrpSpPr>
        <p:grpSpPr bwMode="auto">
          <a:xfrm>
            <a:off x="8172325" y="6269126"/>
            <a:ext cx="792163" cy="472242"/>
            <a:chOff x="8100392" y="187127"/>
            <a:chExt cx="792088" cy="471711"/>
          </a:xfrm>
        </p:grpSpPr>
        <p:sp>
          <p:nvSpPr>
            <p:cNvPr id="8" name="Стрелка вправо 7">
              <a:hlinkClick r:id="" action="ppaction://hlinkshowjump?jump=nextslide"/>
            </p:cNvPr>
            <p:cNvSpPr/>
            <p:nvPr/>
          </p:nvSpPr>
          <p:spPr>
            <a:xfrm>
              <a:off x="8532152" y="296917"/>
              <a:ext cx="360328" cy="215657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9" name="Рисунок 27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100392" y="187127"/>
              <a:ext cx="594753" cy="471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Группа 8"/>
          <p:cNvGrpSpPr/>
          <p:nvPr/>
        </p:nvGrpSpPr>
        <p:grpSpPr bwMode="auto">
          <a:xfrm>
            <a:off x="269875" y="6235433"/>
            <a:ext cx="773113" cy="472023"/>
            <a:chOff x="702258" y="2166823"/>
            <a:chExt cx="773398" cy="471493"/>
          </a:xfrm>
        </p:grpSpPr>
        <p:sp>
          <p:nvSpPr>
            <p:cNvPr id="11" name="Стрелка вправо 10">
              <a:hlinkClick r:id="" action="ppaction://hlinkshowjump?jump=previousslide"/>
            </p:cNvPr>
            <p:cNvSpPr/>
            <p:nvPr/>
          </p:nvSpPr>
          <p:spPr>
            <a:xfrm rot="10800000">
              <a:off x="702258" y="2276506"/>
              <a:ext cx="360496" cy="215658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2" name="Рисунок 10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80903" y="2166823"/>
              <a:ext cx="594753" cy="47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1785" y="1341713"/>
            <a:ext cx="6706599" cy="487066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995936" y="5807461"/>
            <a:ext cx="1800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legs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52320" y="3306836"/>
            <a:ext cx="1314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body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4268" y="1484784"/>
            <a:ext cx="16198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wings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84554" y="1556792"/>
            <a:ext cx="13794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head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5721" y="5076473"/>
            <a:ext cx="25019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antennae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93970" y="2420888"/>
            <a:ext cx="12737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eyes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1471785" y="4077072"/>
            <a:ext cx="524898" cy="9994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1630857" y="4725144"/>
            <a:ext cx="1068935" cy="35132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4716016" y="5368860"/>
            <a:ext cx="360040" cy="5116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 flipV="1">
            <a:off x="3774270" y="5368860"/>
            <a:ext cx="365682" cy="4386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6444208" y="2069559"/>
            <a:ext cx="684076" cy="35132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6300192" y="1921187"/>
            <a:ext cx="684076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15" idx="1"/>
          </p:cNvCxnSpPr>
          <p:nvPr/>
        </p:nvCxnSpPr>
        <p:spPr>
          <a:xfrm flipH="1">
            <a:off x="6804248" y="3599224"/>
            <a:ext cx="64807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3419872" y="2132856"/>
            <a:ext cx="144016" cy="10419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2165324" y="3005663"/>
            <a:ext cx="1082322" cy="5935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012924" y="3048712"/>
            <a:ext cx="902892" cy="60225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flipV="1">
            <a:off x="5220072" y="5076474"/>
            <a:ext cx="1422158" cy="9448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525344"/>
            <a:ext cx="2133600" cy="365125"/>
          </a:xfrm>
        </p:spPr>
        <p:txBody>
          <a:bodyPr/>
          <a:lstStyle/>
          <a:p>
            <a:pPr algn="l"/>
            <a:fld id="{81582BD6-FC20-4557-852B-8433F8572D30}" type="slidenum">
              <a:rPr lang="en-US" smtClean="0"/>
            </a:fld>
            <a:endParaRPr lang="en-US" dirty="0"/>
          </a:p>
        </p:txBody>
      </p:sp>
      <p:sp>
        <p:nvSpPr>
          <p:cNvPr id="31" name="Заголовок 6"/>
          <p:cNvSpPr txBox="1"/>
          <p:nvPr/>
        </p:nvSpPr>
        <p:spPr bwMode="auto">
          <a:xfrm>
            <a:off x="591919" y="448533"/>
            <a:ext cx="8012529" cy="646331"/>
          </a:xfrm>
          <a:prstGeom prst="rect">
            <a:avLst/>
          </a:prstGeom>
          <a:solidFill>
            <a:srgbClr val="69A02C"/>
          </a:solidFill>
          <a:ln>
            <a:solidFill>
              <a:srgbClr val="69A02C"/>
            </a:solidFill>
          </a:ln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600" b="1" i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What has the insect got?</a:t>
            </a:r>
            <a:endParaRPr lang="en-US" sz="3600" b="1" i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340768"/>
            <a:ext cx="6706599" cy="4870668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28056" y="1493168"/>
            <a:ext cx="6706599" cy="48706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9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физкультминутка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23549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052736"/>
            <a:ext cx="4191000" cy="5271864"/>
          </a:xfrm>
        </p:spPr>
        <p:txBody>
          <a:bodyPr/>
          <a:lstStyle/>
          <a:p>
            <a:pPr>
              <a:buNone/>
            </a:pPr>
            <a:r>
              <a:rPr lang="en-US" sz="36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1.How many insects are there in the world?</a:t>
            </a:r>
            <a:endParaRPr lang="en-US" sz="36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4400" b="1" i="1" dirty="0" smtClean="0">
                <a:latin typeface="Comic Sans MS" panose="030F0702030302020204" pitchFamily="66" charset="0"/>
              </a:rPr>
              <a:t>There are……..</a:t>
            </a:r>
            <a:endParaRPr lang="ru-RU" sz="4400" b="1" i="1" dirty="0">
              <a:latin typeface="Comic Sans MS" panose="030F0702030302020204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343400" cy="5271864"/>
          </a:xfrm>
        </p:spPr>
        <p:txBody>
          <a:bodyPr/>
          <a:lstStyle/>
          <a:p>
            <a:pPr>
              <a:buNone/>
            </a:pPr>
            <a:r>
              <a:rPr lang="en-US" sz="32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2.Where do they live?</a:t>
            </a:r>
            <a:endParaRPr lang="en-US" sz="32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en-US" sz="32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en-US" sz="32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en-US" sz="32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en-US" sz="32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r>
              <a:rPr lang="en-US" sz="40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They live</a:t>
            </a:r>
            <a:endParaRPr lang="en-US" sz="4000" b="1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7200000" y="3564000"/>
            <a:ext cx="967788" cy="115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7236296" y="4797152"/>
            <a:ext cx="1008112" cy="720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7164288" y="5085184"/>
            <a:ext cx="1080120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914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052736"/>
            <a:ext cx="4191000" cy="5271864"/>
          </a:xfrm>
        </p:spPr>
        <p:txBody>
          <a:bodyPr/>
          <a:lstStyle/>
          <a:p>
            <a:pPr>
              <a:buNone/>
            </a:pPr>
            <a:r>
              <a:rPr lang="en-US" sz="40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3.Are insects important?</a:t>
            </a:r>
            <a:endParaRPr lang="en-US" sz="40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en-US" sz="40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ru-RU" sz="40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5976" y="1124744"/>
            <a:ext cx="4635624" cy="5199856"/>
          </a:xfrm>
        </p:spPr>
        <p:txBody>
          <a:bodyPr/>
          <a:lstStyle/>
          <a:p>
            <a:pPr>
              <a:buNone/>
            </a:pPr>
            <a:r>
              <a:rPr lang="en-US" sz="40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4. What useful things do they do?</a:t>
            </a:r>
            <a:endParaRPr lang="en-US" sz="40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buNone/>
            </a:pPr>
            <a:endParaRPr lang="en-US" sz="40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endParaRPr lang="ru-RU" b="1" dirty="0"/>
          </a:p>
        </p:txBody>
      </p:sp>
      <p:pic>
        <p:nvPicPr>
          <p:cNvPr id="8194" name="Picture 2" descr="C:\Users\114\Desktop\puzzliing-stand-by-question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1560" y="2492896"/>
            <a:ext cx="2880320" cy="3672408"/>
          </a:xfrm>
          <a:prstGeom prst="rect">
            <a:avLst/>
          </a:prstGeom>
          <a:noFill/>
        </p:spPr>
      </p:pic>
      <p:pic>
        <p:nvPicPr>
          <p:cNvPr id="8195" name="Picture 3" descr="C:\Users\114\Desktop\ч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16591">
            <a:off x="3635896" y="2924944"/>
            <a:ext cx="3009528" cy="2718048"/>
          </a:xfrm>
          <a:prstGeom prst="rect">
            <a:avLst/>
          </a:prstGeom>
          <a:noFill/>
        </p:spPr>
      </p:pic>
      <p:pic>
        <p:nvPicPr>
          <p:cNvPr id="8196" name="Picture 4" descr="C:\Users\114\Desktop\что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81803">
            <a:off x="6156176" y="2996952"/>
            <a:ext cx="2808312" cy="3135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4883373"/>
          </a:xfrm>
        </p:spPr>
        <p:txBody>
          <a:bodyPr/>
          <a:lstStyle/>
          <a:p>
            <a:pPr marL="742950" indent="-742950">
              <a:buNone/>
            </a:pPr>
            <a:r>
              <a:rPr lang="en-US" sz="36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5.What can bees do?  </a:t>
            </a:r>
            <a:endParaRPr lang="en-US" sz="36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742950" indent="-742950">
              <a:buAutoNum type="arabicPeriod" startAt="5"/>
            </a:pPr>
            <a:endParaRPr lang="ru-RU" sz="3600" b="1" i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  <p:pic>
        <p:nvPicPr>
          <p:cNvPr id="9218" name="Picture 2" descr="C:\Users\114\Desktop\пчел3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79512" y="1916832"/>
            <a:ext cx="4680520" cy="3405064"/>
          </a:xfrm>
          <a:prstGeom prst="rect">
            <a:avLst/>
          </a:prstGeom>
          <a:noFill/>
        </p:spPr>
      </p:pic>
      <p:pic>
        <p:nvPicPr>
          <p:cNvPr id="9219" name="Picture 3" descr="C:\Users\114\Desktop\пчел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916832"/>
            <a:ext cx="3888432" cy="3480048"/>
          </a:xfrm>
          <a:prstGeom prst="rect">
            <a:avLst/>
          </a:prstGeom>
          <a:noFill/>
        </p:spPr>
      </p:pic>
      <p:pic>
        <p:nvPicPr>
          <p:cNvPr id="6" name="Picture 6" descr="C:\Users\Людмила\Downloads\_previ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473624"/>
            <a:ext cx="3528392" cy="33843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урок по фгос\готовое\печать\солнечный денек в саду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 rot="744766">
            <a:off x="181793" y="3039982"/>
            <a:ext cx="4787430" cy="3375918"/>
          </a:xfrm>
          <a:prstGeom prst="rect">
            <a:avLst/>
          </a:prstGeom>
          <a:noFill/>
        </p:spPr>
      </p:pic>
      <p:pic>
        <p:nvPicPr>
          <p:cNvPr id="1027" name="Picture 3" descr="F:\урок по фгос\готовое\печать\таинственный лес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352509">
            <a:off x="4562055" y="3326417"/>
            <a:ext cx="4343400" cy="3351206"/>
          </a:xfrm>
          <a:prstGeom prst="rect">
            <a:avLst/>
          </a:prstGeom>
          <a:noFill/>
        </p:spPr>
      </p:pic>
      <p:pic>
        <p:nvPicPr>
          <p:cNvPr id="1028" name="Picture 4" descr="F:\урок по фгос\готовое\печать\берег ре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61631">
            <a:off x="2464919" y="164428"/>
            <a:ext cx="5207104" cy="323988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792088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Mind - map</a:t>
            </a:r>
            <a:endParaRPr lang="ru-RU" sz="40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2" name="Picture 2" descr="C:\Users\114\Desktop\thebigfightinthelittleinsectmindmap-110113032922-phpapp01-thumbnail-4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79512" y="1124744"/>
            <a:ext cx="7128792" cy="5328592"/>
          </a:xfrm>
          <a:prstGeom prst="rect">
            <a:avLst/>
          </a:prstGeom>
          <a:noFill/>
        </p:spPr>
      </p:pic>
      <p:pic>
        <p:nvPicPr>
          <p:cNvPr id="10243" name="Picture 3" descr="C:\Users\114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3501008"/>
            <a:ext cx="3419872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олилиния 17"/>
          <p:cNvSpPr/>
          <p:nvPr/>
        </p:nvSpPr>
        <p:spPr>
          <a:xfrm>
            <a:off x="4572000" y="5388025"/>
            <a:ext cx="2880320" cy="1463150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" name="Полилиния 18"/>
          <p:cNvSpPr/>
          <p:nvPr/>
        </p:nvSpPr>
        <p:spPr>
          <a:xfrm>
            <a:off x="5084440" y="2060848"/>
            <a:ext cx="842860" cy="1296144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0" name="Полилиния 19"/>
          <p:cNvSpPr/>
          <p:nvPr/>
        </p:nvSpPr>
        <p:spPr>
          <a:xfrm>
            <a:off x="8027998" y="5013176"/>
            <a:ext cx="1116002" cy="1152128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1" name="Полилиния 20"/>
          <p:cNvSpPr/>
          <p:nvPr/>
        </p:nvSpPr>
        <p:spPr>
          <a:xfrm>
            <a:off x="7452320" y="0"/>
            <a:ext cx="1691680" cy="1268760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2" name="Полилиния 21"/>
          <p:cNvSpPr/>
          <p:nvPr/>
        </p:nvSpPr>
        <p:spPr>
          <a:xfrm>
            <a:off x="5156448" y="4445496"/>
            <a:ext cx="1224136" cy="1152128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Полилиния 23"/>
          <p:cNvSpPr/>
          <p:nvPr/>
        </p:nvSpPr>
        <p:spPr>
          <a:xfrm>
            <a:off x="6804248" y="1484784"/>
            <a:ext cx="2339752" cy="1285322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5" name="Полилиния 24"/>
          <p:cNvSpPr/>
          <p:nvPr/>
        </p:nvSpPr>
        <p:spPr>
          <a:xfrm>
            <a:off x="6379329" y="3823465"/>
            <a:ext cx="1329078" cy="1428927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6" name="Полилиния 25"/>
          <p:cNvSpPr/>
          <p:nvPr/>
        </p:nvSpPr>
        <p:spPr>
          <a:xfrm>
            <a:off x="2987824" y="548680"/>
            <a:ext cx="1224136" cy="1368152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7" name="Полилиния 26"/>
          <p:cNvSpPr/>
          <p:nvPr/>
        </p:nvSpPr>
        <p:spPr>
          <a:xfrm rot="19880222">
            <a:off x="2517756" y="1771455"/>
            <a:ext cx="2815155" cy="1022731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8" name="Полилиния 27"/>
          <p:cNvSpPr/>
          <p:nvPr/>
        </p:nvSpPr>
        <p:spPr>
          <a:xfrm rot="961246">
            <a:off x="1422375" y="2342375"/>
            <a:ext cx="728507" cy="1803699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9" name="Полилиния 28"/>
          <p:cNvSpPr/>
          <p:nvPr/>
        </p:nvSpPr>
        <p:spPr>
          <a:xfrm>
            <a:off x="259314" y="1484784"/>
            <a:ext cx="1144334" cy="1368152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0" name="Полилиния 29"/>
          <p:cNvSpPr/>
          <p:nvPr/>
        </p:nvSpPr>
        <p:spPr>
          <a:xfrm>
            <a:off x="1043608" y="5445224"/>
            <a:ext cx="1224136" cy="863501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1" name="Полилиния 30"/>
          <p:cNvSpPr/>
          <p:nvPr/>
        </p:nvSpPr>
        <p:spPr>
          <a:xfrm>
            <a:off x="3009818" y="2996952"/>
            <a:ext cx="1742201" cy="2024608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2" name="Полилиния 31"/>
          <p:cNvSpPr/>
          <p:nvPr/>
        </p:nvSpPr>
        <p:spPr>
          <a:xfrm>
            <a:off x="2267744" y="4436964"/>
            <a:ext cx="1332147" cy="2200364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3" name="Полилиния 32"/>
          <p:cNvSpPr/>
          <p:nvPr/>
        </p:nvSpPr>
        <p:spPr>
          <a:xfrm>
            <a:off x="5696508" y="5619418"/>
            <a:ext cx="684076" cy="1152128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4" name="Полилиния 33"/>
          <p:cNvSpPr/>
          <p:nvPr/>
        </p:nvSpPr>
        <p:spPr>
          <a:xfrm>
            <a:off x="3680284" y="4890541"/>
            <a:ext cx="863700" cy="1746786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6" name="Полилиния 35"/>
          <p:cNvSpPr/>
          <p:nvPr/>
        </p:nvSpPr>
        <p:spPr>
          <a:xfrm>
            <a:off x="506346" y="58316"/>
            <a:ext cx="2265453" cy="1636105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3419872" y="5703639"/>
            <a:ext cx="15565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ground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71733" y="6033857"/>
            <a:ext cx="916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nt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3001" y="2945011"/>
            <a:ext cx="9006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bee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247840" y="4407639"/>
            <a:ext cx="1296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grass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6347" y="3735336"/>
            <a:ext cx="20494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caterpillar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444965" y="2971916"/>
            <a:ext cx="22762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grasshopper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72902" y="3356992"/>
            <a:ext cx="1296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beetle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092280" y="1232756"/>
            <a:ext cx="17388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butterfly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343037" y="996334"/>
            <a:ext cx="21092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Ladybird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1" name="Полилиния 50"/>
          <p:cNvSpPr/>
          <p:nvPr/>
        </p:nvSpPr>
        <p:spPr>
          <a:xfrm>
            <a:off x="4972902" y="4393061"/>
            <a:ext cx="1157279" cy="994963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3" name="Полилиния 52"/>
          <p:cNvSpPr/>
          <p:nvPr/>
        </p:nvSpPr>
        <p:spPr>
          <a:xfrm>
            <a:off x="5008509" y="4393061"/>
            <a:ext cx="1157279" cy="994963"/>
          </a:xfrm>
          <a:custGeom>
            <a:avLst/>
            <a:gdLst>
              <a:gd name="connsiteX0" fmla="*/ 309093 w 1918952"/>
              <a:gd name="connsiteY0" fmla="*/ 1017431 h 1094704"/>
              <a:gd name="connsiteX1" fmla="*/ 115910 w 1918952"/>
              <a:gd name="connsiteY1" fmla="*/ 978794 h 1094704"/>
              <a:gd name="connsiteX2" fmla="*/ 0 w 1918952"/>
              <a:gd name="connsiteY2" fmla="*/ 940157 h 1094704"/>
              <a:gd name="connsiteX3" fmla="*/ 51515 w 1918952"/>
              <a:gd name="connsiteY3" fmla="*/ 850005 h 1094704"/>
              <a:gd name="connsiteX4" fmla="*/ 154546 w 1918952"/>
              <a:gd name="connsiteY4" fmla="*/ 695459 h 1094704"/>
              <a:gd name="connsiteX5" fmla="*/ 347729 w 1918952"/>
              <a:gd name="connsiteY5" fmla="*/ 643943 h 1094704"/>
              <a:gd name="connsiteX6" fmla="*/ 463639 w 1918952"/>
              <a:gd name="connsiteY6" fmla="*/ 643943 h 1094704"/>
              <a:gd name="connsiteX7" fmla="*/ 592428 w 1918952"/>
              <a:gd name="connsiteY7" fmla="*/ 528033 h 1094704"/>
              <a:gd name="connsiteX8" fmla="*/ 669701 w 1918952"/>
              <a:gd name="connsiteY8" fmla="*/ 476518 h 1094704"/>
              <a:gd name="connsiteX9" fmla="*/ 772732 w 1918952"/>
              <a:gd name="connsiteY9" fmla="*/ 437881 h 1094704"/>
              <a:gd name="connsiteX10" fmla="*/ 862884 w 1918952"/>
              <a:gd name="connsiteY10" fmla="*/ 321971 h 1094704"/>
              <a:gd name="connsiteX11" fmla="*/ 1107583 w 1918952"/>
              <a:gd name="connsiteY11" fmla="*/ 206062 h 1094704"/>
              <a:gd name="connsiteX12" fmla="*/ 1159098 w 1918952"/>
              <a:gd name="connsiteY12" fmla="*/ 115909 h 1094704"/>
              <a:gd name="connsiteX13" fmla="*/ 1326524 w 1918952"/>
              <a:gd name="connsiteY13" fmla="*/ 0 h 1094704"/>
              <a:gd name="connsiteX14" fmla="*/ 1390918 w 1918952"/>
              <a:gd name="connsiteY14" fmla="*/ 167425 h 1094704"/>
              <a:gd name="connsiteX15" fmla="*/ 1532586 w 1918952"/>
              <a:gd name="connsiteY15" fmla="*/ 373487 h 1094704"/>
              <a:gd name="connsiteX16" fmla="*/ 1918952 w 1918952"/>
              <a:gd name="connsiteY16" fmla="*/ 296214 h 1094704"/>
              <a:gd name="connsiteX17" fmla="*/ 1700011 w 1918952"/>
              <a:gd name="connsiteY17" fmla="*/ 643943 h 1094704"/>
              <a:gd name="connsiteX18" fmla="*/ 1828800 w 1918952"/>
              <a:gd name="connsiteY18" fmla="*/ 888642 h 1094704"/>
              <a:gd name="connsiteX19" fmla="*/ 1648496 w 1918952"/>
              <a:gd name="connsiteY19" fmla="*/ 888642 h 1094704"/>
              <a:gd name="connsiteX20" fmla="*/ 1326524 w 1918952"/>
              <a:gd name="connsiteY20" fmla="*/ 991673 h 1094704"/>
              <a:gd name="connsiteX21" fmla="*/ 798490 w 1918952"/>
              <a:gd name="connsiteY21" fmla="*/ 991673 h 1094704"/>
              <a:gd name="connsiteX22" fmla="*/ 643943 w 1918952"/>
              <a:gd name="connsiteY22" fmla="*/ 837126 h 1094704"/>
              <a:gd name="connsiteX23" fmla="*/ 759853 w 1918952"/>
              <a:gd name="connsiteY23" fmla="*/ 940157 h 1094704"/>
              <a:gd name="connsiteX24" fmla="*/ 785611 w 1918952"/>
              <a:gd name="connsiteY24" fmla="*/ 978794 h 1094704"/>
              <a:gd name="connsiteX25" fmla="*/ 811369 w 1918952"/>
              <a:gd name="connsiteY25" fmla="*/ 1004552 h 1094704"/>
              <a:gd name="connsiteX26" fmla="*/ 643943 w 1918952"/>
              <a:gd name="connsiteY26" fmla="*/ 1004552 h 1094704"/>
              <a:gd name="connsiteX27" fmla="*/ 528034 w 1918952"/>
              <a:gd name="connsiteY27" fmla="*/ 914400 h 1094704"/>
              <a:gd name="connsiteX28" fmla="*/ 360608 w 1918952"/>
              <a:gd name="connsiteY28" fmla="*/ 1094704 h 1094704"/>
              <a:gd name="connsiteX29" fmla="*/ 309093 w 1918952"/>
              <a:gd name="connsiteY29" fmla="*/ 1017431 h 1094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918952" h="1094704">
                <a:moveTo>
                  <a:pt x="309093" y="1017431"/>
                </a:moveTo>
                <a:lnTo>
                  <a:pt x="115910" y="978794"/>
                </a:lnTo>
                <a:lnTo>
                  <a:pt x="0" y="940157"/>
                </a:lnTo>
                <a:lnTo>
                  <a:pt x="51515" y="850005"/>
                </a:lnTo>
                <a:lnTo>
                  <a:pt x="154546" y="695459"/>
                </a:lnTo>
                <a:lnTo>
                  <a:pt x="347729" y="643943"/>
                </a:lnTo>
                <a:lnTo>
                  <a:pt x="463639" y="643943"/>
                </a:lnTo>
                <a:lnTo>
                  <a:pt x="592428" y="528033"/>
                </a:lnTo>
                <a:lnTo>
                  <a:pt x="669701" y="476518"/>
                </a:lnTo>
                <a:lnTo>
                  <a:pt x="772732" y="437881"/>
                </a:lnTo>
                <a:lnTo>
                  <a:pt x="862884" y="321971"/>
                </a:lnTo>
                <a:lnTo>
                  <a:pt x="1107583" y="206062"/>
                </a:lnTo>
                <a:lnTo>
                  <a:pt x="1159098" y="115909"/>
                </a:lnTo>
                <a:lnTo>
                  <a:pt x="1326524" y="0"/>
                </a:lnTo>
                <a:lnTo>
                  <a:pt x="1390918" y="167425"/>
                </a:lnTo>
                <a:lnTo>
                  <a:pt x="1532586" y="373487"/>
                </a:lnTo>
                <a:lnTo>
                  <a:pt x="1918952" y="296214"/>
                </a:lnTo>
                <a:lnTo>
                  <a:pt x="1700011" y="643943"/>
                </a:lnTo>
                <a:lnTo>
                  <a:pt x="1828800" y="888642"/>
                </a:lnTo>
                <a:lnTo>
                  <a:pt x="1648496" y="888642"/>
                </a:lnTo>
                <a:lnTo>
                  <a:pt x="1326524" y="991673"/>
                </a:lnTo>
                <a:lnTo>
                  <a:pt x="798490" y="991673"/>
                </a:lnTo>
                <a:lnTo>
                  <a:pt x="643943" y="837126"/>
                </a:lnTo>
                <a:cubicBezTo>
                  <a:pt x="682580" y="871470"/>
                  <a:pt x="723300" y="903604"/>
                  <a:pt x="759853" y="940157"/>
                </a:cubicBezTo>
                <a:cubicBezTo>
                  <a:pt x="770798" y="951102"/>
                  <a:pt x="775942" y="966707"/>
                  <a:pt x="785611" y="978794"/>
                </a:cubicBezTo>
                <a:cubicBezTo>
                  <a:pt x="793196" y="988276"/>
                  <a:pt x="802783" y="995966"/>
                  <a:pt x="811369" y="1004552"/>
                </a:cubicBezTo>
                <a:lnTo>
                  <a:pt x="643943" y="1004552"/>
                </a:lnTo>
                <a:lnTo>
                  <a:pt x="528034" y="914400"/>
                </a:lnTo>
                <a:lnTo>
                  <a:pt x="360608" y="1094704"/>
                </a:lnTo>
                <a:lnTo>
                  <a:pt x="309093" y="1017431"/>
                </a:lnTo>
                <a:close/>
              </a:path>
            </a:pathLst>
          </a:cu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pSp>
        <p:nvGrpSpPr>
          <p:cNvPr id="50" name="Группа 25"/>
          <p:cNvGrpSpPr/>
          <p:nvPr/>
        </p:nvGrpSpPr>
        <p:grpSpPr bwMode="auto">
          <a:xfrm>
            <a:off x="8172325" y="6269126"/>
            <a:ext cx="792163" cy="472242"/>
            <a:chOff x="8100392" y="187127"/>
            <a:chExt cx="792088" cy="471711"/>
          </a:xfrm>
        </p:grpSpPr>
        <p:sp>
          <p:nvSpPr>
            <p:cNvPr id="52" name="Стрелка вправо 51">
              <a:hlinkClick r:id="" action="ppaction://hlinkshowjump?jump=nextslide"/>
            </p:cNvPr>
            <p:cNvSpPr/>
            <p:nvPr/>
          </p:nvSpPr>
          <p:spPr>
            <a:xfrm>
              <a:off x="8532152" y="296917"/>
              <a:ext cx="360328" cy="215657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4" name="Рисунок 27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 bwMode="auto">
            <a:xfrm>
              <a:off x="8100392" y="187127"/>
              <a:ext cx="594753" cy="471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5" name="Группа 8"/>
          <p:cNvGrpSpPr/>
          <p:nvPr/>
        </p:nvGrpSpPr>
        <p:grpSpPr bwMode="auto">
          <a:xfrm>
            <a:off x="269875" y="6235433"/>
            <a:ext cx="773113" cy="472023"/>
            <a:chOff x="702258" y="2166823"/>
            <a:chExt cx="773398" cy="471493"/>
          </a:xfrm>
        </p:grpSpPr>
        <p:sp>
          <p:nvSpPr>
            <p:cNvPr id="56" name="Стрелка вправо 55">
              <a:hlinkClick r:id="" action="ppaction://hlinkshowjump?jump=previousslide"/>
            </p:cNvPr>
            <p:cNvSpPr/>
            <p:nvPr/>
          </p:nvSpPr>
          <p:spPr>
            <a:xfrm rot="10800000">
              <a:off x="702258" y="2276506"/>
              <a:ext cx="360496" cy="215658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57" name="Рисунок 10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 bwMode="auto">
            <a:xfrm>
              <a:off x="880903" y="2166823"/>
              <a:ext cx="594753" cy="47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525344"/>
            <a:ext cx="2133600" cy="365125"/>
          </a:xfrm>
        </p:spPr>
        <p:txBody>
          <a:bodyPr/>
          <a:lstStyle/>
          <a:p>
            <a:pPr algn="l"/>
            <a:fld id="{81582BD6-FC20-4557-852B-8433F8572D30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6" grpId="0" animBg="1"/>
      <p:bldP spid="37" grpId="0"/>
      <p:bldP spid="37" grpId="1"/>
      <p:bldP spid="38" grpId="0"/>
      <p:bldP spid="38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1"/>
      <p:bldP spid="45" grpId="2"/>
      <p:bldP spid="48" grpId="1"/>
      <p:bldP spid="48" grpId="2"/>
      <p:bldP spid="5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395536" y="1233200"/>
            <a:ext cx="8424936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dirty="0">
                <a:latin typeface="Comic Sans MS" panose="030F0702030302020204" pitchFamily="66" charset="0"/>
              </a:rPr>
              <a:t>There are about … million types of insects in the world. These little creatures live in our … and gardens. Some live near water, others live in fields, … and forests. Some … come out during the day while others come out at night.</a:t>
            </a:r>
            <a:endParaRPr lang="ru-RU" altLang="en-US" sz="3200" dirty="0">
              <a:latin typeface="Comic Sans MS" panose="030F0702030302020204" pitchFamily="66" charset="0"/>
            </a:endParaRPr>
          </a:p>
          <a:p>
            <a:pPr algn="ctr" eaLnBrk="1" hangingPunct="1"/>
            <a:r>
              <a:rPr lang="en-US" altLang="en-US" sz="3200" dirty="0">
                <a:latin typeface="Comic Sans MS" panose="030F0702030302020204" pitchFamily="66" charset="0"/>
              </a:rPr>
              <a:t>… are really important. They keep our gardens clean because they … dead leaves and other waste. They are also an important food for … and other animals. Some insects, like bees even make food-….</a:t>
            </a:r>
            <a:endParaRPr lang="en-US" altLang="en-US" sz="3200" dirty="0">
              <a:latin typeface="Comic Sans MS" panose="030F0702030302020204" pitchFamily="66" charset="0"/>
            </a:endParaRPr>
          </a:p>
        </p:txBody>
      </p:sp>
      <p:sp>
        <p:nvSpPr>
          <p:cNvPr id="4" name="Заголовок 6"/>
          <p:cNvSpPr txBox="1"/>
          <p:nvPr/>
        </p:nvSpPr>
        <p:spPr bwMode="auto">
          <a:xfrm>
            <a:off x="611560" y="301878"/>
            <a:ext cx="8012529" cy="646331"/>
          </a:xfrm>
          <a:prstGeom prst="rect">
            <a:avLst/>
          </a:prstGeom>
          <a:solidFill>
            <a:srgbClr val="69A02C"/>
          </a:solidFill>
          <a:ln>
            <a:solidFill>
              <a:srgbClr val="69A02C"/>
            </a:solidFill>
          </a:ln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600" b="1" i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Fill in the gaps:</a:t>
            </a:r>
            <a:endParaRPr lang="en-US" sz="3600" b="1" i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6"/>
          <p:cNvSpPr>
            <a:spLocks noGrp="1"/>
          </p:cNvSpPr>
          <p:nvPr>
            <p:ph type="title"/>
          </p:nvPr>
        </p:nvSpPr>
        <p:spPr bwMode="auto">
          <a:xfrm>
            <a:off x="1" y="508901"/>
            <a:ext cx="8383724" cy="646331"/>
          </a:xfrm>
          <a:prstGeom prst="rect">
            <a:avLst/>
          </a:prstGeom>
          <a:solidFill>
            <a:srgbClr val="69A02C"/>
          </a:solidFill>
          <a:ln>
            <a:solidFill>
              <a:srgbClr val="69A02C"/>
            </a:solidFill>
          </a:ln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0"/>
              </a:spcBef>
              <a:defRPr/>
            </a:pPr>
            <a:r>
              <a:rPr lang="ru-RU" b="1" i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i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Let’s play </a:t>
            </a:r>
            <a:r>
              <a:rPr lang="en-US" b="1" i="1" dirty="0" err="1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cinquain</a:t>
            </a:r>
            <a:endParaRPr lang="en-US" b="1" i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556792"/>
            <a:ext cx="8424935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1. What are we talking today about?</a:t>
            </a:r>
            <a:endParaRPr lang="en-US" sz="32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2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2. </a:t>
            </a:r>
            <a:r>
              <a:rPr lang="en-US" sz="32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Give </a:t>
            </a:r>
            <a:r>
              <a:rPr lang="en-US" sz="32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2 adjectives </a:t>
            </a:r>
            <a:r>
              <a:rPr lang="en-US" sz="32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describing </a:t>
            </a:r>
            <a:r>
              <a:rPr lang="en-US" sz="32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insects.</a:t>
            </a:r>
            <a:endParaRPr lang="en-US" sz="32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2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3. Now give 3 verbs </a:t>
            </a:r>
            <a:r>
              <a:rPr lang="en-US" sz="32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characterizing them.</a:t>
            </a:r>
            <a:endParaRPr lang="en-US" sz="32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2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4. </a:t>
            </a:r>
            <a:r>
              <a:rPr lang="en-US" sz="32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Give </a:t>
            </a:r>
            <a:r>
              <a:rPr lang="en-US" sz="32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4 words or one sentence, describing </a:t>
            </a:r>
            <a:r>
              <a:rPr lang="en-US" sz="32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them.</a:t>
            </a:r>
            <a:endParaRPr lang="en-US" sz="3200" b="1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2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5.Give a synonym to the word </a:t>
            </a:r>
            <a:r>
              <a:rPr lang="ru-RU" sz="32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«</a:t>
            </a:r>
            <a:r>
              <a:rPr lang="en-US" sz="32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insect</a:t>
            </a:r>
            <a:r>
              <a:rPr lang="ru-RU" sz="32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»</a:t>
            </a:r>
            <a:endParaRPr lang="en-US" sz="32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525344"/>
            <a:ext cx="2133600" cy="365125"/>
          </a:xfrm>
        </p:spPr>
        <p:txBody>
          <a:bodyPr/>
          <a:lstStyle/>
          <a:p>
            <a:pPr algn="l"/>
            <a:fld id="{81582BD6-FC20-4557-852B-8433F8572D30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60648"/>
            <a:ext cx="8686800" cy="432048"/>
          </a:xfrm>
        </p:spPr>
        <p:txBody>
          <a:bodyPr>
            <a:normAutofit fontScale="90000"/>
          </a:bodyPr>
          <a:lstStyle/>
          <a:p>
            <a:pPr algn="ctr"/>
            <a:endParaRPr lang="ru-RU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урок по фгос\готовое\печать\солнечный денек в саду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788024" y="1412776"/>
            <a:ext cx="4191000" cy="4896544"/>
          </a:xfrm>
          <a:prstGeom prst="rect">
            <a:avLst/>
          </a:prstGeom>
          <a:noFill/>
        </p:spPr>
      </p:pic>
      <p:pic>
        <p:nvPicPr>
          <p:cNvPr id="6" name="Picture 2" descr="C:\Users\114\Desktop\понятно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3456384" cy="410445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79512" y="5229200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SHOW</a:t>
            </a:r>
            <a:endParaRPr lang="ru-RU" sz="40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2555776" y="5589240"/>
            <a:ext cx="2016224" cy="360040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114\Desktop\так себ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04800" y="1772816"/>
            <a:ext cx="4191000" cy="3411959"/>
          </a:xfrm>
          <a:prstGeom prst="rect">
            <a:avLst/>
          </a:prstGeom>
          <a:noFill/>
        </p:spPr>
      </p:pic>
      <p:pic>
        <p:nvPicPr>
          <p:cNvPr id="6" name="Picture 4" descr="F:\урок по фгос\готовое\печать\берег реки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052736"/>
            <a:ext cx="4343400" cy="532859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5517232"/>
            <a:ext cx="22835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SHOW</a:t>
            </a:r>
            <a:endParaRPr lang="ru-RU" sz="3600" b="1" i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2195736" y="5661248"/>
            <a:ext cx="2376264" cy="36004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114\Desktop\ничего не понятн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04800" y="980729"/>
            <a:ext cx="4191000" cy="4380418"/>
          </a:xfrm>
          <a:prstGeom prst="rect">
            <a:avLst/>
          </a:prstGeom>
          <a:noFill/>
        </p:spPr>
      </p:pic>
      <p:pic>
        <p:nvPicPr>
          <p:cNvPr id="6" name="Picture 3" descr="F:\урок по фгос\готовое\печать\таинственный лес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476672"/>
            <a:ext cx="4343400" cy="568863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67544" y="5589240"/>
            <a:ext cx="216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SHOW</a:t>
            </a:r>
            <a:endParaRPr lang="ru-RU" sz="4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2699792" y="5877272"/>
            <a:ext cx="1728192" cy="432048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25"/>
          <p:cNvGrpSpPr/>
          <p:nvPr/>
        </p:nvGrpSpPr>
        <p:grpSpPr bwMode="auto">
          <a:xfrm>
            <a:off x="8172325" y="6310607"/>
            <a:ext cx="792163" cy="472242"/>
            <a:chOff x="8100392" y="187127"/>
            <a:chExt cx="792088" cy="471711"/>
          </a:xfrm>
        </p:grpSpPr>
        <p:sp>
          <p:nvSpPr>
            <p:cNvPr id="8" name="Стрелка вправо 7">
              <a:hlinkClick r:id="" action="ppaction://hlinkshowjump?jump=nextslide"/>
            </p:cNvPr>
            <p:cNvSpPr/>
            <p:nvPr/>
          </p:nvSpPr>
          <p:spPr>
            <a:xfrm>
              <a:off x="8532152" y="296917"/>
              <a:ext cx="360328" cy="215657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9" name="Рисунок 27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100392" y="187127"/>
              <a:ext cx="594753" cy="471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Группа 8"/>
          <p:cNvGrpSpPr/>
          <p:nvPr/>
        </p:nvGrpSpPr>
        <p:grpSpPr bwMode="auto">
          <a:xfrm>
            <a:off x="269875" y="6235433"/>
            <a:ext cx="773113" cy="472023"/>
            <a:chOff x="702258" y="2166823"/>
            <a:chExt cx="773398" cy="471493"/>
          </a:xfrm>
        </p:grpSpPr>
        <p:sp>
          <p:nvSpPr>
            <p:cNvPr id="11" name="Стрелка вправо 10">
              <a:hlinkClick r:id="" action="ppaction://hlinkshowjump?jump=previousslide"/>
            </p:cNvPr>
            <p:cNvSpPr/>
            <p:nvPr/>
          </p:nvSpPr>
          <p:spPr>
            <a:xfrm rot="10800000">
              <a:off x="702258" y="2276506"/>
              <a:ext cx="360496" cy="215658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2" name="Рисунок 10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80903" y="2166823"/>
              <a:ext cx="594753" cy="47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Заголовок 6"/>
          <p:cNvSpPr>
            <a:spLocks noGrp="1"/>
          </p:cNvSpPr>
          <p:nvPr>
            <p:ph type="title"/>
          </p:nvPr>
        </p:nvSpPr>
        <p:spPr bwMode="auto">
          <a:xfrm>
            <a:off x="630238" y="587985"/>
            <a:ext cx="8056562" cy="646331"/>
          </a:xfrm>
          <a:prstGeom prst="rect">
            <a:avLst/>
          </a:prstGeom>
          <a:solidFill>
            <a:srgbClr val="69A02C"/>
          </a:solidFill>
          <a:ln>
            <a:solidFill>
              <a:srgbClr val="69A02C"/>
            </a:solidFill>
          </a:ln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homework</a:t>
            </a:r>
            <a:endParaRPr lang="en-US" b="1" i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6" name="Picture 2" descr="D:\PowerPoint_Templates_Collection\PresenterMedia\Animations\stick_figure_search_clues_anim_500_clr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9874" y="1340768"/>
            <a:ext cx="3232101" cy="430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525344"/>
            <a:ext cx="2133600" cy="365125"/>
          </a:xfrm>
        </p:spPr>
        <p:txBody>
          <a:bodyPr/>
          <a:lstStyle/>
          <a:p>
            <a:pPr algn="l"/>
            <a:fld id="{81582BD6-FC20-4557-852B-8433F8572D30}" type="slidenum">
              <a:rPr lang="en-US" smtClean="0"/>
            </a:fld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55776" y="4581128"/>
            <a:ext cx="1441270" cy="13269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886571" y="4942142"/>
            <a:ext cx="1441270" cy="132698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14506" y="5397020"/>
            <a:ext cx="1441270" cy="132698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607206" y="5052056"/>
            <a:ext cx="1441270" cy="132698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923253" y="5531016"/>
            <a:ext cx="1441270" cy="132698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12858" y="4983623"/>
            <a:ext cx="1441270" cy="132698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0238" y="5178263"/>
            <a:ext cx="1441270" cy="1326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 rot="15586357">
            <a:off x="3623187" y="1953063"/>
            <a:ext cx="346777" cy="34215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1301279">
            <a:off x="440516" y="4700123"/>
            <a:ext cx="379443" cy="35193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75940" y="4655174"/>
            <a:ext cx="1441270" cy="132698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771800" y="5442549"/>
            <a:ext cx="1441270" cy="132698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 rot="15985574">
            <a:off x="518055" y="1772205"/>
            <a:ext cx="379443" cy="35193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701699" y="4180353"/>
            <a:ext cx="346777" cy="342153"/>
          </a:xfrm>
          <a:prstGeom prst="rect">
            <a:avLst/>
          </a:prstGeom>
        </p:spPr>
      </p:pic>
      <p:sp>
        <p:nvSpPr>
          <p:cNvPr id="27" name="Объект 1"/>
          <p:cNvSpPr txBox="1"/>
          <p:nvPr/>
        </p:nvSpPr>
        <p:spPr>
          <a:xfrm>
            <a:off x="4355976" y="1556792"/>
            <a:ext cx="4330824" cy="4788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b="1" i="1" dirty="0" smtClean="0">
                <a:latin typeface="Comic Sans MS" panose="030F0702030302020204" pitchFamily="66" charset="0"/>
              </a:rPr>
              <a:t>Become a garden detective:</a:t>
            </a:r>
            <a:endParaRPr lang="en-US" b="1" i="1" dirty="0" smtClean="0">
              <a:latin typeface="Comic Sans MS" panose="030F0702030302020204" pitchFamily="66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en-US" b="1" i="1" dirty="0" smtClean="0">
              <a:latin typeface="Comic Sans MS" panose="030F0702030302020204" pitchFamily="66" charset="0"/>
            </a:endParaRPr>
          </a:p>
          <a:p>
            <a:pPr algn="just"/>
            <a:r>
              <a:rPr lang="en-US" b="1" i="1" dirty="0" smtClean="0">
                <a:latin typeface="Comic Sans MS" panose="030F0702030302020204" pitchFamily="66" charset="0"/>
              </a:rPr>
              <a:t>Make up a project about insects</a:t>
            </a:r>
            <a:endParaRPr lang="en-US" b="1" i="1" dirty="0" smtClean="0">
              <a:latin typeface="Comic Sans MS" panose="030F0702030302020204" pitchFamily="66" charset="0"/>
            </a:endParaRPr>
          </a:p>
          <a:p>
            <a:pPr algn="just"/>
            <a:r>
              <a:rPr lang="en-US" b="1" i="1" dirty="0" smtClean="0">
                <a:latin typeface="Comic Sans MS" panose="030F0702030302020204" pitchFamily="66" charset="0"/>
              </a:rPr>
              <a:t>SB.p.73 ex.4</a:t>
            </a:r>
            <a:endParaRPr lang="en-US" b="1" i="1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142984"/>
            <a:ext cx="607223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800" b="1" i="1" spc="50" dirty="0">
                <a:ln w="1143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anose="030F0702030302020204" pitchFamily="66" charset="0"/>
              </a:rPr>
              <a:t>Thank you for your work!</a:t>
            </a:r>
            <a:endParaRPr lang="ru-RU" sz="8800" b="1" i="1" spc="50" dirty="0">
              <a:ln w="11430"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урок по фгос\готовое\печать\солнечный денек в саду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79512" y="3482082"/>
            <a:ext cx="3312368" cy="3375918"/>
          </a:xfrm>
          <a:prstGeom prst="rect">
            <a:avLst/>
          </a:prstGeom>
          <a:noFill/>
        </p:spPr>
      </p:pic>
      <p:pic>
        <p:nvPicPr>
          <p:cNvPr id="1027" name="Picture 3" descr="F:\урок по фгос\готовое\печать\таинственный лес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717032"/>
            <a:ext cx="3623320" cy="3140968"/>
          </a:xfrm>
          <a:prstGeom prst="rect">
            <a:avLst/>
          </a:prstGeom>
          <a:noFill/>
        </p:spPr>
      </p:pic>
      <p:pic>
        <p:nvPicPr>
          <p:cNvPr id="1028" name="Picture 4" descr="F:\урок по фгос\готовое\печать\берег ре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88640"/>
            <a:ext cx="3816424" cy="3239883"/>
          </a:xfrm>
          <a:prstGeom prst="rect">
            <a:avLst/>
          </a:prstGeom>
          <a:noFill/>
        </p:spPr>
      </p:pic>
      <p:pic>
        <p:nvPicPr>
          <p:cNvPr id="3074" name="Picture 2" descr="F:\урок по фгос\готовое\печать\ученые в лесу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996952"/>
            <a:ext cx="2555776" cy="2520280"/>
          </a:xfrm>
          <a:prstGeom prst="rect">
            <a:avLst/>
          </a:prstGeom>
          <a:noFill/>
        </p:spPr>
      </p:pic>
      <p:pic>
        <p:nvPicPr>
          <p:cNvPr id="3075" name="Picture 3" descr="F:\урок по фгос\готовое\печать\ученые у рек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0"/>
            <a:ext cx="3168352" cy="3429000"/>
          </a:xfrm>
          <a:prstGeom prst="rect">
            <a:avLst/>
          </a:prstGeom>
          <a:noFill/>
        </p:spPr>
      </p:pic>
      <p:pic>
        <p:nvPicPr>
          <p:cNvPr id="3076" name="Picture 4" descr="F:\урок по фгос\готовое\печать\ученый в саду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4941168"/>
            <a:ext cx="2430016" cy="191683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hlinkClick r:id="rId1"/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b="1" i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Guess</a:t>
            </a:r>
            <a:br>
              <a:rPr lang="en-US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4525963"/>
          </a:xfrm>
        </p:spPr>
        <p:txBody>
          <a:bodyPr/>
          <a:lstStyle/>
          <a:p>
            <a:pPr algn="ctr">
              <a:buNone/>
            </a:pPr>
            <a:r>
              <a:rPr lang="en-US" sz="48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 am </a:t>
            </a:r>
            <a:r>
              <a:rPr lang="en-US" sz="4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c</a:t>
            </a:r>
            <a:r>
              <a:rPr lang="en-US" sz="4800" b="1" dirty="0" err="1" smtClean="0">
                <a:solidFill>
                  <a:srgbClr val="FFC000"/>
                </a:solidFill>
                <a:latin typeface="Comic Sans MS" panose="030F0702030302020204" pitchFamily="66" charset="0"/>
              </a:rPr>
              <a:t>o</a:t>
            </a:r>
            <a:r>
              <a:rPr lang="en-US" sz="4800" b="1" dirty="0" err="1" smtClean="0">
                <a:solidFill>
                  <a:srgbClr val="69A02C"/>
                </a:solidFill>
                <a:latin typeface="Comic Sans MS" panose="030F0702030302020204" pitchFamily="66" charset="0"/>
              </a:rPr>
              <a:t>l</a:t>
            </a:r>
            <a:r>
              <a:rPr lang="en-US" sz="4800" b="1" dirty="0" err="1" smtClean="0">
                <a:solidFill>
                  <a:srgbClr val="0070C0"/>
                </a:solidFill>
                <a:latin typeface="Comic Sans MS" panose="030F0702030302020204" pitchFamily="66" charset="0"/>
              </a:rPr>
              <a:t>o</a:t>
            </a:r>
            <a:r>
              <a:rPr lang="en-US" sz="4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u</a:t>
            </a:r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sz="4800" b="1" dirty="0" err="1" smtClean="0">
                <a:solidFill>
                  <a:srgbClr val="FF9966"/>
                </a:solidFill>
                <a:latin typeface="Comic Sans MS" panose="030F0702030302020204" pitchFamily="66" charset="0"/>
              </a:rPr>
              <a:t>f</a:t>
            </a:r>
            <a:r>
              <a:rPr lang="en-US" sz="4800" b="1" dirty="0" err="1" smtClean="0">
                <a:solidFill>
                  <a:srgbClr val="7030A0"/>
                </a:solidFill>
                <a:latin typeface="Comic Sans MS" panose="030F0702030302020204" pitchFamily="66" charset="0"/>
              </a:rPr>
              <a:t>u</a:t>
            </a:r>
            <a:r>
              <a:rPr lang="en-US" sz="4800" b="1" dirty="0" err="1" smtClean="0">
                <a:solidFill>
                  <a:srgbClr val="92D050"/>
                </a:solidFill>
                <a:latin typeface="Comic Sans MS" panose="030F0702030302020204" pitchFamily="66" charset="0"/>
              </a:rPr>
              <a:t>l</a:t>
            </a:r>
            <a:r>
              <a:rPr lang="en-US" sz="4800" b="1" dirty="0" smtClean="0">
                <a:latin typeface="Comic Sans MS" panose="030F0702030302020204" pitchFamily="66" charset="0"/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and</a:t>
            </a:r>
            <a:r>
              <a:rPr lang="en-US" sz="4800" b="1" dirty="0" smtClean="0">
                <a:latin typeface="Comic Sans MS" panose="030F0702030302020204" pitchFamily="66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</a:t>
            </a:r>
            <a:r>
              <a:rPr lang="en-US" sz="4800" b="1" dirty="0" smtClean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sz="4800" b="1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i</a:t>
            </a:r>
            <a:r>
              <a:rPr lang="en-US" sz="4800" b="1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g</a:t>
            </a:r>
            <a:r>
              <a:rPr lang="en-US" sz="4800" b="1" dirty="0" smtClean="0">
                <a:solidFill>
                  <a:srgbClr val="007434"/>
                </a:solidFill>
                <a:latin typeface="Comic Sans MS" panose="030F0702030302020204" pitchFamily="66" charset="0"/>
              </a:rPr>
              <a:t>h</a:t>
            </a:r>
            <a:r>
              <a:rPr lang="en-US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</a:t>
            </a:r>
            <a:endParaRPr lang="en-US" sz="48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buNone/>
            </a:pPr>
            <a:r>
              <a:rPr lang="en-US" sz="48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 can fly but can not climb</a:t>
            </a:r>
            <a:endParaRPr lang="en-US" sz="48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>
              <a:buNone/>
            </a:pPr>
            <a:r>
              <a:rPr lang="en-US" sz="48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 am beautiful and fine..</a:t>
            </a:r>
            <a:endParaRPr lang="en-US" sz="48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>
              <a:buNone/>
            </a:pPr>
            <a:r>
              <a:rPr lang="en-US" sz="48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Who am I  ?</a:t>
            </a:r>
            <a:endParaRPr lang="en-US" sz="48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e99270645332359a422c35397354a92.gif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991600" cy="517140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Dragonfly, </a:t>
            </a:r>
            <a: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butterfly</a:t>
            </a:r>
            <a:b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Where do you fly?</a:t>
            </a:r>
            <a:b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Little beetle, ladybirds</a:t>
            </a:r>
            <a:endParaRPr lang="en-US" sz="4800" b="1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Where do you climb?</a:t>
            </a:r>
            <a:endParaRPr lang="en-US" sz="48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1582BD6-FC20-4557-852B-8433F8572D30}" type="slidenum">
              <a:rPr lang="en-US" smtClean="0"/>
            </a:fld>
            <a:endParaRPr lang="en-US" dirty="0"/>
          </a:p>
        </p:txBody>
      </p:sp>
      <p:grpSp>
        <p:nvGrpSpPr>
          <p:cNvPr id="7" name="Группа 25"/>
          <p:cNvGrpSpPr/>
          <p:nvPr/>
        </p:nvGrpSpPr>
        <p:grpSpPr bwMode="auto">
          <a:xfrm>
            <a:off x="8172325" y="6269126"/>
            <a:ext cx="792163" cy="472242"/>
            <a:chOff x="8100392" y="187127"/>
            <a:chExt cx="792088" cy="471711"/>
          </a:xfrm>
        </p:grpSpPr>
        <p:sp>
          <p:nvSpPr>
            <p:cNvPr id="8" name="Стрелка вправо 7">
              <a:hlinkClick r:id="" action="ppaction://hlinkshowjump?jump=nextslide"/>
            </p:cNvPr>
            <p:cNvSpPr/>
            <p:nvPr/>
          </p:nvSpPr>
          <p:spPr>
            <a:xfrm>
              <a:off x="8532152" y="296917"/>
              <a:ext cx="360328" cy="215657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9" name="Рисунок 27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100392" y="187127"/>
              <a:ext cx="594753" cy="471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Группа 8"/>
          <p:cNvGrpSpPr/>
          <p:nvPr/>
        </p:nvGrpSpPr>
        <p:grpSpPr bwMode="auto">
          <a:xfrm>
            <a:off x="269875" y="6235433"/>
            <a:ext cx="773113" cy="472023"/>
            <a:chOff x="702258" y="2166823"/>
            <a:chExt cx="773398" cy="471493"/>
          </a:xfrm>
        </p:grpSpPr>
        <p:sp>
          <p:nvSpPr>
            <p:cNvPr id="12" name="Стрелка вправо 11">
              <a:hlinkClick r:id="" action="ppaction://hlinkshowjump?jump=previousslide"/>
            </p:cNvPr>
            <p:cNvSpPr/>
            <p:nvPr/>
          </p:nvSpPr>
          <p:spPr>
            <a:xfrm rot="10800000">
              <a:off x="702258" y="2276506"/>
              <a:ext cx="360496" cy="215658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3" name="Рисунок 10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80903" y="2166823"/>
              <a:ext cx="594753" cy="47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 advClick="0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6"/>
          <p:cNvSpPr>
            <a:spLocks noGrp="1"/>
          </p:cNvSpPr>
          <p:nvPr>
            <p:ph type="title"/>
          </p:nvPr>
        </p:nvSpPr>
        <p:spPr bwMode="auto">
          <a:xfrm>
            <a:off x="395536" y="548680"/>
            <a:ext cx="8229600" cy="584775"/>
          </a:xfrm>
          <a:prstGeom prst="rect">
            <a:avLst/>
          </a:prstGeom>
          <a:solidFill>
            <a:srgbClr val="69A02C"/>
          </a:solidFill>
          <a:ln>
            <a:solidFill>
              <a:srgbClr val="69A02C"/>
            </a:solidFill>
          </a:ln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200" b="1" i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Listen and repeat </a:t>
            </a:r>
            <a:endParaRPr lang="en-US" sz="3200" b="1" i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Dragonfly, ……………..</a:t>
            </a:r>
            <a:b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Where do you </a:t>
            </a: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fly?</a:t>
            </a:r>
            <a:b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Little beetle, ladybirds</a:t>
            </a:r>
            <a:endParaRPr lang="en-US" sz="4800" b="1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Where do you ………..?</a:t>
            </a:r>
            <a:endParaRPr lang="en-US" sz="48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525344"/>
            <a:ext cx="2133600" cy="365125"/>
          </a:xfrm>
        </p:spPr>
        <p:txBody>
          <a:bodyPr/>
          <a:lstStyle/>
          <a:p>
            <a:pPr algn="l"/>
            <a:fld id="{81582BD6-FC20-4557-852B-8433F8572D30}" type="slidenum">
              <a:rPr lang="en-US" smtClean="0"/>
            </a:fld>
            <a:endParaRPr lang="en-US" dirty="0"/>
          </a:p>
        </p:txBody>
      </p:sp>
      <p:grpSp>
        <p:nvGrpSpPr>
          <p:cNvPr id="2" name="Группа 25"/>
          <p:cNvGrpSpPr/>
          <p:nvPr/>
        </p:nvGrpSpPr>
        <p:grpSpPr bwMode="auto">
          <a:xfrm>
            <a:off x="8172325" y="6269126"/>
            <a:ext cx="792163" cy="472242"/>
            <a:chOff x="8100392" y="187127"/>
            <a:chExt cx="792088" cy="471711"/>
          </a:xfrm>
        </p:grpSpPr>
        <p:sp>
          <p:nvSpPr>
            <p:cNvPr id="8" name="Стрелка вправо 7">
              <a:hlinkClick r:id="" action="ppaction://hlinkshowjump?jump=nextslide"/>
            </p:cNvPr>
            <p:cNvSpPr/>
            <p:nvPr/>
          </p:nvSpPr>
          <p:spPr>
            <a:xfrm>
              <a:off x="8532152" y="296917"/>
              <a:ext cx="360328" cy="215657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9" name="Рисунок 27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100392" y="187127"/>
              <a:ext cx="594753" cy="471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Группа 8"/>
          <p:cNvGrpSpPr/>
          <p:nvPr/>
        </p:nvGrpSpPr>
        <p:grpSpPr bwMode="auto">
          <a:xfrm>
            <a:off x="269875" y="6235433"/>
            <a:ext cx="773113" cy="472023"/>
            <a:chOff x="702258" y="2166823"/>
            <a:chExt cx="773398" cy="471493"/>
          </a:xfrm>
        </p:grpSpPr>
        <p:sp>
          <p:nvSpPr>
            <p:cNvPr id="12" name="Стрелка вправо 11">
              <a:hlinkClick r:id="" action="ppaction://hlinkshowjump?jump=previousslide"/>
            </p:cNvPr>
            <p:cNvSpPr/>
            <p:nvPr/>
          </p:nvSpPr>
          <p:spPr>
            <a:xfrm rot="10800000">
              <a:off x="702258" y="2276506"/>
              <a:ext cx="360496" cy="215658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3" name="Рисунок 10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80903" y="2166823"/>
              <a:ext cx="594753" cy="47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6"/>
          <p:cNvSpPr>
            <a:spLocks noGrp="1"/>
          </p:cNvSpPr>
          <p:nvPr>
            <p:ph type="title"/>
          </p:nvPr>
        </p:nvSpPr>
        <p:spPr bwMode="auto">
          <a:xfrm>
            <a:off x="457200" y="553750"/>
            <a:ext cx="8229600" cy="584775"/>
          </a:xfrm>
          <a:prstGeom prst="rect">
            <a:avLst/>
          </a:prstGeom>
          <a:solidFill>
            <a:srgbClr val="69A02C"/>
          </a:solidFill>
          <a:ln>
            <a:solidFill>
              <a:srgbClr val="69A02C"/>
            </a:solidFill>
          </a:ln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200" b="1" i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Listen and repeat </a:t>
            </a:r>
            <a:endParaRPr lang="en-US" sz="3200" b="1" i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Dragonfly, ……………..</a:t>
            </a:r>
            <a:b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Where do you </a:t>
            </a: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……….?</a:t>
            </a:r>
            <a:b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Little ……………, ladybirds</a:t>
            </a:r>
            <a:endParaRPr lang="en-US" sz="4800" b="1" i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Where do you ………..?</a:t>
            </a:r>
            <a:endParaRPr lang="en-US" sz="48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525344"/>
            <a:ext cx="2133600" cy="365125"/>
          </a:xfrm>
        </p:spPr>
        <p:txBody>
          <a:bodyPr/>
          <a:lstStyle/>
          <a:p>
            <a:pPr algn="l"/>
            <a:fld id="{81582BD6-FC20-4557-852B-8433F8572D30}" type="slidenum">
              <a:rPr lang="en-US" smtClean="0"/>
            </a:fld>
            <a:endParaRPr lang="en-US" dirty="0"/>
          </a:p>
        </p:txBody>
      </p:sp>
      <p:grpSp>
        <p:nvGrpSpPr>
          <p:cNvPr id="2" name="Группа 25"/>
          <p:cNvGrpSpPr/>
          <p:nvPr/>
        </p:nvGrpSpPr>
        <p:grpSpPr bwMode="auto">
          <a:xfrm>
            <a:off x="8172325" y="6269126"/>
            <a:ext cx="792163" cy="472242"/>
            <a:chOff x="8100392" y="187127"/>
            <a:chExt cx="792088" cy="471711"/>
          </a:xfrm>
        </p:grpSpPr>
        <p:sp>
          <p:nvSpPr>
            <p:cNvPr id="8" name="Стрелка вправо 7">
              <a:hlinkClick r:id="" action="ppaction://hlinkshowjump?jump=nextslide"/>
            </p:cNvPr>
            <p:cNvSpPr/>
            <p:nvPr/>
          </p:nvSpPr>
          <p:spPr>
            <a:xfrm>
              <a:off x="8532152" y="296917"/>
              <a:ext cx="360328" cy="215657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9" name="Рисунок 27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100392" y="187127"/>
              <a:ext cx="594753" cy="471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Группа 8"/>
          <p:cNvGrpSpPr/>
          <p:nvPr/>
        </p:nvGrpSpPr>
        <p:grpSpPr bwMode="auto">
          <a:xfrm>
            <a:off x="269875" y="6235433"/>
            <a:ext cx="773113" cy="472023"/>
            <a:chOff x="702258" y="2166823"/>
            <a:chExt cx="773398" cy="471493"/>
          </a:xfrm>
        </p:grpSpPr>
        <p:sp>
          <p:nvSpPr>
            <p:cNvPr id="12" name="Стрелка вправо 11">
              <a:hlinkClick r:id="" action="ppaction://hlinkshowjump?jump=previousslide"/>
            </p:cNvPr>
            <p:cNvSpPr/>
            <p:nvPr/>
          </p:nvSpPr>
          <p:spPr>
            <a:xfrm rot="10800000">
              <a:off x="702258" y="2276506"/>
              <a:ext cx="360496" cy="215658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3" name="Рисунок 10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80903" y="2166823"/>
              <a:ext cx="594753" cy="47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6"/>
          <p:cNvSpPr>
            <a:spLocks noGrp="1"/>
          </p:cNvSpPr>
          <p:nvPr>
            <p:ph type="title"/>
          </p:nvPr>
        </p:nvSpPr>
        <p:spPr bwMode="auto">
          <a:xfrm>
            <a:off x="457200" y="553750"/>
            <a:ext cx="8229600" cy="584775"/>
          </a:xfrm>
          <a:prstGeom prst="rect">
            <a:avLst/>
          </a:prstGeom>
          <a:solidFill>
            <a:srgbClr val="69A02C"/>
          </a:solidFill>
          <a:ln>
            <a:solidFill>
              <a:srgbClr val="69A02C"/>
            </a:solidFill>
          </a:ln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US" sz="3200" b="1" i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Listen and repeat </a:t>
            </a:r>
            <a:endParaRPr lang="en-US" sz="3200" b="1" i="1" dirty="0" smtClean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Dragonfly, </a:t>
            </a:r>
            <a: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butterfly</a:t>
            </a:r>
            <a:b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Where do you fly?</a:t>
            </a:r>
            <a:b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So quick and so high</a:t>
            </a:r>
            <a:b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In the </a:t>
            </a:r>
            <a:r>
              <a:rPr lang="en-US" sz="4800" b="1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fine, </a:t>
            </a:r>
            <a:r>
              <a:rPr lang="en-US" sz="4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blue sky.</a:t>
            </a:r>
            <a:endParaRPr lang="en-US" sz="4800" b="1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" y="6525344"/>
            <a:ext cx="2133600" cy="365125"/>
          </a:xfrm>
        </p:spPr>
        <p:txBody>
          <a:bodyPr/>
          <a:lstStyle/>
          <a:p>
            <a:pPr algn="l"/>
            <a:fld id="{81582BD6-FC20-4557-852B-8433F8572D30}" type="slidenum">
              <a:rPr lang="en-US" smtClean="0"/>
            </a:fld>
            <a:endParaRPr lang="en-US" dirty="0"/>
          </a:p>
        </p:txBody>
      </p:sp>
      <p:grpSp>
        <p:nvGrpSpPr>
          <p:cNvPr id="2" name="Группа 25"/>
          <p:cNvGrpSpPr/>
          <p:nvPr/>
        </p:nvGrpSpPr>
        <p:grpSpPr bwMode="auto">
          <a:xfrm>
            <a:off x="8172325" y="6269126"/>
            <a:ext cx="792163" cy="472242"/>
            <a:chOff x="8100392" y="187127"/>
            <a:chExt cx="792088" cy="471711"/>
          </a:xfrm>
        </p:grpSpPr>
        <p:sp>
          <p:nvSpPr>
            <p:cNvPr id="8" name="Стрелка вправо 7">
              <a:hlinkClick r:id="" action="ppaction://hlinkshowjump?jump=nextslide"/>
            </p:cNvPr>
            <p:cNvSpPr/>
            <p:nvPr/>
          </p:nvSpPr>
          <p:spPr>
            <a:xfrm>
              <a:off x="8532152" y="296917"/>
              <a:ext cx="360328" cy="215657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9" name="Рисунок 27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100392" y="187127"/>
              <a:ext cx="594753" cy="471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Группа 8"/>
          <p:cNvGrpSpPr/>
          <p:nvPr/>
        </p:nvGrpSpPr>
        <p:grpSpPr bwMode="auto">
          <a:xfrm>
            <a:off x="269875" y="6235433"/>
            <a:ext cx="773113" cy="472023"/>
            <a:chOff x="702258" y="2166823"/>
            <a:chExt cx="773398" cy="471493"/>
          </a:xfrm>
        </p:grpSpPr>
        <p:sp>
          <p:nvSpPr>
            <p:cNvPr id="12" name="Стрелка вправо 11">
              <a:hlinkClick r:id="" action="ppaction://hlinkshowjump?jump=previousslide"/>
            </p:cNvPr>
            <p:cNvSpPr/>
            <p:nvPr/>
          </p:nvSpPr>
          <p:spPr>
            <a:xfrm rot="10800000">
              <a:off x="702258" y="2276506"/>
              <a:ext cx="360496" cy="215658"/>
            </a:xfrm>
            <a:prstGeom prst="rightArrow">
              <a:avLst/>
            </a:prstGeom>
            <a:solidFill>
              <a:srgbClr val="69A02C"/>
            </a:solidFill>
            <a:ln>
              <a:solidFill>
                <a:srgbClr val="00743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3" name="Рисунок 10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 bwMode="auto">
            <a:xfrm>
              <a:off x="880903" y="2166823"/>
              <a:ext cx="594753" cy="471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 advClick="0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2078</Words>
  <Application>WPS Presentation</Application>
  <PresentationFormat>Экран (4:3)</PresentationFormat>
  <Paragraphs>206</Paragraphs>
  <Slides>28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0" baseType="lpstr">
      <vt:lpstr>Arial</vt:lpstr>
      <vt:lpstr>SimSun</vt:lpstr>
      <vt:lpstr>Wingdings</vt:lpstr>
      <vt:lpstr>Wingdings 2</vt:lpstr>
      <vt:lpstr>Comic Sans MS</vt:lpstr>
      <vt:lpstr>Arial Black</vt:lpstr>
      <vt:lpstr>Franklin Gothic Book</vt:lpstr>
      <vt:lpstr>Microsoft YaHei</vt:lpstr>
      <vt:lpstr>Arial Unicode MS</vt:lpstr>
      <vt:lpstr>Franklin Gothic Medium</vt:lpstr>
      <vt:lpstr>Calibri</vt:lpstr>
      <vt:lpstr>Трек</vt:lpstr>
      <vt:lpstr>SCIENCE: INSECTS</vt:lpstr>
      <vt:lpstr>PowerPoint 演示文稿</vt:lpstr>
      <vt:lpstr>PowerPoint 演示文稿</vt:lpstr>
      <vt:lpstr>Guess </vt:lpstr>
      <vt:lpstr>PowerPoint 演示文稿</vt:lpstr>
      <vt:lpstr>PowerPoint 演示文稿</vt:lpstr>
      <vt:lpstr> Listen and repeat </vt:lpstr>
      <vt:lpstr> Listen and repeat </vt:lpstr>
      <vt:lpstr> Listen and repeat </vt:lpstr>
      <vt:lpstr>What are we going to speak about?</vt:lpstr>
      <vt:lpstr>PowerPoint 演示文稿</vt:lpstr>
      <vt:lpstr>Goals of the lesson</vt:lpstr>
      <vt:lpstr>PowerPoint 演示文稿</vt:lpstr>
      <vt:lpstr> Types of insects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Mind - map</vt:lpstr>
      <vt:lpstr>PowerPoint 演示文稿</vt:lpstr>
      <vt:lpstr>PowerPoint 演示文稿</vt:lpstr>
      <vt:lpstr> Let’s play cinquain</vt:lpstr>
      <vt:lpstr>PowerPoint 演示文稿</vt:lpstr>
      <vt:lpstr>PowerPoint 演示文稿</vt:lpstr>
      <vt:lpstr>PowerPoint 演示文稿</vt:lpstr>
      <vt:lpstr>homework</vt:lpstr>
      <vt:lpstr>PowerPoint 演示文稿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Science: Insects</dc:title>
  <dc:creator>1</dc:creator>
  <cp:lastModifiedBy>User</cp:lastModifiedBy>
  <cp:revision>310</cp:revision>
  <cp:lastPrinted>2015-04-26T14:37:00Z</cp:lastPrinted>
  <dcterms:created xsi:type="dcterms:W3CDTF">2012-12-29T13:09:00Z</dcterms:created>
  <dcterms:modified xsi:type="dcterms:W3CDTF">2026-02-18T06:27:16Z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9FD0CCA5E2F041F9B7330EB9A2076A8E_12</vt:lpwstr>
  </property>
  <property fmtid="{D5CDD505-2E9C-101B-9397-08002B2CF9AE}" pid="3" name="KSOProductBuildVer">
    <vt:lpwstr>1049-12.2.0.23196</vt:lpwstr>
  </property>
</Properties>
</file>