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media/image9.png" ContentType="image/png"/>
  <Override PartName="/ppt/media/image1.png" ContentType="image/png"/>
  <Override PartName="/ppt/media/media5.mp3" ContentType="application/vnd.sun.star.media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231280" y="2638080"/>
            <a:ext cx="772920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231280" y="4258080"/>
            <a:ext cx="772920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231280" y="263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192000" y="263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2231280" y="425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192000" y="425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231280" y="2638080"/>
            <a:ext cx="248868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844880" y="2638080"/>
            <a:ext cx="248868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458120" y="2638080"/>
            <a:ext cx="248868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2231280" y="4258080"/>
            <a:ext cx="248868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844880" y="4258080"/>
            <a:ext cx="248868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458120" y="4258080"/>
            <a:ext cx="248868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231280" y="2638080"/>
            <a:ext cx="7729200" cy="3101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231280" y="2638080"/>
            <a:ext cx="7729200" cy="310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231280" y="2638080"/>
            <a:ext cx="3771720" cy="310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192000" y="2638080"/>
            <a:ext cx="3771720" cy="310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2231280" y="964800"/>
            <a:ext cx="7729200" cy="5509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231280" y="263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192000" y="2638080"/>
            <a:ext cx="3771720" cy="310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2231280" y="425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231280" y="2638080"/>
            <a:ext cx="3771720" cy="310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192000" y="263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192000" y="425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231280" y="263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192000" y="2638080"/>
            <a:ext cx="377172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231280" y="4258080"/>
            <a:ext cx="7729200" cy="1479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2231280" y="964800"/>
            <a:ext cx="7729200" cy="1188360"/>
          </a:xfrm>
          <a:prstGeom prst="rect">
            <a:avLst/>
          </a:prstGeom>
        </p:spPr>
        <p:txBody>
          <a:bodyPr lIns="182880" rIns="182880" tIns="182880" bIns="182880" anchor="ctr">
            <a:noAutofit/>
          </a:bodyPr>
          <a:p>
            <a:pPr algn="ctr">
              <a:lnSpc>
                <a:spcPct val="90000"/>
              </a:lnSpc>
            </a:pPr>
            <a:r>
              <a:rPr b="0" lang="en-US" sz="2800" spc="199" strike="noStrike" cap="all">
                <a:solidFill>
                  <a:srgbClr val="262626"/>
                </a:solidFill>
                <a:latin typeface="Gill Sans MT"/>
              </a:rPr>
              <a:t>Образец заголовка</a:t>
            </a:r>
            <a:endParaRPr b="0" lang="en-US" sz="2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2231280" y="2638080"/>
            <a:ext cx="7729200" cy="31017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262626"/>
                </a:solidFill>
                <a:latin typeface="Gill Sans MT"/>
              </a:rPr>
              <a:t>Образец текста</a:t>
            </a:r>
            <a:endParaRPr b="0" lang="en-US" sz="1800" spc="-1" strike="noStrike">
              <a:solidFill>
                <a:srgbClr val="262626"/>
              </a:solidFill>
              <a:latin typeface="Gill Sans MT"/>
            </a:endParaRPr>
          </a:p>
          <a:p>
            <a:pPr lvl="1" marL="457200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262626"/>
                </a:solidFill>
                <a:latin typeface="Gill Sans MT"/>
              </a:rPr>
              <a:t>Второй уровень</a:t>
            </a:r>
            <a:endParaRPr b="0" lang="en-US" sz="1600" spc="-1" strike="noStrike">
              <a:solidFill>
                <a:srgbClr val="262626"/>
              </a:solidFill>
              <a:latin typeface="Gill Sans MT"/>
            </a:endParaRPr>
          </a:p>
          <a:p>
            <a:pPr lvl="2" marL="685800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262626"/>
                </a:solidFill>
                <a:latin typeface="Gill Sans MT"/>
              </a:rPr>
              <a:t>Третий уровень</a:t>
            </a:r>
            <a:endParaRPr b="0" lang="en-US" sz="1600" spc="-1" strike="noStrike">
              <a:solidFill>
                <a:srgbClr val="262626"/>
              </a:solidFill>
              <a:latin typeface="Gill Sans MT"/>
            </a:endParaRPr>
          </a:p>
          <a:p>
            <a:pPr lvl="3" marL="914400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262626"/>
                </a:solidFill>
                <a:latin typeface="Gill Sans MT"/>
              </a:rPr>
              <a:t>Четвертый уровень</a:t>
            </a:r>
            <a:endParaRPr b="0" lang="en-US" sz="1600" spc="-1" strike="noStrike">
              <a:solidFill>
                <a:srgbClr val="262626"/>
              </a:solidFill>
              <a:latin typeface="Gill Sans MT"/>
            </a:endParaRPr>
          </a:p>
          <a:p>
            <a:pPr lvl="4" marL="1143000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262626"/>
                </a:solidFill>
                <a:latin typeface="Gill Sans MT"/>
              </a:rPr>
              <a:t>Пятый уровень</a:t>
            </a:r>
            <a:endParaRPr b="0" lang="en-US" sz="1600" spc="-1" strike="noStrike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7821360" y="6238800"/>
            <a:ext cx="2753280" cy="32364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E6464C4A-3C6A-4696-94F9-4502AE3B5976}" type="datetime">
              <a:rPr b="0" lang="ru-RU" sz="1050" spc="-1" strike="noStrike">
                <a:solidFill>
                  <a:srgbClr val="000000"/>
                </a:solidFill>
                <a:latin typeface="Gill Sans MT"/>
              </a:rPr>
              <a:t>12.2.24</a:t>
            </a:fld>
            <a:endParaRPr b="0" lang="ru-RU" sz="105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1600200" y="6236280"/>
            <a:ext cx="5900760" cy="319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10758960" y="6217920"/>
            <a:ext cx="365400" cy="365400"/>
          </a:xfrm>
          <a:prstGeom prst="rect">
            <a:avLst/>
          </a:prstGeom>
        </p:spPr>
        <p:txBody>
          <a:bodyPr lIns="18360" rIns="18360" anchor="ctr">
            <a:noAutofit/>
          </a:bodyPr>
          <a:p>
            <a:pPr algn="ctr">
              <a:lnSpc>
                <a:spcPct val="100000"/>
              </a:lnSpc>
            </a:pPr>
            <a:fld id="{F3144326-7FEC-4DCA-A976-AF1688314693}" type="slidenum">
              <a:rPr b="0" lang="ru-RU" sz="1100" spc="-1" strike="noStrike">
                <a:solidFill>
                  <a:srgbClr val="ffffff"/>
                </a:solidFill>
                <a:latin typeface="Gill Sans MT"/>
              </a:rPr>
              <a:t>&lt;номер&gt;</a:t>
            </a:fld>
            <a:endParaRPr b="0" lang="ru-RU" sz="11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video" Target="../media/media5.mp3"/><Relationship Id="rId3" Type="http://schemas.microsoft.com/office/2007/relationships/media" Target="../media/media5.mp3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2" name="Рисунок 6" descr=""/>
          <p:cNvPicPr/>
          <p:nvPr/>
        </p:nvPicPr>
        <p:blipFill>
          <a:blip r:embed="rId1"/>
          <a:stretch/>
        </p:blipFill>
        <p:spPr>
          <a:xfrm>
            <a:off x="630360" y="1595160"/>
            <a:ext cx="5906520" cy="5079600"/>
          </a:xfrm>
          <a:prstGeom prst="rect">
            <a:avLst/>
          </a:prstGeom>
          <a:ln>
            <a:noFill/>
          </a:ln>
        </p:spPr>
      </p:pic>
      <p:pic>
        <p:nvPicPr>
          <p:cNvPr id="43" name="Рисунок 9" descr=""/>
          <p:cNvPicPr/>
          <p:nvPr/>
        </p:nvPicPr>
        <p:blipFill>
          <a:blip r:embed="rId2"/>
          <a:stretch/>
        </p:blipFill>
        <p:spPr>
          <a:xfrm>
            <a:off x="5531400" y="182880"/>
            <a:ext cx="6370560" cy="4777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2231280" y="257760"/>
            <a:ext cx="7729200" cy="118836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3600" spc="199" strike="noStrike" cap="all">
                <a:solidFill>
                  <a:srgbClr val="262626"/>
                </a:solidFill>
                <a:latin typeface="Times New Roman"/>
              </a:rPr>
              <a:t>Present continuous tense</a:t>
            </a:r>
            <a:endParaRPr b="0" lang="en-US" sz="36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65" name="TextShape 2"/>
          <p:cNvSpPr txBox="1"/>
          <p:nvPr/>
        </p:nvSpPr>
        <p:spPr>
          <a:xfrm>
            <a:off x="289080" y="1610640"/>
            <a:ext cx="11682360" cy="48369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1000"/>
          </a:bodyPr>
          <a:p>
            <a:pPr marL="2286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"/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Настоящее продолженное время.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marL="2286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"/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Образуется: </a:t>
            </a: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am / is / are + глагол +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ing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e.g. He is play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ing </a:t>
            </a: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football now.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Marta is do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ing</a:t>
            </a: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 her homework right now.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Sasha and Gleb are go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ing</a:t>
            </a: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 to school at the moment.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marL="2286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"/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Действие происходит: 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lvl="1" marL="4572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"/>
            </a:pPr>
            <a:r>
              <a:rPr b="0" lang="en-US" sz="3200" spc="-1" strike="noStrike">
                <a:solidFill>
                  <a:srgbClr val="262626"/>
                </a:solidFill>
                <a:latin typeface="Times New Roman"/>
              </a:rPr>
              <a:t>прямо сейчас, сию секунду;</a:t>
            </a:r>
            <a:endParaRPr b="0" lang="en-US" sz="3200" spc="-1" strike="noStrike">
              <a:solidFill>
                <a:srgbClr val="262626"/>
              </a:solidFill>
              <a:latin typeface="Gill Sans MT"/>
            </a:endParaRPr>
          </a:p>
          <a:p>
            <a:pPr lvl="1" marL="4572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"/>
            </a:pPr>
            <a:r>
              <a:rPr b="0" lang="en-US" sz="3200" spc="-1" strike="noStrike">
                <a:solidFill>
                  <a:srgbClr val="262626"/>
                </a:solidFill>
                <a:latin typeface="Times New Roman"/>
              </a:rPr>
              <a:t>длительно; </a:t>
            </a:r>
            <a:endParaRPr b="0" lang="en-US" sz="3200" spc="-1" strike="noStrike">
              <a:solidFill>
                <a:srgbClr val="262626"/>
              </a:solidFill>
              <a:latin typeface="Gill Sans MT"/>
            </a:endParaRPr>
          </a:p>
          <a:p>
            <a:pPr lvl="1" marL="4572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"/>
            </a:pPr>
            <a:r>
              <a:rPr b="0" lang="en-US" sz="3200" spc="-1" strike="noStrike">
                <a:solidFill>
                  <a:srgbClr val="262626"/>
                </a:solidFill>
                <a:latin typeface="Times New Roman"/>
              </a:rPr>
              <a:t>в момент речи.</a:t>
            </a:r>
            <a:endParaRPr b="0" lang="en-US" sz="3200" spc="-1" strike="noStrike">
              <a:solidFill>
                <a:srgbClr val="262626"/>
              </a:solidFill>
              <a:latin typeface="Gill Sans MT"/>
            </a:endParaRPr>
          </a:p>
          <a:p>
            <a:endParaRPr b="0" lang="en-US" sz="3200" spc="-1" strike="noStrike">
              <a:solidFill>
                <a:srgbClr val="262626"/>
              </a:solidFill>
              <a:latin typeface="Gill Sans MT"/>
            </a:endParaRPr>
          </a:p>
          <a:p>
            <a:pPr marL="228600">
              <a:lnSpc>
                <a:spcPct val="100000"/>
              </a:lnSpc>
            </a:pPr>
            <a:endParaRPr b="0" lang="en-US" sz="32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Shape 1"/>
          <p:cNvSpPr txBox="1"/>
          <p:nvPr/>
        </p:nvSpPr>
        <p:spPr>
          <a:xfrm>
            <a:off x="2231280" y="257760"/>
            <a:ext cx="7729200" cy="118836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3600" spc="199" strike="noStrike" cap="all">
                <a:solidFill>
                  <a:srgbClr val="262626"/>
                </a:solidFill>
                <a:latin typeface="Times New Roman"/>
              </a:rPr>
              <a:t>Present continuous tense</a:t>
            </a:r>
            <a:endParaRPr b="0" lang="en-US" sz="36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67" name="TextShape 2"/>
          <p:cNvSpPr txBox="1"/>
          <p:nvPr/>
        </p:nvSpPr>
        <p:spPr>
          <a:xfrm>
            <a:off x="289080" y="1610640"/>
            <a:ext cx="11682360" cy="4836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2286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"/>
            </a:pPr>
            <a:r>
              <a:rPr b="0" lang="en-US" sz="3600" spc="-1" strike="noStrike" u="sng">
                <a:solidFill>
                  <a:srgbClr val="262626"/>
                </a:solidFill>
                <a:uFillTx/>
                <a:latin typeface="Times New Roman"/>
              </a:rPr>
              <a:t>Отрицательные</a:t>
            </a: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 предложения образуются: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am / is / are +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not</a:t>
            </a: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 + глагол + ing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e.g. He is not reading a book.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Marta is not doing her homework.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lvl="1" marL="4572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"/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Сокращение: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marL="228600"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am not </a:t>
            </a: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–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не сокращается!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marL="228600"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is not = isn’t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marL="228600"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are not = aren’t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Shape 1"/>
          <p:cNvSpPr txBox="1"/>
          <p:nvPr/>
        </p:nvSpPr>
        <p:spPr>
          <a:xfrm>
            <a:off x="2231280" y="257760"/>
            <a:ext cx="7729200" cy="118836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3600" spc="199" strike="noStrike" cap="all">
                <a:solidFill>
                  <a:srgbClr val="262626"/>
                </a:solidFill>
                <a:latin typeface="Times New Roman"/>
              </a:rPr>
              <a:t>Present continuous tense</a:t>
            </a:r>
            <a:endParaRPr b="0" lang="en-US" sz="36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69" name="TextShape 2"/>
          <p:cNvSpPr txBox="1"/>
          <p:nvPr/>
        </p:nvSpPr>
        <p:spPr>
          <a:xfrm>
            <a:off x="0" y="1610640"/>
            <a:ext cx="12112920" cy="4836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2286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"/>
            </a:pPr>
            <a:r>
              <a:rPr b="0" lang="en-US" sz="3600" spc="-1" strike="noStrike" u="sng">
                <a:solidFill>
                  <a:srgbClr val="262626"/>
                </a:solidFill>
                <a:uFillTx/>
                <a:latin typeface="Times New Roman"/>
              </a:rPr>
              <a:t>Вопросительные</a:t>
            </a: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 предложения образуются: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is / are +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подлежащее</a:t>
            </a: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 + глагол + ing + ?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e.g. Is he reading a book?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Is Marta doing her homework?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marL="2286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"/>
            </a:pPr>
            <a:r>
              <a:rPr b="0" lang="en-US" sz="3800" spc="-1" strike="noStrike">
                <a:solidFill>
                  <a:srgbClr val="262626"/>
                </a:solidFill>
                <a:latin typeface="Times New Roman"/>
              </a:rPr>
              <a:t>Краткие ответы.</a:t>
            </a:r>
            <a:endParaRPr b="0" lang="en-US" sz="3800" spc="-1" strike="noStrike">
              <a:solidFill>
                <a:srgbClr val="262626"/>
              </a:solidFill>
              <a:latin typeface="Gill Sans MT"/>
            </a:endParaRPr>
          </a:p>
          <a:p>
            <a:pPr marL="228600">
              <a:lnSpc>
                <a:spcPct val="100000"/>
              </a:lnSpc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  </a:t>
            </a: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Утвердительный: </a:t>
            </a: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Yes, местоимение + am / is / are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marL="228600">
              <a:lnSpc>
                <a:spcPct val="100000"/>
              </a:lnSpc>
            </a:pP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  </a:t>
            </a: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Отрицательный: </a:t>
            </a:r>
            <a:r>
              <a:rPr b="1" lang="en-US" sz="3600" spc="-1" strike="noStrike">
                <a:solidFill>
                  <a:srgbClr val="262626"/>
                </a:solidFill>
                <a:latin typeface="Times New Roman"/>
              </a:rPr>
              <a:t>No, местоимение + am not / isn’t / aren’t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Shape 1"/>
          <p:cNvSpPr txBox="1"/>
          <p:nvPr/>
        </p:nvSpPr>
        <p:spPr>
          <a:xfrm>
            <a:off x="2231280" y="257760"/>
            <a:ext cx="7729200" cy="118836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3600" spc="199" strike="noStrike" cap="all">
                <a:solidFill>
                  <a:srgbClr val="262626"/>
                </a:solidFill>
                <a:latin typeface="Times New Roman"/>
              </a:rPr>
              <a:t>Present continuous tense</a:t>
            </a:r>
            <a:endParaRPr b="0" lang="en-US" sz="36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71" name="TextShape 2"/>
          <p:cNvSpPr txBox="1"/>
          <p:nvPr/>
        </p:nvSpPr>
        <p:spPr>
          <a:xfrm>
            <a:off x="0" y="1610640"/>
            <a:ext cx="12112920" cy="4836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228600" indent="-228240">
              <a:lnSpc>
                <a:spcPct val="100000"/>
              </a:lnSpc>
              <a:buClr>
                <a:srgbClr val="9bafb5"/>
              </a:buClr>
              <a:buFont typeface="Wingdings" charset="2"/>
              <a:buChar char=""/>
            </a:pPr>
            <a:r>
              <a:rPr b="0" lang="en-US" sz="3600" spc="-1" strike="noStrike">
                <a:solidFill>
                  <a:srgbClr val="000000"/>
                </a:solidFill>
                <a:latin typeface="Times New Roman"/>
              </a:rPr>
              <a:t>Правила добавления окончания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–ing</a:t>
            </a:r>
            <a:r>
              <a:rPr b="0" lang="en-US" sz="3600" spc="-1" strike="noStrike">
                <a:solidFill>
                  <a:srgbClr val="000000"/>
                </a:solidFill>
                <a:latin typeface="Times New Roman"/>
              </a:rPr>
              <a:t>: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 marL="457200">
              <a:lnSpc>
                <a:spcPct val="100000"/>
              </a:lnSpc>
            </a:pP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1. немая -</a:t>
            </a:r>
            <a:r>
              <a:rPr b="1" lang="en-US" sz="4000" spc="-1" strike="noStrike">
                <a:solidFill>
                  <a:srgbClr val="000000"/>
                </a:solidFill>
                <a:latin typeface="Times New Roman"/>
              </a:rPr>
              <a:t>e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 в конце глагола исчезает</a:t>
            </a:r>
            <a:endParaRPr b="0" lang="en-US" sz="3400" spc="-1" strike="noStrike">
              <a:solidFill>
                <a:srgbClr val="262626"/>
              </a:solidFill>
              <a:latin typeface="Gill Sans MT"/>
            </a:endParaRPr>
          </a:p>
          <a:p>
            <a:pPr marL="457200">
              <a:lnSpc>
                <a:spcPct val="100000"/>
              </a:lnSpc>
            </a:pP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         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tak</a:t>
            </a:r>
            <a:r>
              <a:rPr b="1" lang="en-US" sz="3400" spc="-1" strike="noStrike">
                <a:solidFill>
                  <a:srgbClr val="ff0000"/>
                </a:solidFill>
                <a:latin typeface="Times New Roman"/>
              </a:rPr>
              <a:t>e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 – tak</a:t>
            </a:r>
            <a:r>
              <a:rPr b="1" lang="en-US" sz="3400" spc="-1" strike="noStrike">
                <a:solidFill>
                  <a:srgbClr val="ff0000"/>
                </a:solidFill>
                <a:latin typeface="Times New Roman"/>
              </a:rPr>
              <a:t>ing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, smil</a:t>
            </a:r>
            <a:r>
              <a:rPr b="1" lang="en-US" sz="3400" spc="-1" strike="noStrike">
                <a:solidFill>
                  <a:srgbClr val="ff0000"/>
                </a:solidFill>
                <a:latin typeface="Times New Roman"/>
              </a:rPr>
              <a:t>e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 – smil</a:t>
            </a:r>
            <a:r>
              <a:rPr b="1" lang="en-US" sz="3400" spc="-1" strike="noStrike">
                <a:solidFill>
                  <a:srgbClr val="ff0000"/>
                </a:solidFill>
                <a:latin typeface="Times New Roman"/>
              </a:rPr>
              <a:t>ing</a:t>
            </a:r>
            <a:endParaRPr b="0" lang="en-US" sz="3400" spc="-1" strike="noStrike">
              <a:solidFill>
                <a:srgbClr val="262626"/>
              </a:solidFill>
              <a:latin typeface="Gill Sans MT"/>
            </a:endParaRPr>
          </a:p>
          <a:p>
            <a:pPr marL="457200" algn="just">
              <a:lnSpc>
                <a:spcPct val="100000"/>
              </a:lnSpc>
            </a:pP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2. если глагол оканчивается на </a:t>
            </a:r>
            <a:r>
              <a:rPr b="0" lang="en-US" sz="3400" spc="-1" strike="noStrike" u="sng">
                <a:solidFill>
                  <a:srgbClr val="000000"/>
                </a:solidFill>
                <a:uFillTx/>
                <a:latin typeface="Times New Roman"/>
              </a:rPr>
              <a:t>1 согласную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, перед которой стоит </a:t>
            </a:r>
            <a:r>
              <a:rPr b="0" lang="en-US" sz="3400" spc="-1" strike="noStrike" u="sng">
                <a:solidFill>
                  <a:srgbClr val="000000"/>
                </a:solidFill>
                <a:uFillTx/>
                <a:latin typeface="Times New Roman"/>
              </a:rPr>
              <a:t>1 гласная под ударением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, то последняя буква удваивается</a:t>
            </a:r>
            <a:endParaRPr b="0" lang="en-US" sz="3400" spc="-1" strike="noStrike">
              <a:solidFill>
                <a:srgbClr val="262626"/>
              </a:solidFill>
              <a:latin typeface="Gill Sans MT"/>
            </a:endParaRPr>
          </a:p>
          <a:p>
            <a:pPr marL="457200">
              <a:lnSpc>
                <a:spcPct val="100000"/>
              </a:lnSpc>
            </a:pP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         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swi</a:t>
            </a:r>
            <a:r>
              <a:rPr b="1" lang="en-US" sz="3400" spc="-1" strike="noStrike">
                <a:solidFill>
                  <a:srgbClr val="ff0000"/>
                </a:solidFill>
                <a:latin typeface="Times New Roman"/>
              </a:rPr>
              <a:t>m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 – swi</a:t>
            </a:r>
            <a:r>
              <a:rPr b="1" lang="en-US" sz="3400" spc="-1" strike="noStrike">
                <a:solidFill>
                  <a:srgbClr val="ff0000"/>
                </a:solidFill>
                <a:latin typeface="Times New Roman"/>
              </a:rPr>
              <a:t>mm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ing, begi</a:t>
            </a:r>
            <a:r>
              <a:rPr b="1" lang="en-US" sz="3400" spc="-1" strike="noStrike">
                <a:solidFill>
                  <a:srgbClr val="ff0000"/>
                </a:solidFill>
                <a:latin typeface="Times New Roman"/>
              </a:rPr>
              <a:t>n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 – begi</a:t>
            </a:r>
            <a:r>
              <a:rPr b="1" lang="en-US" sz="3400" spc="-1" strike="noStrike">
                <a:solidFill>
                  <a:srgbClr val="ff0000"/>
                </a:solidFill>
                <a:latin typeface="Times New Roman"/>
              </a:rPr>
              <a:t>nn</a:t>
            </a:r>
            <a:r>
              <a:rPr b="0" lang="en-US" sz="3400" spc="-1" strike="noStrike">
                <a:solidFill>
                  <a:srgbClr val="000000"/>
                </a:solidFill>
                <a:latin typeface="Times New Roman"/>
              </a:rPr>
              <a:t>ing</a:t>
            </a:r>
            <a:endParaRPr b="0" lang="en-US" sz="34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Рисунок 4" descr=""/>
          <p:cNvPicPr/>
          <p:nvPr/>
        </p:nvPicPr>
        <p:blipFill>
          <a:blip r:embed="rId1"/>
          <a:stretch/>
        </p:blipFill>
        <p:spPr>
          <a:xfrm>
            <a:off x="1693080" y="299520"/>
            <a:ext cx="8805600" cy="6258960"/>
          </a:xfrm>
          <a:prstGeom prst="rect">
            <a:avLst/>
          </a:prstGeom>
          <a:ln>
            <a:noFill/>
          </a:ln>
        </p:spPr>
      </p:pic>
      <p:pic>
        <p:nvPicPr>
          <p:cNvPr id="73" name="Picture 1" descr="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r:embed="rId3"/>
              </p:ext>
            </p:extLst>
          </p:nvPr>
        </p:nvPicPr>
        <p:blipFill>
          <a:blip r:embed="rId4"/>
        </p:blipFill>
        <p:spPr>
          <a:xfrm>
            <a:off x="402840" y="498600"/>
            <a:ext cx="487080" cy="487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6" dur="110654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726840" y="142200"/>
            <a:ext cx="5924880" cy="117468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4800" spc="199" strike="noStrike" cap="all">
                <a:solidFill>
                  <a:srgbClr val="262626"/>
                </a:solidFill>
                <a:latin typeface="Times New Roman"/>
              </a:rPr>
              <a:t>Ex. 6 p. 79</a:t>
            </a:r>
            <a:endParaRPr b="0" lang="en-US" sz="4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75" name="TextShape 2"/>
          <p:cNvSpPr txBox="1"/>
          <p:nvPr/>
        </p:nvSpPr>
        <p:spPr>
          <a:xfrm>
            <a:off x="181440" y="2881080"/>
            <a:ext cx="7016040" cy="16272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b="0" lang="en-US" sz="4800" spc="-1" strike="noStrike">
                <a:solidFill>
                  <a:srgbClr val="262626"/>
                </a:solidFill>
                <a:latin typeface="Times New Roman"/>
              </a:rPr>
              <a:t>What is Mr. Green doing?</a:t>
            </a:r>
            <a:endParaRPr b="0" lang="en-US" sz="4800" spc="-1" strike="noStrike">
              <a:solidFill>
                <a:srgbClr val="262626"/>
              </a:solidFill>
              <a:latin typeface="Gill Sans MT"/>
            </a:endParaRPr>
          </a:p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b="0" lang="en-US" sz="4800" spc="-1" strike="noStrike">
                <a:solidFill>
                  <a:srgbClr val="262626"/>
                </a:solidFill>
                <a:latin typeface="Times New Roman"/>
              </a:rPr>
              <a:t>He is repairing a car. </a:t>
            </a:r>
            <a:endParaRPr b="0" lang="en-US" sz="4800" spc="-1" strike="noStrike">
              <a:solidFill>
                <a:srgbClr val="262626"/>
              </a:solidFill>
              <a:latin typeface="Gill Sans MT"/>
            </a:endParaRPr>
          </a:p>
        </p:txBody>
      </p:sp>
      <p:pic>
        <p:nvPicPr>
          <p:cNvPr id="76" name="Рисунок 3" descr=""/>
          <p:cNvPicPr/>
          <p:nvPr/>
        </p:nvPicPr>
        <p:blipFill>
          <a:blip r:embed="rId1"/>
          <a:srcRect l="0" t="0" r="1084" b="0"/>
          <a:stretch/>
        </p:blipFill>
        <p:spPr>
          <a:xfrm>
            <a:off x="7534800" y="0"/>
            <a:ext cx="46569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Shape 1"/>
          <p:cNvSpPr txBox="1"/>
          <p:nvPr/>
        </p:nvSpPr>
        <p:spPr>
          <a:xfrm>
            <a:off x="726840" y="142200"/>
            <a:ext cx="5924880" cy="117468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4800" spc="199" strike="noStrike" cap="all">
                <a:solidFill>
                  <a:srgbClr val="262626"/>
                </a:solidFill>
                <a:latin typeface="Times New Roman"/>
              </a:rPr>
              <a:t>Ex. 6 p. 79</a:t>
            </a:r>
            <a:endParaRPr b="0" lang="en-US" sz="4800" spc="-1" strike="noStrike">
              <a:solidFill>
                <a:srgbClr val="000000"/>
              </a:solidFill>
              <a:latin typeface="Gill Sans MT"/>
            </a:endParaRPr>
          </a:p>
        </p:txBody>
      </p:sp>
      <p:pic>
        <p:nvPicPr>
          <p:cNvPr id="78" name="Рисунок 6" descr=""/>
          <p:cNvPicPr/>
          <p:nvPr/>
        </p:nvPicPr>
        <p:blipFill>
          <a:blip r:embed="rId1"/>
          <a:stretch/>
        </p:blipFill>
        <p:spPr>
          <a:xfrm>
            <a:off x="6652080" y="1428480"/>
            <a:ext cx="5351760" cy="5286960"/>
          </a:xfrm>
          <a:prstGeom prst="rect">
            <a:avLst/>
          </a:prstGeom>
          <a:ln>
            <a:noFill/>
          </a:ln>
        </p:spPr>
      </p:pic>
      <p:pic>
        <p:nvPicPr>
          <p:cNvPr id="79" name="Рисунок 7" descr=""/>
          <p:cNvPicPr/>
          <p:nvPr/>
        </p:nvPicPr>
        <p:blipFill>
          <a:blip r:embed="rId2"/>
          <a:stretch/>
        </p:blipFill>
        <p:spPr>
          <a:xfrm>
            <a:off x="558360" y="1428480"/>
            <a:ext cx="5731920" cy="3647520"/>
          </a:xfrm>
          <a:prstGeom prst="rect">
            <a:avLst/>
          </a:prstGeom>
          <a:ln>
            <a:noFill/>
          </a:ln>
        </p:spPr>
      </p:pic>
      <p:pic>
        <p:nvPicPr>
          <p:cNvPr id="80" name="Рисунок 8" descr=""/>
          <p:cNvPicPr/>
          <p:nvPr/>
        </p:nvPicPr>
        <p:blipFill>
          <a:blip r:embed="rId3"/>
          <a:stretch/>
        </p:blipFill>
        <p:spPr>
          <a:xfrm>
            <a:off x="6652080" y="1428480"/>
            <a:ext cx="4404600" cy="5094000"/>
          </a:xfrm>
          <a:prstGeom prst="rect">
            <a:avLst/>
          </a:prstGeom>
          <a:ln>
            <a:noFill/>
          </a:ln>
        </p:spPr>
      </p:pic>
      <p:pic>
        <p:nvPicPr>
          <p:cNvPr id="81" name="Рисунок 9" descr=""/>
          <p:cNvPicPr/>
          <p:nvPr/>
        </p:nvPicPr>
        <p:blipFill>
          <a:blip r:embed="rId4"/>
          <a:stretch/>
        </p:blipFill>
        <p:spPr>
          <a:xfrm>
            <a:off x="558360" y="1428480"/>
            <a:ext cx="5731920" cy="4052160"/>
          </a:xfrm>
          <a:prstGeom prst="rect">
            <a:avLst/>
          </a:prstGeom>
          <a:ln>
            <a:noFill/>
          </a:ln>
        </p:spPr>
      </p:pic>
      <p:pic>
        <p:nvPicPr>
          <p:cNvPr id="82" name="Рисунок 10" descr=""/>
          <p:cNvPicPr/>
          <p:nvPr/>
        </p:nvPicPr>
        <p:blipFill>
          <a:blip r:embed="rId5"/>
          <a:stretch/>
        </p:blipFill>
        <p:spPr>
          <a:xfrm>
            <a:off x="6652080" y="1453680"/>
            <a:ext cx="5351760" cy="4255560"/>
          </a:xfrm>
          <a:prstGeom prst="rect">
            <a:avLst/>
          </a:prstGeom>
          <a:ln>
            <a:noFill/>
          </a:ln>
        </p:spPr>
      </p:pic>
      <p:pic>
        <p:nvPicPr>
          <p:cNvPr id="83" name="Рисунок 11" descr=""/>
          <p:cNvPicPr/>
          <p:nvPr/>
        </p:nvPicPr>
        <p:blipFill>
          <a:blip r:embed="rId6"/>
          <a:stretch/>
        </p:blipFill>
        <p:spPr>
          <a:xfrm>
            <a:off x="1229040" y="1453680"/>
            <a:ext cx="3931920" cy="49017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after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nodeType="after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nodeType="with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2231280" y="257760"/>
            <a:ext cx="7729200" cy="118836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3600" spc="199" strike="noStrike" cap="all">
                <a:solidFill>
                  <a:srgbClr val="262626"/>
                </a:solidFill>
                <a:latin typeface="Times New Roman"/>
              </a:rPr>
              <a:t>Ex.7 p. 79 </a:t>
            </a:r>
            <a:endParaRPr b="0" lang="en-US" sz="3600" spc="-1" strike="noStrike">
              <a:solidFill>
                <a:srgbClr val="000000"/>
              </a:solidFill>
              <a:latin typeface="Gill Sans MT"/>
            </a:endParaRPr>
          </a:p>
        </p:txBody>
      </p:sp>
      <p:pic>
        <p:nvPicPr>
          <p:cNvPr id="85" name="Рисунок 5" descr=""/>
          <p:cNvPicPr/>
          <p:nvPr/>
        </p:nvPicPr>
        <p:blipFill>
          <a:blip r:embed="rId1"/>
          <a:stretch/>
        </p:blipFill>
        <p:spPr>
          <a:xfrm>
            <a:off x="1189080" y="1940040"/>
            <a:ext cx="9813600" cy="3816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2231280" y="257760"/>
            <a:ext cx="7729200" cy="118836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3600" spc="199" strike="noStrike" cap="all">
                <a:solidFill>
                  <a:srgbClr val="262626"/>
                </a:solidFill>
                <a:latin typeface="Times New Roman"/>
              </a:rPr>
              <a:t>Ex.8 p. 79 </a:t>
            </a:r>
            <a:endParaRPr b="0" lang="en-US" sz="3600" spc="-1" strike="noStrike">
              <a:solidFill>
                <a:srgbClr val="000000"/>
              </a:solidFill>
              <a:latin typeface="Gill Sans MT"/>
            </a:endParaRPr>
          </a:p>
        </p:txBody>
      </p:sp>
      <p:pic>
        <p:nvPicPr>
          <p:cNvPr id="87" name="Рисунок 2" descr=""/>
          <p:cNvPicPr/>
          <p:nvPr/>
        </p:nvPicPr>
        <p:blipFill>
          <a:blip r:embed="rId1"/>
          <a:stretch/>
        </p:blipFill>
        <p:spPr>
          <a:xfrm>
            <a:off x="3092040" y="1646640"/>
            <a:ext cx="6007680" cy="479592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4232520" y="2724480"/>
            <a:ext cx="4237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Gill Sans MT"/>
              </a:rPr>
              <a:t>A</a:t>
            </a:r>
            <a:endParaRPr b="0" lang="ru-RU" sz="3200" spc="-1" strike="noStrike">
              <a:latin typeface="XO Orie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4232520" y="3245760"/>
            <a:ext cx="4237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Gill Sans MT"/>
              </a:rPr>
              <a:t>H</a:t>
            </a:r>
            <a:endParaRPr b="0" lang="ru-RU" sz="3200" spc="-1" strike="noStrike">
              <a:latin typeface="XO Orie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4232520" y="3752640"/>
            <a:ext cx="4237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Gill Sans MT"/>
              </a:rPr>
              <a:t>G</a:t>
            </a:r>
            <a:endParaRPr b="0" lang="ru-RU" sz="3200" spc="-1" strike="noStrike">
              <a:latin typeface="XO Oriel"/>
            </a:endParaRPr>
          </a:p>
        </p:txBody>
      </p:sp>
      <p:sp>
        <p:nvSpPr>
          <p:cNvPr id="91" name="CustomShape 5"/>
          <p:cNvSpPr/>
          <p:nvPr/>
        </p:nvSpPr>
        <p:spPr>
          <a:xfrm>
            <a:off x="4232520" y="4274280"/>
            <a:ext cx="4237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Gill Sans MT"/>
              </a:rPr>
              <a:t>C</a:t>
            </a:r>
            <a:endParaRPr b="0" lang="ru-RU" sz="3200" spc="-1" strike="noStrike">
              <a:latin typeface="XO Oriel"/>
            </a:endParaRPr>
          </a:p>
        </p:txBody>
      </p:sp>
      <p:sp>
        <p:nvSpPr>
          <p:cNvPr id="92" name="CustomShape 6"/>
          <p:cNvSpPr/>
          <p:nvPr/>
        </p:nvSpPr>
        <p:spPr>
          <a:xfrm>
            <a:off x="4232520" y="4780800"/>
            <a:ext cx="42372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ff0000"/>
                </a:solidFill>
                <a:latin typeface="Gill Sans MT"/>
              </a:rPr>
              <a:t>D</a:t>
            </a:r>
            <a:endParaRPr b="0" lang="ru-RU" sz="3200" spc="-1" strike="noStrike">
              <a:latin typeface="XO Oriel"/>
            </a:endParaRPr>
          </a:p>
        </p:txBody>
      </p:sp>
      <p:pic>
        <p:nvPicPr>
          <p:cNvPr id="93" name="03 - Ex. 8, p. 79.mp3" descr=""/>
          <p:cNvPicPr/>
          <p:nvPr/>
        </p:nvPicPr>
        <p:blipFill>
          <a:blip r:embed="rId2"/>
          <a:stretch/>
        </p:blipFill>
        <p:spPr>
          <a:xfrm>
            <a:off x="346320" y="242280"/>
            <a:ext cx="720000" cy="720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8" dur="indefinite" restart="never" nodeType="tmRoot">
          <p:childTnLst>
            <p:seq>
              <p:cTn id="59" dur="indefinite" nodeType="mainSeq">
                <p:childTnLst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id="90" restart="whenNotActive" nodeType="interactiveSeq" fill="hold">
                <p:childTnLst>
                  <p:par>
                    <p:cTn id="91" fill="hold"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94" dur="145369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2231280" y="144720"/>
            <a:ext cx="7729200" cy="1188360"/>
          </a:xfrm>
          <a:prstGeom prst="rect">
            <a:avLst/>
          </a:prstGeom>
          <a:solidFill>
            <a:srgbClr val="00b0f0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6000" spc="199" strike="noStrike" cap="all">
                <a:solidFill>
                  <a:srgbClr val="262626"/>
                </a:solidFill>
                <a:latin typeface="Gill Sans MT"/>
              </a:rPr>
              <a:t>6-b. At work</a:t>
            </a:r>
            <a:endParaRPr b="0" lang="en-US" sz="6000" spc="-1" strike="noStrike">
              <a:solidFill>
                <a:srgbClr val="000000"/>
              </a:solidFill>
              <a:latin typeface="Gill Sans MT"/>
            </a:endParaRPr>
          </a:p>
        </p:txBody>
      </p:sp>
      <p:graphicFrame>
        <p:nvGraphicFramePr>
          <p:cNvPr id="45" name="Table 2"/>
          <p:cNvGraphicFramePr/>
          <p:nvPr/>
        </p:nvGraphicFramePr>
        <p:xfrm>
          <a:off x="1503000" y="1634040"/>
          <a:ext cx="9185400" cy="3701520"/>
        </p:xfrm>
        <a:graphic>
          <a:graphicData uri="http://schemas.openxmlformats.org/drawingml/2006/table">
            <a:tbl>
              <a:tblPr/>
              <a:tblGrid>
                <a:gridCol w="9185760"/>
              </a:tblGrid>
              <a:tr h="98388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6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VOCABULARY</a:t>
                      </a:r>
                      <a:endParaRPr b="0" lang="ru-RU" sz="6000" spc="-1" strike="noStrike">
                        <a:latin typeface="XO Orie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6a21d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hospital – [ˈhɔspɪt(ə)l] – больница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fcc"/>
                    </a:solidFill>
                  </a:tcPr>
                </a:tc>
              </a:tr>
              <a:tr h="77724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bakery – [ˈbeɪkərɪ] – булочная, пекарня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f0e7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garage – [ˈgæra:ӡ] – гараж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fcc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school – школа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f0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Table 1"/>
          <p:cNvGraphicFramePr/>
          <p:nvPr/>
        </p:nvGraphicFramePr>
        <p:xfrm>
          <a:off x="1240200" y="72360"/>
          <a:ext cx="9326880" cy="5642280"/>
        </p:xfrm>
        <a:graphic>
          <a:graphicData uri="http://schemas.openxmlformats.org/drawingml/2006/table">
            <a:tbl>
              <a:tblPr/>
              <a:tblGrid>
                <a:gridCol w="9327240"/>
              </a:tblGrid>
              <a:tr h="9360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6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VOCABULARY</a:t>
                      </a:r>
                      <a:endParaRPr b="0" lang="ru-RU" sz="6000" spc="-1" strike="noStrike">
                        <a:latin typeface="XO Orie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6a21d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paint</a:t>
                      </a:r>
                      <a:r>
                        <a:rPr b="1" lang="ru-RU" sz="4000" spc="-1" strike="noStrike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er</a:t>
                      </a: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– [ˈpeɪntə] – художник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fcc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doct</a:t>
                      </a:r>
                      <a:r>
                        <a:rPr b="1" lang="ru-RU" sz="4000" spc="-1" strike="noStrike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or</a:t>
                      </a: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– [ˈdɔktə] – доктор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f0e7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bak</a:t>
                      </a:r>
                      <a:r>
                        <a:rPr b="1" lang="ru-RU" sz="4000" spc="-1" strike="noStrike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er</a:t>
                      </a: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– [ˈbeɪkə] – пекарь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fcc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teach</a:t>
                      </a:r>
                      <a:r>
                        <a:rPr b="1" lang="ru-RU" sz="4000" spc="-1" strike="noStrike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er</a:t>
                      </a: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– [ˈti:ʧə] – учитель 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f0e7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wait</a:t>
                      </a:r>
                      <a:r>
                        <a:rPr b="1" lang="ru-RU" sz="4000" spc="-1" strike="noStrike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er</a:t>
                      </a: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– [ˈweɪtə] – официант 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fcc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mechan</a:t>
                      </a:r>
                      <a:r>
                        <a:rPr b="1" lang="ru-RU" sz="4000" spc="-1" strike="noStrike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ic</a:t>
                      </a: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– [mɪˈkænɪk] – механик 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f0e7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taxi driv</a:t>
                      </a:r>
                      <a:r>
                        <a:rPr b="1" lang="ru-RU" sz="4000" spc="-1" strike="noStrike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er</a:t>
                      </a: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– [ˈtæksɪˌˈdraɪvə] – таксист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fcc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a post</a:t>
                      </a:r>
                      <a:r>
                        <a:rPr b="1" lang="ru-RU" sz="4000" spc="-1" strike="noStrike">
                          <a:solidFill>
                            <a:srgbClr val="ff0000"/>
                          </a:solidFill>
                          <a:latin typeface="Times New Roman"/>
                          <a:ea typeface="Calibri"/>
                        </a:rPr>
                        <a:t>man</a:t>
                      </a: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– [ˈpəustmən] – почтальон 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f0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Table 1"/>
          <p:cNvGraphicFramePr/>
          <p:nvPr/>
        </p:nvGraphicFramePr>
        <p:xfrm>
          <a:off x="1513440" y="677160"/>
          <a:ext cx="8968680" cy="4766760"/>
        </p:xfrm>
        <a:graphic>
          <a:graphicData uri="http://schemas.openxmlformats.org/drawingml/2006/table">
            <a:tbl>
              <a:tblPr/>
              <a:tblGrid>
                <a:gridCol w="8969040"/>
              </a:tblGrid>
              <a:tr h="6984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4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VOCABULARY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6a21d"/>
                    </a:solidFill>
                  </a:tcPr>
                </a:tc>
              </a:tr>
              <a:tr h="7783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to paint a hospital – красить больницу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fcc"/>
                    </a:solidFill>
                  </a:tcPr>
                </a:tc>
              </a:tr>
              <a:tr h="7027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to look at – смотреть на кого-то / что-то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f0e7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to repair – чинить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fcc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to wait for– ждать чего-то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f0e7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to deliver – доставлять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bdfcc"/>
                    </a:solidFill>
                  </a:tcPr>
                </a:tc>
              </a:tr>
              <a:tr h="646920">
                <a:tc>
                  <a:txBody>
                    <a:bodyPr lIns="114120" rIns="11412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  <a:spcAft>
                          <a:spcPts val="1001"/>
                        </a:spcAft>
                      </a:pPr>
                      <a:r>
                        <a:rPr b="0" lang="ru-RU" sz="40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to serve drinks – подавать напитки</a:t>
                      </a:r>
                      <a:endParaRPr b="0" lang="ru-RU" sz="4000" spc="-1" strike="noStrike">
                        <a:latin typeface="XO Oriel"/>
                      </a:endParaRPr>
                    </a:p>
                  </a:txBody>
                  <a:tcPr marL="114120" marR="11412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df0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" descr=""/>
          <p:cNvPicPr/>
          <p:nvPr/>
        </p:nvPicPr>
        <p:blipFill>
          <a:blip r:embed="rId1"/>
          <a:stretch/>
        </p:blipFill>
        <p:spPr>
          <a:xfrm>
            <a:off x="0" y="0"/>
            <a:ext cx="11245320" cy="6841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414720" y="1473840"/>
            <a:ext cx="11361960" cy="317340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6600" spc="199" strike="noStrike" cap="all">
                <a:solidFill>
                  <a:srgbClr val="262626"/>
                </a:solidFill>
                <a:latin typeface="Times New Roman"/>
              </a:rPr>
              <a:t>name + </a:t>
            </a:r>
            <a:r>
              <a:rPr b="0" lang="en-US" sz="6600" spc="199" strike="noStrike" cap="all">
                <a:solidFill>
                  <a:srgbClr val="ff0000"/>
                </a:solidFill>
                <a:latin typeface="Times New Roman"/>
              </a:rPr>
              <a:t>is</a:t>
            </a:r>
            <a:r>
              <a:rPr b="0" lang="en-US" sz="6600" spc="199" strike="noStrike" cap="all">
                <a:solidFill>
                  <a:srgbClr val="262626"/>
                </a:solidFill>
                <a:latin typeface="Times New Roman"/>
              </a:rPr>
              <a:t> + profession</a:t>
            </a:r>
            <a:endParaRPr b="0" lang="en-US" sz="6600" spc="-1" strike="noStrike">
              <a:solidFill>
                <a:srgbClr val="000000"/>
              </a:solidFill>
              <a:latin typeface="Gill Sans M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Shape 1"/>
          <p:cNvSpPr txBox="1"/>
          <p:nvPr/>
        </p:nvSpPr>
        <p:spPr>
          <a:xfrm>
            <a:off x="2231280" y="144720"/>
            <a:ext cx="7729200" cy="118836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4800" spc="199" strike="noStrike" cap="all">
                <a:solidFill>
                  <a:srgbClr val="262626"/>
                </a:solidFill>
                <a:latin typeface="Times New Roman"/>
              </a:rPr>
              <a:t>Ex. 1 p. 78</a:t>
            </a:r>
            <a:endParaRPr b="0" lang="en-US" sz="4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51" name="TextShape 2"/>
          <p:cNvSpPr txBox="1"/>
          <p:nvPr/>
        </p:nvSpPr>
        <p:spPr>
          <a:xfrm>
            <a:off x="3285360" y="1582200"/>
            <a:ext cx="5621040" cy="47052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2. Mrs Perkins is a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doctor.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3. Mr Simpson is a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baker.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4. Mr Jones is a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teacher.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5. Mr Wilson is a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waiter.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6. Mr Green is a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mechanic.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7. Mrs Smith is a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taxi driver.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3600" spc="-1" strike="noStrike">
                <a:solidFill>
                  <a:srgbClr val="262626"/>
                </a:solidFill>
                <a:latin typeface="Times New Roman"/>
              </a:rPr>
              <a:t>8. Mr Williams is a </a:t>
            </a:r>
            <a:r>
              <a:rPr b="1" lang="en-US" sz="3600" spc="-1" strike="noStrike">
                <a:solidFill>
                  <a:srgbClr val="ff0000"/>
                </a:solidFill>
                <a:latin typeface="Times New Roman"/>
              </a:rPr>
              <a:t>postman.</a:t>
            </a:r>
            <a:endParaRPr b="0" lang="en-US" sz="3600" spc="-1" strike="noStrike">
              <a:solidFill>
                <a:srgbClr val="262626"/>
              </a:solidFill>
              <a:latin typeface="Gill Sans M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2231280" y="154440"/>
            <a:ext cx="7730640" cy="118692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4800" spc="199" strike="noStrike" cap="all">
                <a:solidFill>
                  <a:srgbClr val="262626"/>
                </a:solidFill>
                <a:latin typeface="Times New Roman"/>
              </a:rPr>
              <a:t>Ex. 2 p. 78</a:t>
            </a:r>
            <a:endParaRPr b="0" lang="en-US" sz="48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53" name="CustomShape 2"/>
          <p:cNvSpPr/>
          <p:nvPr/>
        </p:nvSpPr>
        <p:spPr>
          <a:xfrm>
            <a:off x="414720" y="1549080"/>
            <a:ext cx="11361960" cy="2259000"/>
          </a:xfrm>
          <a:prstGeom prst="rect">
            <a:avLst/>
          </a:prstGeom>
          <a:solidFill>
            <a:srgbClr val="00b0f0"/>
          </a:solidFill>
          <a:ln w="31680">
            <a:solidFill>
              <a:srgbClr val="40404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ru-RU" sz="5400" spc="199" strike="noStrike" cap="all">
                <a:solidFill>
                  <a:srgbClr val="262626"/>
                </a:solidFill>
                <a:latin typeface="Times New Roman"/>
              </a:rPr>
              <a:t>name + </a:t>
            </a:r>
            <a:r>
              <a:rPr b="1" lang="ru-RU" sz="5400" spc="199" strike="noStrike" cap="all">
                <a:solidFill>
                  <a:srgbClr val="ff0000"/>
                </a:solidFill>
                <a:latin typeface="Times New Roman"/>
              </a:rPr>
              <a:t>is / are</a:t>
            </a:r>
            <a:r>
              <a:rPr b="1" lang="ru-RU" sz="5400" spc="199" strike="noStrike" cap="all">
                <a:solidFill>
                  <a:srgbClr val="262626"/>
                </a:solidFill>
                <a:latin typeface="Times New Roman"/>
              </a:rPr>
              <a:t> </a:t>
            </a:r>
            <a:r>
              <a:rPr b="0" lang="ru-RU" sz="5400" spc="199" strike="noStrike" cap="all">
                <a:solidFill>
                  <a:srgbClr val="262626"/>
                </a:solidFill>
                <a:latin typeface="Times New Roman"/>
              </a:rPr>
              <a:t>+ verb + </a:t>
            </a:r>
            <a:r>
              <a:rPr b="1" lang="ru-RU" sz="5400" spc="199" strike="noStrike" cap="all">
                <a:solidFill>
                  <a:srgbClr val="ff0000"/>
                </a:solidFill>
                <a:latin typeface="Times New Roman"/>
              </a:rPr>
              <a:t>ing</a:t>
            </a:r>
            <a:endParaRPr b="0" lang="ru-RU" sz="5400" spc="-1" strike="noStrike">
              <a:latin typeface="XO Oriel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2400840" y="4015800"/>
            <a:ext cx="7390080" cy="113112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1" lang="ru-RU" sz="4000" spc="199" strike="noStrike" cap="all">
                <a:solidFill>
                  <a:srgbClr val="000000"/>
                </a:solidFill>
                <a:latin typeface="Times New Roman"/>
              </a:rPr>
              <a:t>TOM </a:t>
            </a:r>
            <a:r>
              <a:rPr b="1" lang="ru-RU" sz="4000" spc="199" strike="noStrike" cap="all">
                <a:solidFill>
                  <a:srgbClr val="ff0000"/>
                </a:solidFill>
                <a:latin typeface="Times New Roman"/>
              </a:rPr>
              <a:t>IS</a:t>
            </a:r>
            <a:r>
              <a:rPr b="1" lang="ru-RU" sz="4000" spc="199" strike="noStrike" cap="all">
                <a:solidFill>
                  <a:srgbClr val="000000"/>
                </a:solidFill>
                <a:latin typeface="Times New Roman"/>
              </a:rPr>
              <a:t> READ</a:t>
            </a:r>
            <a:r>
              <a:rPr b="1" lang="ru-RU" sz="4000" spc="199" strike="noStrike" cap="all">
                <a:solidFill>
                  <a:srgbClr val="ff0000"/>
                </a:solidFill>
                <a:latin typeface="Times New Roman"/>
              </a:rPr>
              <a:t>ING</a:t>
            </a:r>
            <a:endParaRPr b="0" lang="ru-RU" sz="40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2231280" y="144720"/>
            <a:ext cx="7729200" cy="1188360"/>
          </a:xfrm>
          <a:prstGeom prst="rect">
            <a:avLst/>
          </a:prstGeom>
          <a:solidFill>
            <a:srgbClr val="ffffff"/>
          </a:solidFill>
          <a:ln w="31680">
            <a:solidFill>
              <a:srgbClr val="404040"/>
            </a:solidFill>
            <a:miter/>
          </a:ln>
        </p:spPr>
        <p:txBody>
          <a:bodyPr lIns="182880" rIns="182880" tIns="182880" bIns="182880"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5400" spc="199" strike="noStrike" cap="all">
                <a:solidFill>
                  <a:srgbClr val="262626"/>
                </a:solidFill>
                <a:latin typeface="Times New Roman"/>
              </a:rPr>
              <a:t>To be</a:t>
            </a:r>
            <a:endParaRPr b="0" lang="en-US" sz="5400" spc="-1" strike="noStrike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56" name="CustomShape 2"/>
          <p:cNvSpPr/>
          <p:nvPr/>
        </p:nvSpPr>
        <p:spPr>
          <a:xfrm>
            <a:off x="364680" y="1659240"/>
            <a:ext cx="11462760" cy="5179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5400" spc="-1" strike="noStrike">
                <a:solidFill>
                  <a:srgbClr val="ff0000"/>
                </a:solidFill>
                <a:latin typeface="Times New Roman"/>
              </a:rPr>
              <a:t>        </a:t>
            </a:r>
            <a:r>
              <a:rPr b="1" lang="ru-RU" sz="5400" spc="-1" strike="noStrike">
                <a:solidFill>
                  <a:srgbClr val="ff0000"/>
                </a:solidFill>
                <a:latin typeface="Times New Roman"/>
              </a:rPr>
              <a:t>am                is                are</a:t>
            </a:r>
            <a:endParaRPr b="0" lang="ru-RU" sz="5400" spc="-1" strike="noStrike">
              <a:latin typeface="XO Oriel"/>
            </a:endParaRPr>
          </a:p>
          <a:p>
            <a:pPr algn="ctr">
              <a:lnSpc>
                <a:spcPct val="100000"/>
              </a:lnSpc>
            </a:pPr>
            <a:endParaRPr b="0" lang="ru-RU" sz="5400" spc="-1" strike="noStrike">
              <a:latin typeface="XO Oriel"/>
            </a:endParaRPr>
          </a:p>
          <a:p>
            <a:pPr algn="ctr">
              <a:lnSpc>
                <a:spcPct val="100000"/>
              </a:lnSpc>
            </a:pPr>
            <a:endParaRPr b="0" lang="ru-RU" sz="5400" spc="-1" strike="noStrike"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             </a:t>
            </a: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I                He, She, It          We, You, They</a:t>
            </a:r>
            <a:endParaRPr b="0" lang="ru-RU" sz="4000" spc="-1" strike="noStrike">
              <a:latin typeface="XO Oriel"/>
            </a:endParaRPr>
          </a:p>
          <a:p>
            <a:pPr algn="ctr">
              <a:lnSpc>
                <a:spcPct val="100000"/>
              </a:lnSpc>
            </a:pPr>
            <a:endParaRPr b="0" lang="ru-RU" sz="4000" spc="-1" strike="noStrike"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e.g. I am a teacher.</a:t>
            </a:r>
            <a:endParaRPr b="0" lang="ru-RU" sz="4000" spc="-1" strike="noStrike"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  </a:t>
            </a: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He is a boy.</a:t>
            </a:r>
            <a:endParaRPr b="0" lang="ru-RU" sz="4000" spc="-1" strike="noStrike"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        </a:t>
            </a: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They are funny.</a:t>
            </a:r>
            <a:endParaRPr b="0" lang="ru-RU" sz="4000" spc="-1" strike="noStrike">
              <a:latin typeface="XO Oriel"/>
            </a:endParaRPr>
          </a:p>
        </p:txBody>
      </p:sp>
      <p:sp>
        <p:nvSpPr>
          <p:cNvPr id="57" name="CustomShape 3"/>
          <p:cNvSpPr/>
          <p:nvPr/>
        </p:nvSpPr>
        <p:spPr>
          <a:xfrm>
            <a:off x="2139840" y="2507400"/>
            <a:ext cx="360" cy="921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58" name="CustomShape 4"/>
          <p:cNvSpPr/>
          <p:nvPr/>
        </p:nvSpPr>
        <p:spPr>
          <a:xfrm>
            <a:off x="5667120" y="2631600"/>
            <a:ext cx="360" cy="921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59" name="CustomShape 5"/>
          <p:cNvSpPr/>
          <p:nvPr/>
        </p:nvSpPr>
        <p:spPr>
          <a:xfrm>
            <a:off x="5827320" y="2631600"/>
            <a:ext cx="268200" cy="921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60" name="CustomShape 6"/>
          <p:cNvSpPr/>
          <p:nvPr/>
        </p:nvSpPr>
        <p:spPr>
          <a:xfrm flipH="1">
            <a:off x="5081040" y="2631600"/>
            <a:ext cx="425520" cy="921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61" name="CustomShape 7"/>
          <p:cNvSpPr/>
          <p:nvPr/>
        </p:nvSpPr>
        <p:spPr>
          <a:xfrm>
            <a:off x="9268200" y="2631600"/>
            <a:ext cx="360" cy="921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62" name="CustomShape 8"/>
          <p:cNvSpPr/>
          <p:nvPr/>
        </p:nvSpPr>
        <p:spPr>
          <a:xfrm flipH="1">
            <a:off x="8626320" y="2631600"/>
            <a:ext cx="425520" cy="921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63" name="CustomShape 9"/>
          <p:cNvSpPr/>
          <p:nvPr/>
        </p:nvSpPr>
        <p:spPr>
          <a:xfrm>
            <a:off x="9467640" y="2631600"/>
            <a:ext cx="268200" cy="921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Application>Редактор_презентаций/2020.01.0.0$Windows_x86 LibreOffice_project/fcee038fb20bba297d0b245377617f892a839fd9</Application>
  <Words>557</Words>
  <Paragraphs>89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2020-02-05T13:36:13Z</dcterms:created>
  <dc:creator>Евгения</dc:creator>
  <dc:description/>
  <dc:language>ru-RU</dc:language>
  <cp:lastModifiedBy>Евгения</cp:lastModifiedBy>
  <dcterms:modified xsi:type="dcterms:W3CDTF">2020-10-27T15:04:29Z</dcterms:modified>
  <cp:revision>17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2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18</vt:i4>
  </property>
</Properties>
</file>