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rts/chartEx1.xml" ContentType="application/vnd.ms-office.chartex+xml"/>
  <Override PartName="/ppt/charts/colors1.xml" ContentType="application/vnd.ms-office.chartcolorstyle+xml"/>
  <Override PartName="/ppt/charts/style1.xml" ContentType="application/vnd.ms-office.chartstyle+xml"/>
  <Override PartName="/ppt/charts/colors2.xml" ContentType="application/vnd.ms-office.chartcolorstyle+xml"/>
  <Override PartName="/ppt/charts/style2.xml" ContentType="application/vnd.ms-office.chartstyle+xml"/>
  <Override PartName="/ppt/charts/colors4.xml" ContentType="application/vnd.ms-office.chartcolorstyle+xml"/>
  <Override PartName="/ppt/charts/style4.xml" ContentType="application/vnd.ms-office.chartstyle+xml"/>
  <Override PartName="/ppt/charts/colors3.xml" ContentType="application/vnd.ms-office.chartcolorstyle+xml"/>
  <Override PartName="/ppt/charts/style3.xml" ContentType="application/vnd.ms-office.chart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68" r:id="rId3"/>
    <p:sldId id="271" r:id="rId4"/>
    <p:sldId id="272" r:id="rId5"/>
    <p:sldId id="270" r:id="rId6"/>
    <p:sldId id="261" r:id="rId7"/>
    <p:sldId id="273" r:id="rId8"/>
    <p:sldId id="259" r:id="rId9"/>
    <p:sldId id="262" r:id="rId10"/>
    <p:sldId id="274" r:id="rId11"/>
    <p:sldId id="263" r:id="rId12"/>
    <p:sldId id="264" r:id="rId13"/>
    <p:sldId id="265" r:id="rId14"/>
    <p:sldId id="266" r:id="rId15"/>
    <p:sldId id="275" r:id="rId16"/>
    <p:sldId id="276" r:id="rId17"/>
    <p:sldId id="278" r:id="rId18"/>
    <p:sldId id="279" r:id="rId19"/>
    <p:sldId id="277" r:id="rId20"/>
    <p:sldId id="280" r:id="rId21"/>
    <p:sldId id="281" r:id="rId2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527"/>
    <p:restoredTop sz="94669"/>
  </p:normalViewPr>
  <p:slideViewPr>
    <p:cSldViewPr snapToGrid="0">
      <p:cViewPr varScale="1">
        <p:scale>
          <a:sx n="110" d="100"/>
          <a:sy n="110" d="100"/>
        </p:scale>
        <p:origin x="-348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ColorStyle" Target="colors1.xml"/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_____Microsoft_Excel1.xlsx"/><Relationship Id="rId4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microsoft.com/office/2011/relationships/chartStyle" Target="style2.xml"/><Relationship Id="rId2" Type="http://schemas.microsoft.com/office/2011/relationships/chartColorStyle" Target="colors2.xml"/><Relationship Id="rId1" Type="http://schemas.openxmlformats.org/officeDocument/2006/relationships/package" Target="../embeddings/_____Microsoft_Excel2.xlsx"/></Relationships>
</file>

<file path=ppt/charts/_rels/chart3.xml.rels><?xml version="1.0" encoding="UTF-8" standalone="yes"?>
<Relationships xmlns="http://schemas.openxmlformats.org/package/2006/relationships"><Relationship Id="rId3" Type="http://schemas.microsoft.com/office/2011/relationships/chartStyle" Target="style4.xml"/><Relationship Id="rId2" Type="http://schemas.microsoft.com/office/2011/relationships/chartColorStyle" Target="colors4.xml"/><Relationship Id="rId1" Type="http://schemas.openxmlformats.org/officeDocument/2006/relationships/package" Target="../embeddings/_____Microsoft_Excel3.xlsx"/></Relationships>
</file>

<file path=ppt/charts/_rels/chartEx1.xml.rels><?xml version="1.0" encoding="UTF-8" standalone="yes"?>
<Relationships xmlns="http://schemas.openxmlformats.org/package/2006/relationships"><Relationship Id="rId3" Type="http://schemas.microsoft.com/office/2011/relationships/chartColorStyle" Target="colors3.xml"/><Relationship Id="rId2" Type="http://schemas.microsoft.com/office/2011/relationships/chartStyle" Target="style3.xml"/><Relationship Id="rId1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Столбец2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B18D-B648-BC1B-6458B2BE24E3}"/>
              </c:ext>
            </c:extLst>
          </c:dPt>
          <c:dPt>
            <c:idx val="1"/>
            <c:bubble3D val="0"/>
            <c:spPr>
              <a:solidFill>
                <a:srgbClr val="FF0000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2-B18D-B648-BC1B-6458B2BE24E3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8DE3-42BE-A28F-8146CAFE4C35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8DE3-42BE-A28F-8146CAFE4C35}"/>
              </c:ext>
            </c:extLst>
          </c:dPt>
          <c:cat>
            <c:strRef>
              <c:f>Лист1!$A$2:$A$5</c:f>
              <c:strCache>
                <c:ptCount val="2"/>
                <c:pt idx="0">
                  <c:v>Да</c:v>
                </c:pt>
                <c:pt idx="1">
                  <c:v>Нет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92</c:v>
                </c:pt>
                <c:pt idx="1">
                  <c:v>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B18D-B648-BC1B-6458B2BE24E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egendEntry>
        <c:idx val="2"/>
        <c:delete val="1"/>
      </c:legendEntry>
      <c:legendEntry>
        <c:idx val="3"/>
        <c:delete val="1"/>
      </c:legendEntry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accent5">
        <a:lumMod val="40000"/>
        <a:lumOff val="60000"/>
      </a:schemeClr>
    </a:solidFill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0550448210316367"/>
          <c:y val="3.1803748334685619E-2"/>
          <c:w val="0.39251648041261583"/>
          <c:h val="0.78688233113962602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solidFill>
              <a:srgbClr val="FF0000"/>
            </a:solidFill>
          </c:spPr>
          <c:dPt>
            <c:idx val="0"/>
            <c:bubble3D val="0"/>
            <c:spPr>
              <a:solidFill>
                <a:srgbClr val="FF0000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8DAF-4AFD-A3E5-B450A9994655}"/>
              </c:ext>
            </c:extLst>
          </c:dPt>
          <c:dPt>
            <c:idx val="1"/>
            <c:bubble3D val="0"/>
            <c:spPr>
              <a:solidFill>
                <a:schemeClr val="accent5">
                  <a:lumMod val="7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42E2-CC48-B416-93DE9C6D3551}"/>
              </c:ext>
            </c:extLst>
          </c:dPt>
          <c:dPt>
            <c:idx val="2"/>
            <c:bubble3D val="0"/>
            <c:spPr>
              <a:solidFill>
                <a:srgbClr val="FF0000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8DAF-4AFD-A3E5-B450A9994655}"/>
              </c:ext>
            </c:extLst>
          </c:dPt>
          <c:dPt>
            <c:idx val="3"/>
            <c:bubble3D val="0"/>
            <c:spPr>
              <a:solidFill>
                <a:srgbClr val="FF0000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8DAF-4AFD-A3E5-B450A9994655}"/>
              </c:ext>
            </c:extLst>
          </c:dPt>
          <c:cat>
            <c:strRef>
              <c:f>Лист1!$A$2:$A$5</c:f>
              <c:strCache>
                <c:ptCount val="2"/>
                <c:pt idx="0">
                  <c:v> Бумажный 2%</c:v>
                </c:pt>
                <c:pt idx="1">
                  <c:v> Онлайн 98%</c:v>
                </c:pt>
              </c:strCache>
            </c:strRef>
          </c:cat>
          <c:val>
            <c:numRef>
              <c:f>Лист1!$B$2:$B$5</c:f>
              <c:numCache>
                <c:formatCode>0%</c:formatCode>
                <c:ptCount val="4"/>
                <c:pt idx="0">
                  <c:v>0.02</c:v>
                </c:pt>
                <c:pt idx="1">
                  <c:v>0.98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42E2-CC48-B416-93DE9C6D355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egendEntry>
        <c:idx val="2"/>
        <c:delete val="1"/>
      </c:legendEntry>
      <c:legendEntry>
        <c:idx val="3"/>
        <c:delete val="1"/>
      </c:legendEntry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accent5">
        <a:lumMod val="40000"/>
        <a:lumOff val="60000"/>
      </a:schemeClr>
    </a:solidFill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Столбец2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0F95-476E-A757-7285AEF095F4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0F95-476E-A757-7285AEF095F4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0F95-476E-A757-7285AEF095F4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0F95-476E-A757-7285AEF095F4}"/>
              </c:ext>
            </c:extLst>
          </c:dPt>
          <c:cat>
            <c:strRef>
              <c:f>Лист1!$A$2:$A$5</c:f>
              <c:strCache>
                <c:ptCount val="4"/>
                <c:pt idx="0">
                  <c:v>Выполнение домашних заданий</c:v>
                </c:pt>
                <c:pt idx="1">
                  <c:v>Бытовые цели</c:v>
                </c:pt>
                <c:pt idx="2">
                  <c:v>Общение с носителем</c:v>
                </c:pt>
                <c:pt idx="3">
                  <c:v>Перевод текста</c:v>
                </c:pt>
              </c:strCache>
            </c:strRef>
          </c:cat>
          <c:val>
            <c:numRef>
              <c:f>Лист1!$B$2:$B$5</c:f>
              <c:numCache>
                <c:formatCode>0%</c:formatCode>
                <c:ptCount val="4"/>
                <c:pt idx="0">
                  <c:v>0.45</c:v>
                </c:pt>
                <c:pt idx="1">
                  <c:v>0.19</c:v>
                </c:pt>
                <c:pt idx="2">
                  <c:v>0.09</c:v>
                </c:pt>
                <c:pt idx="3">
                  <c:v>0.27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F845-BD4D-BC90-85A4241D4BB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57198119631858269"/>
          <c:y val="0.35875556076133486"/>
          <c:w val="0.34286068659522678"/>
          <c:h val="0.4997264806389495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accent5">
        <a:lumMod val="40000"/>
        <a:lumOff val="60000"/>
      </a:schemeClr>
    </a:solidFill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Ex1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numDim type="val">
        <cx:f>Лист1!$A$2:$A$77</cx:f>
        <cx:lvl ptCount="76" formatCode="Основной">
          <cx:pt idx="0">0</cx:pt>
          <cx:pt idx="1">0</cx:pt>
          <cx:pt idx="2">0</cx:pt>
          <cx:pt idx="3">0</cx:pt>
          <cx:pt idx="4">0</cx:pt>
          <cx:pt idx="15">9</cx:pt>
          <cx:pt idx="16">10</cx:pt>
          <cx:pt idx="17">10</cx:pt>
          <cx:pt idx="18">10</cx:pt>
          <cx:pt idx="19">10</cx:pt>
          <cx:pt idx="20">10</cx:pt>
          <cx:pt idx="21">10</cx:pt>
          <cx:pt idx="22">11</cx:pt>
          <cx:pt idx="23">11</cx:pt>
          <cx:pt idx="24">11</cx:pt>
          <cx:pt idx="25">11</cx:pt>
          <cx:pt idx="26">11</cx:pt>
          <cx:pt idx="27">11</cx:pt>
          <cx:pt idx="28">12</cx:pt>
          <cx:pt idx="29">12</cx:pt>
          <cx:pt idx="30">12</cx:pt>
          <cx:pt idx="31">12</cx:pt>
          <cx:pt idx="32">12</cx:pt>
          <cx:pt idx="33">12</cx:pt>
          <cx:pt idx="34">13</cx:pt>
          <cx:pt idx="35">13</cx:pt>
          <cx:pt idx="36">13</cx:pt>
          <cx:pt idx="37">13</cx:pt>
          <cx:pt idx="38">13</cx:pt>
          <cx:pt idx="39">14</cx:pt>
          <cx:pt idx="40">14</cx:pt>
          <cx:pt idx="41">14</cx:pt>
          <cx:pt idx="42">14</cx:pt>
          <cx:pt idx="43">14</cx:pt>
          <cx:pt idx="44">14</cx:pt>
          <cx:pt idx="45">15</cx:pt>
          <cx:pt idx="46">15</cx:pt>
          <cx:pt idx="47">15</cx:pt>
          <cx:pt idx="48">15</cx:pt>
          <cx:pt idx="49">15</cx:pt>
          <cx:pt idx="50">15</cx:pt>
          <cx:pt idx="51">15</cx:pt>
          <cx:pt idx="52">15</cx:pt>
          <cx:pt idx="53">16</cx:pt>
          <cx:pt idx="54">16</cx:pt>
          <cx:pt idx="55">16</cx:pt>
          <cx:pt idx="56">16</cx:pt>
          <cx:pt idx="57">17</cx:pt>
          <cx:pt idx="58">17</cx:pt>
          <cx:pt idx="59">17</cx:pt>
          <cx:pt idx="60">17</cx:pt>
          <cx:pt idx="61">17</cx:pt>
          <cx:pt idx="62">17</cx:pt>
          <cx:pt idx="63">18</cx:pt>
          <cx:pt idx="64">18</cx:pt>
          <cx:pt idx="65">18</cx:pt>
          <cx:pt idx="66">18</cx:pt>
          <cx:pt idx="67">19</cx:pt>
          <cx:pt idx="68">19</cx:pt>
          <cx:pt idx="69">19</cx:pt>
          <cx:pt idx="70">20</cx:pt>
          <cx:pt idx="71">21</cx:pt>
          <cx:pt idx="72">22</cx:pt>
          <cx:pt idx="73">22</cx:pt>
          <cx:pt idx="74">24</cx:pt>
          <cx:pt idx="75">24</cx:pt>
        </cx:lvl>
      </cx:numDim>
    </cx:data>
  </cx:chartData>
  <cx:chart>
    <cx:plotArea>
      <cx:plotAreaRegion>
        <cx:plotSurface>
          <cx:spPr>
            <a:solidFill>
              <a:schemeClr val="accent5">
                <a:lumMod val="40000"/>
                <a:lumOff val="60000"/>
              </a:schemeClr>
            </a:solidFill>
          </cx:spPr>
        </cx:plotSurface>
        <cx:series layoutId="clusteredColumn" uniqueId="{CB394566-B686-6848-AFC9-DC3A65659FE9}">
          <cx:tx>
            <cx:txData>
              <cx:f>Лист1!$A$1</cx:f>
              <cx:v>Ряд 1</cx:v>
            </cx:txData>
          </cx:tx>
          <cx:spPr>
            <a:solidFill>
              <a:srgbClr val="0070C0"/>
            </a:solidFill>
          </cx:spPr>
          <cx:dataPt idx="0"/>
          <cx:dataPt idx="1">
            <cx:spPr>
              <a:solidFill>
                <a:srgbClr val="FFFF00"/>
              </a:solidFill>
            </cx:spPr>
          </cx:dataPt>
          <cx:dataPt idx="2">
            <cx:spPr>
              <a:solidFill>
                <a:srgbClr val="92D050"/>
              </a:solidFill>
            </cx:spPr>
          </cx:dataPt>
          <cx:dataPt idx="3">
            <cx:spPr>
              <a:solidFill>
                <a:srgbClr val="FF0000"/>
              </a:solidFill>
            </cx:spPr>
          </cx:dataPt>
          <cx:dataPt idx="4">
            <cx:spPr>
              <a:solidFill>
                <a:srgbClr val="7030A0"/>
              </a:solidFill>
            </cx:spPr>
          </cx:dataPt>
          <cx:dataPt idx="5">
            <cx:spPr>
              <a:solidFill>
                <a:srgbClr val="002060"/>
              </a:solidFill>
            </cx:spPr>
          </cx:dataPt>
          <cx:dataId val="0"/>
          <cx:layoutPr>
            <cx:binning intervalClosed="r"/>
          </cx:layoutPr>
        </cx:series>
      </cx:plotAreaRegion>
      <cx:axis id="0" hidden="1">
        <cx:catScaling gapWidth="0"/>
        <cx:tickLabels/>
      </cx:axis>
      <cx:axis id="1">
        <cx:valScaling/>
        <cx:majorGridlines/>
        <cx:tickLabels/>
      </cx:axis>
    </cx:plotArea>
  </cx:chart>
</cx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36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1197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/>
  </cs:valueAxis>
  <cs:wall>
    <cs:lnRef idx="0"/>
    <cs:fillRef idx="0"/>
    <cs:effectRef idx="0"/>
    <cs:fontRef idx="minor">
      <a:schemeClr val="tx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4472A89-1DCE-8742-80FB-BB8C0ED3CBD1}" type="doc">
      <dgm:prSet loTypeId="urn:microsoft.com/office/officeart/2005/8/layout/default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80F2A04-F69D-E649-AA6A-9FFBD311BA18}">
      <dgm:prSet phldrT="[Текст]" custT="1"/>
      <dgm:spPr/>
      <dgm:t>
        <a:bodyPr/>
        <a:lstStyle/>
        <a:p>
          <a:r>
            <a:rPr lang="ru-RU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Проверка перевода</a:t>
          </a:r>
        </a:p>
      </dgm:t>
    </dgm:pt>
    <dgm:pt modelId="{F2F8F8D5-74E1-A746-AE6C-8507F6B0D73A}" type="parTrans" cxnId="{5D7C8A15-B95C-7748-9BD7-4A0AC226890C}">
      <dgm:prSet/>
      <dgm:spPr/>
      <dgm:t>
        <a:bodyPr/>
        <a:lstStyle/>
        <a:p>
          <a:endParaRPr lang="ru-RU"/>
        </a:p>
      </dgm:t>
    </dgm:pt>
    <dgm:pt modelId="{1D094376-81EB-B24B-BBDA-69044E8A3B1B}" type="sibTrans" cxnId="{5D7C8A15-B95C-7748-9BD7-4A0AC226890C}">
      <dgm:prSet/>
      <dgm:spPr/>
      <dgm:t>
        <a:bodyPr/>
        <a:lstStyle/>
        <a:p>
          <a:endParaRPr lang="ru-RU"/>
        </a:p>
      </dgm:t>
    </dgm:pt>
    <dgm:pt modelId="{AC850D7C-F9D9-4548-A519-40CB6FF777B1}">
      <dgm:prSet phldrT="[Текст]" custT="1"/>
      <dgm:spPr/>
      <dgm:t>
        <a:bodyPr/>
        <a:lstStyle/>
        <a:p>
          <a:r>
            <a:rPr lang="ru-RU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Расширение словарного запаса</a:t>
          </a:r>
        </a:p>
      </dgm:t>
    </dgm:pt>
    <dgm:pt modelId="{D594A08A-59EC-4545-8F10-C3B294E672BD}" type="parTrans" cxnId="{6A31D9B2-6BB9-8B4D-877E-A365910AB057}">
      <dgm:prSet/>
      <dgm:spPr/>
      <dgm:t>
        <a:bodyPr/>
        <a:lstStyle/>
        <a:p>
          <a:endParaRPr lang="ru-RU"/>
        </a:p>
      </dgm:t>
    </dgm:pt>
    <dgm:pt modelId="{C846F623-912D-C149-A0BE-931E5A719F70}" type="sibTrans" cxnId="{6A31D9B2-6BB9-8B4D-877E-A365910AB057}">
      <dgm:prSet/>
      <dgm:spPr/>
      <dgm:t>
        <a:bodyPr/>
        <a:lstStyle/>
        <a:p>
          <a:endParaRPr lang="ru-RU"/>
        </a:p>
      </dgm:t>
    </dgm:pt>
    <dgm:pt modelId="{073621C2-4412-564D-AFAB-37080E6999B9}">
      <dgm:prSet phldrT="[Текст]" custT="1"/>
      <dgm:spPr/>
      <dgm:t>
        <a:bodyPr/>
        <a:lstStyle/>
        <a:p>
          <a:r>
            <a:rPr lang="ru-RU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Изучение грамматики</a:t>
          </a:r>
        </a:p>
      </dgm:t>
    </dgm:pt>
    <dgm:pt modelId="{FC54B7E5-680C-3B45-A6C2-6012D856ACA3}" type="parTrans" cxnId="{D6649ECA-0A81-CF4A-B2E9-8622C68F972B}">
      <dgm:prSet/>
      <dgm:spPr/>
      <dgm:t>
        <a:bodyPr/>
        <a:lstStyle/>
        <a:p>
          <a:endParaRPr lang="ru-RU"/>
        </a:p>
      </dgm:t>
    </dgm:pt>
    <dgm:pt modelId="{DCE6E8DE-4710-864F-B607-58BF74B2CEEE}" type="sibTrans" cxnId="{D6649ECA-0A81-CF4A-B2E9-8622C68F972B}">
      <dgm:prSet/>
      <dgm:spPr/>
      <dgm:t>
        <a:bodyPr/>
        <a:lstStyle/>
        <a:p>
          <a:endParaRPr lang="ru-RU"/>
        </a:p>
      </dgm:t>
    </dgm:pt>
    <dgm:pt modelId="{C981716A-2370-CD41-89C8-07A336366A2F}">
      <dgm:prSet phldrT="[Текст]" custT="1"/>
      <dgm:spPr/>
      <dgm:t>
        <a:bodyPr/>
        <a:lstStyle/>
        <a:p>
          <a:r>
            <a:rPr lang="ru-RU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Практика произношения</a:t>
          </a:r>
        </a:p>
      </dgm:t>
    </dgm:pt>
    <dgm:pt modelId="{FD45BC03-4049-BD45-91A1-880FC466A156}" type="parTrans" cxnId="{72BBC284-7E95-934D-9DDF-616777755142}">
      <dgm:prSet/>
      <dgm:spPr/>
      <dgm:t>
        <a:bodyPr/>
        <a:lstStyle/>
        <a:p>
          <a:endParaRPr lang="ru-RU"/>
        </a:p>
      </dgm:t>
    </dgm:pt>
    <dgm:pt modelId="{6CD09021-EAB0-8E4B-8203-2A1352FC81D8}" type="sibTrans" cxnId="{72BBC284-7E95-934D-9DDF-616777755142}">
      <dgm:prSet/>
      <dgm:spPr/>
      <dgm:t>
        <a:bodyPr/>
        <a:lstStyle/>
        <a:p>
          <a:endParaRPr lang="ru-RU"/>
        </a:p>
      </dgm:t>
    </dgm:pt>
    <dgm:pt modelId="{4D88F65A-6F10-8948-AD4B-CE5E41D66EA1}">
      <dgm:prSet phldrT="[Текст]" custT="1"/>
      <dgm:spPr/>
      <dgm:t>
        <a:bodyPr/>
        <a:lstStyle/>
        <a:p>
          <a:r>
            <a:rPr lang="ru-RU" sz="2200" dirty="0">
              <a:latin typeface="Times New Roman" panose="02020603050405020304" pitchFamily="18" charset="0"/>
              <a:cs typeface="Times New Roman" panose="02020603050405020304" pitchFamily="18" charset="0"/>
            </a:rPr>
            <a:t>Работа с идиомами и фразеологизмами</a:t>
          </a:r>
        </a:p>
      </dgm:t>
    </dgm:pt>
    <dgm:pt modelId="{7E734354-D83E-324F-8630-989C97BAC278}" type="parTrans" cxnId="{4A0485B3-5D41-5542-88F0-4766FF3F3F7F}">
      <dgm:prSet/>
      <dgm:spPr/>
      <dgm:t>
        <a:bodyPr/>
        <a:lstStyle/>
        <a:p>
          <a:endParaRPr lang="ru-RU"/>
        </a:p>
      </dgm:t>
    </dgm:pt>
    <dgm:pt modelId="{11333991-0975-1C45-B51C-D44455D4BC86}" type="sibTrans" cxnId="{4A0485B3-5D41-5542-88F0-4766FF3F3F7F}">
      <dgm:prSet/>
      <dgm:spPr/>
      <dgm:t>
        <a:bodyPr/>
        <a:lstStyle/>
        <a:p>
          <a:endParaRPr lang="ru-RU"/>
        </a:p>
      </dgm:t>
    </dgm:pt>
    <dgm:pt modelId="{FACEE72E-F990-9043-B599-98CBB7E6B0E9}">
      <dgm:prSet/>
      <dgm:spPr/>
      <dgm:t>
        <a:bodyPr/>
        <a:lstStyle/>
        <a:p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Помощь при выполнении домашнего задания</a:t>
          </a:r>
        </a:p>
      </dgm:t>
    </dgm:pt>
    <dgm:pt modelId="{B52D447E-6203-6A42-87F5-8BF1B211A040}" type="parTrans" cxnId="{68663C4B-6BC1-D043-93BD-D2C204FD0D08}">
      <dgm:prSet/>
      <dgm:spPr/>
      <dgm:t>
        <a:bodyPr/>
        <a:lstStyle/>
        <a:p>
          <a:endParaRPr lang="ru-RU"/>
        </a:p>
      </dgm:t>
    </dgm:pt>
    <dgm:pt modelId="{999B6076-5C77-874E-8830-AA2573AD2115}" type="sibTrans" cxnId="{68663C4B-6BC1-D043-93BD-D2C204FD0D08}">
      <dgm:prSet/>
      <dgm:spPr/>
      <dgm:t>
        <a:bodyPr/>
        <a:lstStyle/>
        <a:p>
          <a:endParaRPr lang="ru-RU"/>
        </a:p>
      </dgm:t>
    </dgm:pt>
    <dgm:pt modelId="{E9B90171-A6FE-704D-82C3-B9BDFD9C8096}">
      <dgm:prSet/>
      <dgm:spPr/>
      <dgm:t>
        <a:bodyPr/>
        <a:lstStyle/>
        <a:p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Коммуникация с носителем языка</a:t>
          </a:r>
        </a:p>
      </dgm:t>
    </dgm:pt>
    <dgm:pt modelId="{2DD607D9-66E8-B443-8E2D-3A916629A06B}" type="parTrans" cxnId="{E78BFF0B-64C8-DB4A-9055-D7D38762F1B5}">
      <dgm:prSet/>
      <dgm:spPr/>
      <dgm:t>
        <a:bodyPr/>
        <a:lstStyle/>
        <a:p>
          <a:endParaRPr lang="ru-RU"/>
        </a:p>
      </dgm:t>
    </dgm:pt>
    <dgm:pt modelId="{71B50E27-3966-3945-8213-F20D42E67F8C}" type="sibTrans" cxnId="{E78BFF0B-64C8-DB4A-9055-D7D38762F1B5}">
      <dgm:prSet/>
      <dgm:spPr/>
      <dgm:t>
        <a:bodyPr/>
        <a:lstStyle/>
        <a:p>
          <a:endParaRPr lang="ru-RU"/>
        </a:p>
      </dgm:t>
    </dgm:pt>
    <dgm:pt modelId="{29C9B69E-4A29-D54C-8827-64E96AED181A}">
      <dgm:prSet/>
      <dgm:spPr/>
      <dgm:t>
        <a:bodyPr/>
        <a:lstStyle/>
        <a:p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Обучение через технологии</a:t>
          </a:r>
        </a:p>
      </dgm:t>
    </dgm:pt>
    <dgm:pt modelId="{E86EEE3F-7E04-B843-973B-B3942AAE5E27}" type="parTrans" cxnId="{5A2479FD-498F-9444-96F1-B19D42B322C8}">
      <dgm:prSet/>
      <dgm:spPr/>
      <dgm:t>
        <a:bodyPr/>
        <a:lstStyle/>
        <a:p>
          <a:endParaRPr lang="ru-RU"/>
        </a:p>
      </dgm:t>
    </dgm:pt>
    <dgm:pt modelId="{462EAA90-BCF8-6A48-A05E-51CFBD2423F2}" type="sibTrans" cxnId="{5A2479FD-498F-9444-96F1-B19D42B322C8}">
      <dgm:prSet/>
      <dgm:spPr/>
      <dgm:t>
        <a:bodyPr/>
        <a:lstStyle/>
        <a:p>
          <a:endParaRPr lang="ru-RU"/>
        </a:p>
      </dgm:t>
    </dgm:pt>
    <dgm:pt modelId="{0BB65227-253F-5745-B4EC-81529C629A16}" type="pres">
      <dgm:prSet presAssocID="{84472A89-1DCE-8742-80FB-BB8C0ED3CBD1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8F4EEA2-923B-AC4A-A544-3558702EC2F1}" type="pres">
      <dgm:prSet presAssocID="{080F2A04-F69D-E649-AA6A-9FFBD311BA18}" presName="node" presStyleLbl="node1" presStyleIdx="0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664FD6D-4A82-4F4A-A8E4-E14C6EF9D05F}" type="pres">
      <dgm:prSet presAssocID="{1D094376-81EB-B24B-BBDA-69044E8A3B1B}" presName="sibTrans" presStyleCnt="0"/>
      <dgm:spPr/>
    </dgm:pt>
    <dgm:pt modelId="{BDBB334B-338F-2147-A87D-4C7221DB5C50}" type="pres">
      <dgm:prSet presAssocID="{AC850D7C-F9D9-4548-A519-40CB6FF777B1}" presName="node" presStyleLbl="node1" presStyleIdx="1" presStyleCnt="8" custLinFactNeighborX="1251" custLinFactNeighborY="-2910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97B07C3-ADD8-7F48-9EA3-7FC5CB012AEA}" type="pres">
      <dgm:prSet presAssocID="{C846F623-912D-C149-A0BE-931E5A719F70}" presName="sibTrans" presStyleCnt="0"/>
      <dgm:spPr/>
    </dgm:pt>
    <dgm:pt modelId="{C144AC46-8077-E444-B357-2E27B6B5CD1E}" type="pres">
      <dgm:prSet presAssocID="{073621C2-4412-564D-AFAB-37080E6999B9}" presName="node" presStyleLbl="node1" presStyleIdx="2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C0EC647-FE49-4249-A6A0-3BF4D845A5DB}" type="pres">
      <dgm:prSet presAssocID="{DCE6E8DE-4710-864F-B607-58BF74B2CEEE}" presName="sibTrans" presStyleCnt="0"/>
      <dgm:spPr/>
    </dgm:pt>
    <dgm:pt modelId="{B81E0BB0-CC9A-1641-830B-F4E4BE3CCD28}" type="pres">
      <dgm:prSet presAssocID="{C981716A-2370-CD41-89C8-07A336366A2F}" presName="node" presStyleLbl="node1" presStyleIdx="3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CE396AE-7010-7A40-86EF-0F479E4807B2}" type="pres">
      <dgm:prSet presAssocID="{6CD09021-EAB0-8E4B-8203-2A1352FC81D8}" presName="sibTrans" presStyleCnt="0"/>
      <dgm:spPr/>
    </dgm:pt>
    <dgm:pt modelId="{85F23370-82D2-F449-B74F-58A6C858CC9C}" type="pres">
      <dgm:prSet presAssocID="{4D88F65A-6F10-8948-AD4B-CE5E41D66EA1}" presName="node" presStyleLbl="node1" presStyleIdx="4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E736D72-CD16-C349-8BB9-42707FC874E2}" type="pres">
      <dgm:prSet presAssocID="{11333991-0975-1C45-B51C-D44455D4BC86}" presName="sibTrans" presStyleCnt="0"/>
      <dgm:spPr/>
    </dgm:pt>
    <dgm:pt modelId="{02A79B0B-6CAF-9344-9D31-9DD17B5D571B}" type="pres">
      <dgm:prSet presAssocID="{FACEE72E-F990-9043-B599-98CBB7E6B0E9}" presName="node" presStyleLbl="node1" presStyleIdx="5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86C9BDE-DE2F-3E4C-A649-A026E8BE537F}" type="pres">
      <dgm:prSet presAssocID="{999B6076-5C77-874E-8830-AA2573AD2115}" presName="sibTrans" presStyleCnt="0"/>
      <dgm:spPr/>
    </dgm:pt>
    <dgm:pt modelId="{3E9594ED-4CDE-2A42-8CF8-9F3931CE9112}" type="pres">
      <dgm:prSet presAssocID="{E9B90171-A6FE-704D-82C3-B9BDFD9C8096}" presName="node" presStyleLbl="node1" presStyleIdx="6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D734840-C2FF-3448-8C18-FDA494ACFBE6}" type="pres">
      <dgm:prSet presAssocID="{71B50E27-3966-3945-8213-F20D42E67F8C}" presName="sibTrans" presStyleCnt="0"/>
      <dgm:spPr/>
    </dgm:pt>
    <dgm:pt modelId="{760CA7AE-2ABE-964E-9AEE-B0588A704D41}" type="pres">
      <dgm:prSet presAssocID="{29C9B69E-4A29-D54C-8827-64E96AED181A}" presName="node" presStyleLbl="node1" presStyleIdx="7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9BF43AC-87D2-E64D-AFFD-C7DE225755F8}" type="presOf" srcId="{29C9B69E-4A29-D54C-8827-64E96AED181A}" destId="{760CA7AE-2ABE-964E-9AEE-B0588A704D41}" srcOrd="0" destOrd="0" presId="urn:microsoft.com/office/officeart/2005/8/layout/default"/>
    <dgm:cxn modelId="{68663C4B-6BC1-D043-93BD-D2C204FD0D08}" srcId="{84472A89-1DCE-8742-80FB-BB8C0ED3CBD1}" destId="{FACEE72E-F990-9043-B599-98CBB7E6B0E9}" srcOrd="5" destOrd="0" parTransId="{B52D447E-6203-6A42-87F5-8BF1B211A040}" sibTransId="{999B6076-5C77-874E-8830-AA2573AD2115}"/>
    <dgm:cxn modelId="{4EFBDD44-6145-834F-A871-0599482F190B}" type="presOf" srcId="{FACEE72E-F990-9043-B599-98CBB7E6B0E9}" destId="{02A79B0B-6CAF-9344-9D31-9DD17B5D571B}" srcOrd="0" destOrd="0" presId="urn:microsoft.com/office/officeart/2005/8/layout/default"/>
    <dgm:cxn modelId="{72BBC284-7E95-934D-9DDF-616777755142}" srcId="{84472A89-1DCE-8742-80FB-BB8C0ED3CBD1}" destId="{C981716A-2370-CD41-89C8-07A336366A2F}" srcOrd="3" destOrd="0" parTransId="{FD45BC03-4049-BD45-91A1-880FC466A156}" sibTransId="{6CD09021-EAB0-8E4B-8203-2A1352FC81D8}"/>
    <dgm:cxn modelId="{35924E33-F536-3C43-83EF-294BB36EBC43}" type="presOf" srcId="{84472A89-1DCE-8742-80FB-BB8C0ED3CBD1}" destId="{0BB65227-253F-5745-B4EC-81529C629A16}" srcOrd="0" destOrd="0" presId="urn:microsoft.com/office/officeart/2005/8/layout/default"/>
    <dgm:cxn modelId="{5D7C8A15-B95C-7748-9BD7-4A0AC226890C}" srcId="{84472A89-1DCE-8742-80FB-BB8C0ED3CBD1}" destId="{080F2A04-F69D-E649-AA6A-9FFBD311BA18}" srcOrd="0" destOrd="0" parTransId="{F2F8F8D5-74E1-A746-AE6C-8507F6B0D73A}" sibTransId="{1D094376-81EB-B24B-BBDA-69044E8A3B1B}"/>
    <dgm:cxn modelId="{E78BFF0B-64C8-DB4A-9055-D7D38762F1B5}" srcId="{84472A89-1DCE-8742-80FB-BB8C0ED3CBD1}" destId="{E9B90171-A6FE-704D-82C3-B9BDFD9C8096}" srcOrd="6" destOrd="0" parTransId="{2DD607D9-66E8-B443-8E2D-3A916629A06B}" sibTransId="{71B50E27-3966-3945-8213-F20D42E67F8C}"/>
    <dgm:cxn modelId="{0E106A9C-92CB-774E-A35A-A11894D72FA7}" type="presOf" srcId="{C981716A-2370-CD41-89C8-07A336366A2F}" destId="{B81E0BB0-CC9A-1641-830B-F4E4BE3CCD28}" srcOrd="0" destOrd="0" presId="urn:microsoft.com/office/officeart/2005/8/layout/default"/>
    <dgm:cxn modelId="{4A0485B3-5D41-5542-88F0-4766FF3F3F7F}" srcId="{84472A89-1DCE-8742-80FB-BB8C0ED3CBD1}" destId="{4D88F65A-6F10-8948-AD4B-CE5E41D66EA1}" srcOrd="4" destOrd="0" parTransId="{7E734354-D83E-324F-8630-989C97BAC278}" sibTransId="{11333991-0975-1C45-B51C-D44455D4BC86}"/>
    <dgm:cxn modelId="{77704517-18AF-624F-B47C-96F6C29F36A5}" type="presOf" srcId="{AC850D7C-F9D9-4548-A519-40CB6FF777B1}" destId="{BDBB334B-338F-2147-A87D-4C7221DB5C50}" srcOrd="0" destOrd="0" presId="urn:microsoft.com/office/officeart/2005/8/layout/default"/>
    <dgm:cxn modelId="{9CD87830-39F3-B24E-8447-C03579CE757D}" type="presOf" srcId="{E9B90171-A6FE-704D-82C3-B9BDFD9C8096}" destId="{3E9594ED-4CDE-2A42-8CF8-9F3931CE9112}" srcOrd="0" destOrd="0" presId="urn:microsoft.com/office/officeart/2005/8/layout/default"/>
    <dgm:cxn modelId="{8BC51383-3199-834A-8FB5-64AA29C3E84E}" type="presOf" srcId="{073621C2-4412-564D-AFAB-37080E6999B9}" destId="{C144AC46-8077-E444-B357-2E27B6B5CD1E}" srcOrd="0" destOrd="0" presId="urn:microsoft.com/office/officeart/2005/8/layout/default"/>
    <dgm:cxn modelId="{A458ADB5-6293-334B-9E74-E5064C643FEA}" type="presOf" srcId="{4D88F65A-6F10-8948-AD4B-CE5E41D66EA1}" destId="{85F23370-82D2-F449-B74F-58A6C858CC9C}" srcOrd="0" destOrd="0" presId="urn:microsoft.com/office/officeart/2005/8/layout/default"/>
    <dgm:cxn modelId="{D6649ECA-0A81-CF4A-B2E9-8622C68F972B}" srcId="{84472A89-1DCE-8742-80FB-BB8C0ED3CBD1}" destId="{073621C2-4412-564D-AFAB-37080E6999B9}" srcOrd="2" destOrd="0" parTransId="{FC54B7E5-680C-3B45-A6C2-6012D856ACA3}" sibTransId="{DCE6E8DE-4710-864F-B607-58BF74B2CEEE}"/>
    <dgm:cxn modelId="{5A2479FD-498F-9444-96F1-B19D42B322C8}" srcId="{84472A89-1DCE-8742-80FB-BB8C0ED3CBD1}" destId="{29C9B69E-4A29-D54C-8827-64E96AED181A}" srcOrd="7" destOrd="0" parTransId="{E86EEE3F-7E04-B843-973B-B3942AAE5E27}" sibTransId="{462EAA90-BCF8-6A48-A05E-51CFBD2423F2}"/>
    <dgm:cxn modelId="{6A31D9B2-6BB9-8B4D-877E-A365910AB057}" srcId="{84472A89-1DCE-8742-80FB-BB8C0ED3CBD1}" destId="{AC850D7C-F9D9-4548-A519-40CB6FF777B1}" srcOrd="1" destOrd="0" parTransId="{D594A08A-59EC-4545-8F10-C3B294E672BD}" sibTransId="{C846F623-912D-C149-A0BE-931E5A719F70}"/>
    <dgm:cxn modelId="{E5DAD78C-8380-204B-BDA9-70F773D18B11}" type="presOf" srcId="{080F2A04-F69D-E649-AA6A-9FFBD311BA18}" destId="{58F4EEA2-923B-AC4A-A544-3558702EC2F1}" srcOrd="0" destOrd="0" presId="urn:microsoft.com/office/officeart/2005/8/layout/default"/>
    <dgm:cxn modelId="{7F89C963-5D19-7042-A80A-0746A1BFA93E}" type="presParOf" srcId="{0BB65227-253F-5745-B4EC-81529C629A16}" destId="{58F4EEA2-923B-AC4A-A544-3558702EC2F1}" srcOrd="0" destOrd="0" presId="urn:microsoft.com/office/officeart/2005/8/layout/default"/>
    <dgm:cxn modelId="{9638F000-CFF1-2C4D-96F4-46CAD1A19C81}" type="presParOf" srcId="{0BB65227-253F-5745-B4EC-81529C629A16}" destId="{6664FD6D-4A82-4F4A-A8E4-E14C6EF9D05F}" srcOrd="1" destOrd="0" presId="urn:microsoft.com/office/officeart/2005/8/layout/default"/>
    <dgm:cxn modelId="{5E236FA5-1D58-1B42-928F-8E9550F9943A}" type="presParOf" srcId="{0BB65227-253F-5745-B4EC-81529C629A16}" destId="{BDBB334B-338F-2147-A87D-4C7221DB5C50}" srcOrd="2" destOrd="0" presId="urn:microsoft.com/office/officeart/2005/8/layout/default"/>
    <dgm:cxn modelId="{03A31526-2B02-114A-BC4F-C7E08175ED35}" type="presParOf" srcId="{0BB65227-253F-5745-B4EC-81529C629A16}" destId="{C97B07C3-ADD8-7F48-9EA3-7FC5CB012AEA}" srcOrd="3" destOrd="0" presId="urn:microsoft.com/office/officeart/2005/8/layout/default"/>
    <dgm:cxn modelId="{ADFEB01D-AA77-F645-A7F5-4889631914EA}" type="presParOf" srcId="{0BB65227-253F-5745-B4EC-81529C629A16}" destId="{C144AC46-8077-E444-B357-2E27B6B5CD1E}" srcOrd="4" destOrd="0" presId="urn:microsoft.com/office/officeart/2005/8/layout/default"/>
    <dgm:cxn modelId="{938FB068-BF54-D64E-81A9-21F3796B86A3}" type="presParOf" srcId="{0BB65227-253F-5745-B4EC-81529C629A16}" destId="{4C0EC647-FE49-4249-A6A0-3BF4D845A5DB}" srcOrd="5" destOrd="0" presId="urn:microsoft.com/office/officeart/2005/8/layout/default"/>
    <dgm:cxn modelId="{D7E12CAB-1DD7-7E4B-A7AF-C63A27ECE4EE}" type="presParOf" srcId="{0BB65227-253F-5745-B4EC-81529C629A16}" destId="{B81E0BB0-CC9A-1641-830B-F4E4BE3CCD28}" srcOrd="6" destOrd="0" presId="urn:microsoft.com/office/officeart/2005/8/layout/default"/>
    <dgm:cxn modelId="{D5B975B6-321A-F64F-B7EC-E8EEAD789622}" type="presParOf" srcId="{0BB65227-253F-5745-B4EC-81529C629A16}" destId="{CCE396AE-7010-7A40-86EF-0F479E4807B2}" srcOrd="7" destOrd="0" presId="urn:microsoft.com/office/officeart/2005/8/layout/default"/>
    <dgm:cxn modelId="{77F01009-0446-C446-BDF8-A15088913F9A}" type="presParOf" srcId="{0BB65227-253F-5745-B4EC-81529C629A16}" destId="{85F23370-82D2-F449-B74F-58A6C858CC9C}" srcOrd="8" destOrd="0" presId="urn:microsoft.com/office/officeart/2005/8/layout/default"/>
    <dgm:cxn modelId="{820FFDA9-9BD1-0A48-8A2C-295EC38811A9}" type="presParOf" srcId="{0BB65227-253F-5745-B4EC-81529C629A16}" destId="{9E736D72-CD16-C349-8BB9-42707FC874E2}" srcOrd="9" destOrd="0" presId="urn:microsoft.com/office/officeart/2005/8/layout/default"/>
    <dgm:cxn modelId="{6366B1C3-DA73-EA40-A20D-FEB4DD1ED9AB}" type="presParOf" srcId="{0BB65227-253F-5745-B4EC-81529C629A16}" destId="{02A79B0B-6CAF-9344-9D31-9DD17B5D571B}" srcOrd="10" destOrd="0" presId="urn:microsoft.com/office/officeart/2005/8/layout/default"/>
    <dgm:cxn modelId="{B9CDFF06-4836-C341-AF63-3B5F9FE4EF52}" type="presParOf" srcId="{0BB65227-253F-5745-B4EC-81529C629A16}" destId="{286C9BDE-DE2F-3E4C-A649-A026E8BE537F}" srcOrd="11" destOrd="0" presId="urn:microsoft.com/office/officeart/2005/8/layout/default"/>
    <dgm:cxn modelId="{1ABA6BFC-0265-2540-89E3-770271AFD42E}" type="presParOf" srcId="{0BB65227-253F-5745-B4EC-81529C629A16}" destId="{3E9594ED-4CDE-2A42-8CF8-9F3931CE9112}" srcOrd="12" destOrd="0" presId="urn:microsoft.com/office/officeart/2005/8/layout/default"/>
    <dgm:cxn modelId="{1A27C09D-8FBD-7749-AB6B-9FA874C63C45}" type="presParOf" srcId="{0BB65227-253F-5745-B4EC-81529C629A16}" destId="{ED734840-C2FF-3448-8C18-FDA494ACFBE6}" srcOrd="13" destOrd="0" presId="urn:microsoft.com/office/officeart/2005/8/layout/default"/>
    <dgm:cxn modelId="{CE0FBB57-4DD8-BB43-8D53-CAA645536BDB}" type="presParOf" srcId="{0BB65227-253F-5745-B4EC-81529C629A16}" destId="{760CA7AE-2ABE-964E-9AEE-B0588A704D41}" srcOrd="1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8F4EEA2-923B-AC4A-A544-3558702EC2F1}">
      <dsp:nvSpPr>
        <dsp:cNvPr id="0" name=""/>
        <dsp:cNvSpPr/>
      </dsp:nvSpPr>
      <dsp:spPr>
        <a:xfrm>
          <a:off x="92520" y="2515"/>
          <a:ext cx="2119120" cy="127147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Проверка перевода</a:t>
          </a:r>
        </a:p>
      </dsp:txBody>
      <dsp:txXfrm>
        <a:off x="92520" y="2515"/>
        <a:ext cx="2119120" cy="1271472"/>
      </dsp:txXfrm>
    </dsp:sp>
    <dsp:sp modelId="{BDBB334B-338F-2147-A87D-4C7221DB5C50}">
      <dsp:nvSpPr>
        <dsp:cNvPr id="0" name=""/>
        <dsp:cNvSpPr/>
      </dsp:nvSpPr>
      <dsp:spPr>
        <a:xfrm>
          <a:off x="2450062" y="0"/>
          <a:ext cx="2119120" cy="127147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Расширение словарного запаса</a:t>
          </a:r>
        </a:p>
      </dsp:txBody>
      <dsp:txXfrm>
        <a:off x="2450062" y="0"/>
        <a:ext cx="2119120" cy="1271472"/>
      </dsp:txXfrm>
    </dsp:sp>
    <dsp:sp modelId="{C144AC46-8077-E444-B357-2E27B6B5CD1E}">
      <dsp:nvSpPr>
        <dsp:cNvPr id="0" name=""/>
        <dsp:cNvSpPr/>
      </dsp:nvSpPr>
      <dsp:spPr>
        <a:xfrm>
          <a:off x="4754585" y="2515"/>
          <a:ext cx="2119120" cy="127147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Изучение грамматики</a:t>
          </a:r>
        </a:p>
      </dsp:txBody>
      <dsp:txXfrm>
        <a:off x="4754585" y="2515"/>
        <a:ext cx="2119120" cy="1271472"/>
      </dsp:txXfrm>
    </dsp:sp>
    <dsp:sp modelId="{B81E0BB0-CC9A-1641-830B-F4E4BE3CCD28}">
      <dsp:nvSpPr>
        <dsp:cNvPr id="0" name=""/>
        <dsp:cNvSpPr/>
      </dsp:nvSpPr>
      <dsp:spPr>
        <a:xfrm>
          <a:off x="92520" y="1485899"/>
          <a:ext cx="2119120" cy="127147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Практика произношения</a:t>
          </a:r>
        </a:p>
      </dsp:txBody>
      <dsp:txXfrm>
        <a:off x="92520" y="1485899"/>
        <a:ext cx="2119120" cy="1271472"/>
      </dsp:txXfrm>
    </dsp:sp>
    <dsp:sp modelId="{85F23370-82D2-F449-B74F-58A6C858CC9C}">
      <dsp:nvSpPr>
        <dsp:cNvPr id="0" name=""/>
        <dsp:cNvSpPr/>
      </dsp:nvSpPr>
      <dsp:spPr>
        <a:xfrm>
          <a:off x="2423552" y="1485899"/>
          <a:ext cx="2119120" cy="127147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Работа с идиомами и фразеологизмами</a:t>
          </a:r>
        </a:p>
      </dsp:txBody>
      <dsp:txXfrm>
        <a:off x="2423552" y="1485899"/>
        <a:ext cx="2119120" cy="1271472"/>
      </dsp:txXfrm>
    </dsp:sp>
    <dsp:sp modelId="{02A79B0B-6CAF-9344-9D31-9DD17B5D571B}">
      <dsp:nvSpPr>
        <dsp:cNvPr id="0" name=""/>
        <dsp:cNvSpPr/>
      </dsp:nvSpPr>
      <dsp:spPr>
        <a:xfrm>
          <a:off x="4754585" y="1485899"/>
          <a:ext cx="2119120" cy="127147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Помощь при выполнении домашнего задания</a:t>
          </a:r>
        </a:p>
      </dsp:txBody>
      <dsp:txXfrm>
        <a:off x="4754585" y="1485899"/>
        <a:ext cx="2119120" cy="1271472"/>
      </dsp:txXfrm>
    </dsp:sp>
    <dsp:sp modelId="{3E9594ED-4CDE-2A42-8CF8-9F3931CE9112}">
      <dsp:nvSpPr>
        <dsp:cNvPr id="0" name=""/>
        <dsp:cNvSpPr/>
      </dsp:nvSpPr>
      <dsp:spPr>
        <a:xfrm>
          <a:off x="1258036" y="2969284"/>
          <a:ext cx="2119120" cy="127147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Коммуникация с носителем языка</a:t>
          </a:r>
        </a:p>
      </dsp:txBody>
      <dsp:txXfrm>
        <a:off x="1258036" y="2969284"/>
        <a:ext cx="2119120" cy="1271472"/>
      </dsp:txXfrm>
    </dsp:sp>
    <dsp:sp modelId="{760CA7AE-2ABE-964E-9AEE-B0588A704D41}">
      <dsp:nvSpPr>
        <dsp:cNvPr id="0" name=""/>
        <dsp:cNvSpPr/>
      </dsp:nvSpPr>
      <dsp:spPr>
        <a:xfrm>
          <a:off x="3589069" y="2969284"/>
          <a:ext cx="2119120" cy="127147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Обучение через технологии</a:t>
          </a:r>
        </a:p>
      </dsp:txBody>
      <dsp:txXfrm>
        <a:off x="3589069" y="2969284"/>
        <a:ext cx="2119120" cy="127147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0.44301</cdr:x>
      <cdr:y>0.5</cdr:y>
    </cdr:from>
    <cdr:to>
      <cdr:x>0.56259</cdr:x>
      <cdr:y>0.66436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xmlns="" id="{4169CFC5-9524-FB3A-B32A-C71546612FD2}"/>
            </a:ext>
          </a:extLst>
        </cdr:cNvPr>
        <cdr:cNvSpPr txBox="1"/>
      </cdr:nvSpPr>
      <cdr:spPr>
        <a:xfrm xmlns:a="http://schemas.openxmlformats.org/drawingml/2006/main">
          <a:off x="2798416" y="1425464"/>
          <a:ext cx="755374" cy="468582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92%</a:t>
          </a:r>
        </a:p>
      </cdr:txBody>
    </cdr:sp>
  </cdr:relSizeAnchor>
  <cdr:relSizeAnchor xmlns:cdr="http://schemas.openxmlformats.org/drawingml/2006/chartDrawing">
    <cdr:from>
      <cdr:x>0.43776</cdr:x>
      <cdr:y>0.07897</cdr:y>
    </cdr:from>
    <cdr:to>
      <cdr:x>0.4965</cdr:x>
      <cdr:y>0.17628</cdr:y>
    </cdr:to>
    <cdr:sp macro="" textlink="">
      <cdr:nvSpPr>
        <cdr:cNvPr id="3" name="TextBox 2">
          <a:extLst xmlns:a="http://schemas.openxmlformats.org/drawingml/2006/main">
            <a:ext uri="{FF2B5EF4-FFF2-40B4-BE49-F238E27FC236}">
              <a16:creationId xmlns:a16="http://schemas.microsoft.com/office/drawing/2014/main" xmlns="" id="{2FEC373F-ACF1-6ECE-83A4-FEF525DE1597}"/>
            </a:ext>
          </a:extLst>
        </cdr:cNvPr>
        <cdr:cNvSpPr txBox="1"/>
      </cdr:nvSpPr>
      <cdr:spPr>
        <a:xfrm xmlns:a="http://schemas.openxmlformats.org/drawingml/2006/main">
          <a:off x="2765286" y="225137"/>
          <a:ext cx="371061" cy="277431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11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8%</a:t>
          </a:r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1F5041A-6A2C-E107-DD18-ACD998E2B2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4C1ABE1D-28F4-D062-3AED-B1A47D845C1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F26B335D-4902-C3DA-5CE0-23982083C5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40DB3-4339-034E-89A7-22A2756C251E}" type="datetimeFigureOut">
              <a:rPr lang="ru-RU" smtClean="0"/>
              <a:t>04.02.2025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563C2E56-493F-D9DA-37F5-39703DD05D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FE03E5C9-AE7B-5474-8ECA-BAE20B24E5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A92340-14F2-A04F-8880-5067F2BF72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78199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DD47DE4-BE8E-CC53-AD3B-EC62805487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262BC806-AF76-44B7-7705-0961230CB41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4B1B0C4E-5AB7-C362-800B-4D3DD6BC15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40DB3-4339-034E-89A7-22A2756C251E}" type="datetimeFigureOut">
              <a:rPr lang="ru-RU" smtClean="0"/>
              <a:t>04.02.2025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EF6DFD97-0618-235B-5920-6BBDE7DFB0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B5D59D18-3DCB-5743-4EA0-6A9A07A482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A92340-14F2-A04F-8880-5067F2BF72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46835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D0ECD539-2D4C-AB74-8E85-98066089C42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2EBC5B1D-1556-B305-6D3E-2602227A12E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FB74EA98-18D9-EEE7-19B3-ED4FF0EB24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40DB3-4339-034E-89A7-22A2756C251E}" type="datetimeFigureOut">
              <a:rPr lang="ru-RU" smtClean="0"/>
              <a:t>04.02.2025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82D4D7F0-ABDB-C19B-94B1-139E9C6EC1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30F567A2-670E-0BDF-B6A9-1AB00EF6B6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A92340-14F2-A04F-8880-5067F2BF72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12079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E5FB145-8AA2-9DE9-67A9-78F4049C47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62A1F228-7184-37B7-1E08-CFA2D38854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5F767801-09C7-DB01-65E7-5143A8977C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40DB3-4339-034E-89A7-22A2756C251E}" type="datetimeFigureOut">
              <a:rPr lang="ru-RU" smtClean="0"/>
              <a:t>04.02.2025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93BB79C3-17E4-C541-A140-3C6E5BF478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E207EB09-FBE8-883E-F32E-C423B4F9FF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A92340-14F2-A04F-8880-5067F2BF72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12468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9320991-2433-F021-C174-14ACFE6A0D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DC6E67AD-0041-8426-3A74-5202D3D514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EDFEFEAE-6DF3-F02D-A3E2-3D60CAA1C7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40DB3-4339-034E-89A7-22A2756C251E}" type="datetimeFigureOut">
              <a:rPr lang="ru-RU" smtClean="0"/>
              <a:t>04.02.2025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BC8BC34E-9970-22E6-7BA7-5367478F3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BB1015FE-F691-AF7E-2964-12EB94819B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A92340-14F2-A04F-8880-5067F2BF72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10117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82545FE-6992-4EE4-F01C-B5F2C24D3B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97143027-478F-D2F6-6128-49A22BBE235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07B2176E-EFCE-4FAC-1C73-A650A3C0DC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EE6E0B34-D6AC-EF18-CB0B-17B9976BEE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40DB3-4339-034E-89A7-22A2756C251E}" type="datetimeFigureOut">
              <a:rPr lang="ru-RU" smtClean="0"/>
              <a:t>04.02.2025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4126A600-9906-2613-B19F-B43FE4F176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27FC4CAD-EC90-5DDB-C5CB-C288254C2A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A92340-14F2-A04F-8880-5067F2BF72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65854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834E274-0CAD-AA95-5707-B278026022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5F2C3328-57F1-B8D3-B285-E230553286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50D94B3C-67ED-29AA-7D11-B6AD340EA14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2337BFAB-639F-8A90-DC33-29FD18A8DD7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7D9AFFD0-DBE9-FCFF-8626-67C62751F5F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00B5EDC4-2989-053A-B8B3-2BFECAE907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40DB3-4339-034E-89A7-22A2756C251E}" type="datetimeFigureOut">
              <a:rPr lang="ru-RU" smtClean="0"/>
              <a:t>04.02.2025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8C0BCA9F-97AE-8921-D987-BE2672019E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D98B53C5-B830-038E-B0BB-FBA092C449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A92340-14F2-A04F-8880-5067F2BF72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07971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80EEA1F-8A94-28B4-0632-0D75033167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733BD059-C049-62F9-CE77-2932222E74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40DB3-4339-034E-89A7-22A2756C251E}" type="datetimeFigureOut">
              <a:rPr lang="ru-RU" smtClean="0"/>
              <a:t>04.02.2025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C6D05BFA-2E42-EEED-7EBD-F4F40FB8D8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CABA38BE-A4BA-2A00-2F6F-42DB2574D5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A92340-14F2-A04F-8880-5067F2BF72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51559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691FE8D0-B5E0-3935-9E11-0B45E24104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40DB3-4339-034E-89A7-22A2756C251E}" type="datetimeFigureOut">
              <a:rPr lang="ru-RU" smtClean="0"/>
              <a:t>04.02.2025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16D3A7F4-C5CA-EAFF-9DF8-11FDEDFE84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40778A69-6415-93D8-137A-8374B9F447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A92340-14F2-A04F-8880-5067F2BF72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90644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C545773-CA74-A81C-C823-73820A5D12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00D41A4E-D120-56AD-231F-BCFA4F1DD5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76FED6F1-9B4B-5785-ABA5-C9A320017F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5F1EB8F7-E299-BCBA-CAAE-77CF42A620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40DB3-4339-034E-89A7-22A2756C251E}" type="datetimeFigureOut">
              <a:rPr lang="ru-RU" smtClean="0"/>
              <a:t>04.02.2025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72651A74-24FA-937B-207B-905F7A1A06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83DFB8E8-2421-98B1-5D25-38B20B4ABD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A92340-14F2-A04F-8880-5067F2BF72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01775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34BCA84-2712-6BE6-6863-C1E4C02464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D07DAC85-ACF7-428A-6D4B-C1CA685F50E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FD26B9D3-9506-878B-4803-503891054F5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1AA48C7E-1450-30FD-2A5A-4AEE0A9EBE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40DB3-4339-034E-89A7-22A2756C251E}" type="datetimeFigureOut">
              <a:rPr lang="ru-RU" smtClean="0"/>
              <a:t>04.02.2025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F17C5DED-E720-0497-2004-C31B5E481E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D1F2CD26-18AA-701F-F8BA-AAF5FF4BF1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A92340-14F2-A04F-8880-5067F2BF72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83113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B5806E9-81A5-35A9-5D62-2F3FF8E425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EE985CCE-7137-0C6E-DE6A-BC7D51D0E2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DED3EF15-4F43-02BC-9199-6A782CB4C7A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240DB3-4339-034E-89A7-22A2756C251E}" type="datetimeFigureOut">
              <a:rPr lang="ru-RU" smtClean="0"/>
              <a:t>04.02.2025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6373BA11-38A7-1BA5-DC31-18CA209985D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6748A6F2-AF0E-10FC-9DB1-2209463F617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A92340-14F2-A04F-8880-5067F2BF72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60355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7" Type="http://schemas.openxmlformats.org/officeDocument/2006/relationships/image" Target="../media/image22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14/relationships/chartEx" Target="../charts/chartEx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jpg"/><Relationship Id="rId4" Type="http://schemas.openxmlformats.org/officeDocument/2006/relationships/image" Target="../media/image10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16.jpg"/><Relationship Id="rId7" Type="http://schemas.openxmlformats.org/officeDocument/2006/relationships/diagramColors" Target="../diagrams/colors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4C12F9AC-63AE-D091-2FB3-D8E65A00D5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B6B807DA-8C23-828B-6929-A1EA73AAB501}"/>
              </a:ext>
            </a:extLst>
          </p:cNvPr>
          <p:cNvSpPr txBox="1"/>
          <p:nvPr/>
        </p:nvSpPr>
        <p:spPr>
          <a:xfrm>
            <a:off x="735979" y="334693"/>
            <a:ext cx="1108431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«Эффективное 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онлайн переводчиков как средства изучения английского </a:t>
            </a: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языка»</a:t>
            </a: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9A5D6450-0E19-F6E1-7484-D2BC73F00641}"/>
              </a:ext>
            </a:extLst>
          </p:cNvPr>
          <p:cNvSpPr txBox="1"/>
          <p:nvPr/>
        </p:nvSpPr>
        <p:spPr>
          <a:xfrm>
            <a:off x="6440557" y="6211669"/>
            <a:ext cx="5751443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dirty="0"/>
              <a:t>Выполнила: </a:t>
            </a:r>
            <a:r>
              <a:rPr lang="ru-RU" dirty="0" err="1"/>
              <a:t>Крестьянскова</a:t>
            </a:r>
            <a:r>
              <a:rPr lang="ru-RU" dirty="0"/>
              <a:t> Арина, ученица 8 «д» класса</a:t>
            </a:r>
          </a:p>
          <a:p>
            <a:r>
              <a:rPr lang="ru-RU" dirty="0"/>
              <a:t>Руководитель: </a:t>
            </a:r>
            <a:r>
              <a:rPr lang="ru-RU" dirty="0" err="1"/>
              <a:t>Антюшина</a:t>
            </a:r>
            <a:r>
              <a:rPr lang="ru-RU" dirty="0"/>
              <a:t> Арина Вячеславовна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488433">
            <a:off x="341665" y="2601614"/>
            <a:ext cx="2384425" cy="1963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464680">
            <a:off x="9332892" y="2729040"/>
            <a:ext cx="2656936" cy="20957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4" descr="Картинки по запросу картинки онлайн-переводчиков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615131" y="2747131"/>
            <a:ext cx="2984741" cy="205961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8760908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1678" y="134650"/>
            <a:ext cx="6049874" cy="888932"/>
          </a:xfrm>
        </p:spPr>
        <p:txBody>
          <a:bodyPr>
            <a:normAutofit/>
          </a:bodyPr>
          <a:lstStyle/>
          <a:p>
            <a:r>
              <a:rPr lang="ru-RU" sz="2700" b="1" dirty="0" smtClean="0">
                <a:latin typeface="Times New Roman" pitchFamily="18" charset="0"/>
                <a:ea typeface="Gungsuh" panose="02030600000101010101" pitchFamily="18" charset="-127"/>
                <a:cs typeface="Times New Roman" pitchFamily="18" charset="0"/>
              </a:rPr>
              <a:t>Виды </a:t>
            </a:r>
            <a:r>
              <a:rPr lang="ru-RU" sz="2700" b="1" dirty="0" err="1" smtClean="0">
                <a:latin typeface="Times New Roman" pitchFamily="18" charset="0"/>
                <a:ea typeface="Gungsuh" panose="02030600000101010101" pitchFamily="18" charset="-127"/>
                <a:cs typeface="Times New Roman" pitchFamily="18" charset="0"/>
              </a:rPr>
              <a:t>онлайн-переводчиков</a:t>
            </a:r>
            <a:endParaRPr lang="ru-RU" b="1" dirty="0">
              <a:latin typeface="Times New Roman" pitchFamily="18" charset="0"/>
              <a:ea typeface="Gungsuh" panose="02030600000101010101" pitchFamily="18" charset="-127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998807" y="1125416"/>
            <a:ext cx="6246056" cy="2124221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400" dirty="0" smtClean="0">
                <a:latin typeface="Gungsuh" panose="02030600000101010101" pitchFamily="18" charset="-127"/>
                <a:ea typeface="Gungsuh" panose="02030600000101010101" pitchFamily="18" charset="-127"/>
              </a:rPr>
              <a:t>  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ea typeface="Gungsuh" panose="02030600000101010101" pitchFamily="18" charset="-127"/>
                <a:cs typeface="Times New Roman" pitchFamily="18" charset="0"/>
              </a:rPr>
              <a:t>В интернете много онлайн-переводчиков но наиболее используемые это</a:t>
            </a:r>
            <a:r>
              <a:rPr lang="en-US" sz="2400" i="1" dirty="0" err="1" smtClean="0">
                <a:solidFill>
                  <a:schemeClr val="tx1"/>
                </a:solidFill>
                <a:latin typeface="Times New Roman" pitchFamily="18" charset="0"/>
                <a:ea typeface="Gungsuh" panose="02030600000101010101" pitchFamily="18" charset="-127"/>
                <a:cs typeface="Times New Roman" pitchFamily="18" charset="0"/>
              </a:rPr>
              <a:t>Yandex</a:t>
            </a:r>
            <a:r>
              <a:rPr lang="ru-RU" sz="2400" i="1" dirty="0" smtClean="0">
                <a:solidFill>
                  <a:schemeClr val="tx1"/>
                </a:solidFill>
                <a:latin typeface="Times New Roman" pitchFamily="18" charset="0"/>
                <a:ea typeface="Gungsuh" panose="02030600000101010101" pitchFamily="18" charset="-127"/>
                <a:cs typeface="Times New Roman" pitchFamily="18" charset="0"/>
              </a:rPr>
              <a:t>-</a:t>
            </a:r>
            <a:r>
              <a:rPr lang="en-US" sz="2400" i="1" dirty="0" smtClean="0">
                <a:solidFill>
                  <a:schemeClr val="tx1"/>
                </a:solidFill>
                <a:latin typeface="Times New Roman" pitchFamily="18" charset="0"/>
                <a:ea typeface="Gungsuh" panose="02030600000101010101" pitchFamily="18" charset="-127"/>
                <a:cs typeface="Times New Roman" pitchFamily="18" charset="0"/>
              </a:rPr>
              <a:t>Translate</a:t>
            </a:r>
            <a:r>
              <a:rPr lang="ru-RU" sz="2400" i="1" dirty="0" smtClean="0">
                <a:solidFill>
                  <a:schemeClr val="tx1"/>
                </a:solidFill>
                <a:latin typeface="Times New Roman" pitchFamily="18" charset="0"/>
                <a:ea typeface="Gungsuh" panose="02030600000101010101" pitchFamily="18" charset="-127"/>
                <a:cs typeface="Times New Roman" pitchFamily="18" charset="0"/>
              </a:rPr>
              <a:t>,</a:t>
            </a:r>
            <a:r>
              <a:rPr lang="en-US" sz="2400" i="1" dirty="0" smtClean="0">
                <a:solidFill>
                  <a:schemeClr val="tx1"/>
                </a:solidFill>
                <a:latin typeface="Times New Roman" pitchFamily="18" charset="0"/>
                <a:ea typeface="Gungsuh" panose="02030600000101010101" pitchFamily="18" charset="-127"/>
                <a:cs typeface="Times New Roman" pitchFamily="18" charset="0"/>
              </a:rPr>
              <a:t> Google</a:t>
            </a:r>
            <a:r>
              <a:rPr lang="ru-RU" sz="2400" i="1" dirty="0" smtClean="0">
                <a:solidFill>
                  <a:schemeClr val="tx1"/>
                </a:solidFill>
                <a:latin typeface="Times New Roman" pitchFamily="18" charset="0"/>
                <a:ea typeface="Gungsuh" panose="02030600000101010101" pitchFamily="18" charset="-127"/>
                <a:cs typeface="Times New Roman" pitchFamily="18" charset="0"/>
              </a:rPr>
              <a:t>-</a:t>
            </a:r>
            <a:r>
              <a:rPr lang="en-US" sz="2400" i="1" dirty="0" err="1" smtClean="0">
                <a:solidFill>
                  <a:schemeClr val="tx1"/>
                </a:solidFill>
                <a:latin typeface="Times New Roman" pitchFamily="18" charset="0"/>
                <a:ea typeface="Gungsuh" panose="02030600000101010101" pitchFamily="18" charset="-127"/>
                <a:cs typeface="Times New Roman" pitchFamily="18" charset="0"/>
              </a:rPr>
              <a:t>Tranlate</a:t>
            </a:r>
            <a:r>
              <a:rPr lang="ru-RU" sz="2400" i="1" dirty="0" smtClean="0">
                <a:solidFill>
                  <a:schemeClr val="tx1"/>
                </a:solidFill>
                <a:latin typeface="Times New Roman" pitchFamily="18" charset="0"/>
                <a:ea typeface="Gungsuh" panose="02030600000101010101" pitchFamily="18" charset="-127"/>
                <a:cs typeface="Times New Roman" pitchFamily="18" charset="0"/>
              </a:rPr>
              <a:t>,</a:t>
            </a:r>
            <a:r>
              <a:rPr lang="ru-RU" sz="2400" i="1" dirty="0">
                <a:latin typeface="Times New Roman" pitchFamily="18" charset="0"/>
                <a:ea typeface="Gungsuh" panose="02030600000101010101" pitchFamily="18" charset="-127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schemeClr val="tx1"/>
                </a:solidFill>
                <a:latin typeface="Times New Roman" pitchFamily="18" charset="0"/>
                <a:ea typeface="Gungsuh" panose="02030600000101010101" pitchFamily="18" charset="-127"/>
                <a:cs typeface="Times New Roman" pitchFamily="18" charset="0"/>
              </a:rPr>
              <a:t>Promt</a:t>
            </a:r>
            <a:r>
              <a:rPr lang="ru-RU" sz="2400" i="1" dirty="0" smtClean="0">
                <a:solidFill>
                  <a:schemeClr val="tx1"/>
                </a:solidFill>
                <a:latin typeface="Times New Roman" pitchFamily="18" charset="0"/>
                <a:ea typeface="Gungsuh" panose="02030600000101010101" pitchFamily="18" charset="-127"/>
                <a:cs typeface="Times New Roman" pitchFamily="18" charset="0"/>
              </a:rPr>
              <a:t>.</a:t>
            </a:r>
            <a:endParaRPr lang="ru-RU" sz="2400" i="1" dirty="0">
              <a:solidFill>
                <a:schemeClr val="tx1"/>
              </a:solidFill>
              <a:latin typeface="Times New Roman" pitchFamily="18" charset="0"/>
              <a:ea typeface="Gungsuh" panose="02030600000101010101" pitchFamily="18" charset="-127"/>
              <a:cs typeface="Times New Roman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609" y="2277518"/>
            <a:ext cx="2748308" cy="183734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8440" y="2277517"/>
            <a:ext cx="3082088" cy="146920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079" y="4114859"/>
            <a:ext cx="2491335" cy="226868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146" name="Picture 2" descr="Картинки по запросу картинки онлайн-переводчиков"/>
          <p:cNvPicPr>
            <a:picLocks noGrp="1" noChangeAspect="1" noChangeArrowheads="1"/>
          </p:cNvPicPr>
          <p:nvPr>
            <p:ph sz="half" idx="2"/>
          </p:nvPr>
        </p:nvPicPr>
        <p:blipFill>
          <a:blip r:embed="rId5"/>
          <a:srcRect/>
          <a:stretch>
            <a:fillRect/>
          </a:stretch>
        </p:blipFill>
        <p:spPr bwMode="auto">
          <a:xfrm>
            <a:off x="7608498" y="310551"/>
            <a:ext cx="3735238" cy="2873450"/>
          </a:xfrm>
          <a:prstGeom prst="rect">
            <a:avLst/>
          </a:prstGeom>
          <a:noFill/>
        </p:spPr>
      </p:pic>
      <p:pic>
        <p:nvPicPr>
          <p:cNvPr id="6148" name="Picture 4" descr="Картинки по запросу картинки онлайн-переводчиков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940052" y="3269411"/>
            <a:ext cx="3869510" cy="2932981"/>
          </a:xfrm>
          <a:prstGeom prst="rect">
            <a:avLst/>
          </a:prstGeom>
          <a:noFill/>
        </p:spPr>
      </p:pic>
      <p:pic>
        <p:nvPicPr>
          <p:cNvPr id="6150" name="Picture 6" descr="Картинки по запросу картинки онлайн-переводчиков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948440" y="3925680"/>
            <a:ext cx="3651432" cy="255275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73949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A58F5594-3C85-2C35-3618-DEC2FDD7CF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3739F2B9-9894-7D8C-FDF9-6473F73923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70887"/>
            <a:ext cx="12192000" cy="692888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14A95FF9-6AC3-B3C4-A0A4-B22AB7791DFD}"/>
              </a:ext>
            </a:extLst>
          </p:cNvPr>
          <p:cNvSpPr txBox="1"/>
          <p:nvPr/>
        </p:nvSpPr>
        <p:spPr>
          <a:xfrm>
            <a:off x="636104" y="0"/>
            <a:ext cx="1117158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Глава 1. Использование онлайн переводчиков в обучении </a:t>
            </a:r>
          </a:p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1.4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Популярность использования различных онлайн переводчиков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24EF080F-C00F-5C65-5F55-F500AF558540}"/>
              </a:ext>
            </a:extLst>
          </p:cNvPr>
          <p:cNvSpPr txBox="1"/>
          <p:nvPr/>
        </p:nvSpPr>
        <p:spPr>
          <a:xfrm>
            <a:off x="337930" y="1736035"/>
            <a:ext cx="11516140" cy="46166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Пользуетесь ли вы переводчиком при изучении иностранного языка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?»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Диаграмма 5">
            <a:extLst>
              <a:ext uri="{FF2B5EF4-FFF2-40B4-BE49-F238E27FC236}">
                <a16:creationId xmlns:a16="http://schemas.microsoft.com/office/drawing/2014/main" xmlns="" id="{200A8D13-ADAC-F61B-2ABA-A99759AB8D0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70981672"/>
              </p:ext>
            </p:extLst>
          </p:nvPr>
        </p:nvGraphicFramePr>
        <p:xfrm>
          <a:off x="2668105" y="3062267"/>
          <a:ext cx="6316870" cy="35714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5748291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617CA806-8CD6-D15E-EC69-874F03A2F0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DEA5BA8A-6ABD-B43F-127D-AA4CEBDB02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70887"/>
            <a:ext cx="12192000" cy="692888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E998BB2E-3214-CB3C-CD57-4D265500AA40}"/>
              </a:ext>
            </a:extLst>
          </p:cNvPr>
          <p:cNvSpPr txBox="1"/>
          <p:nvPr/>
        </p:nvSpPr>
        <p:spPr>
          <a:xfrm>
            <a:off x="636104" y="0"/>
            <a:ext cx="1117158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Глава 1. Использование онлайн переводчиков в обучении </a:t>
            </a:r>
          </a:p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1.4 Популярность использования различных онлайн переводчиков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B60A76F6-5CEE-DC61-2654-E96ADAE42666}"/>
              </a:ext>
            </a:extLst>
          </p:cNvPr>
          <p:cNvSpPr txBox="1"/>
          <p:nvPr/>
        </p:nvSpPr>
        <p:spPr>
          <a:xfrm>
            <a:off x="337930" y="1736035"/>
            <a:ext cx="11516140" cy="46166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Каким переводчиком вы пользуетесь: бумажным или онлайн-переводчиком?»</a:t>
            </a:r>
          </a:p>
        </p:txBody>
      </p:sp>
      <p:graphicFrame>
        <p:nvGraphicFramePr>
          <p:cNvPr id="4" name="Диаграмма 3">
            <a:extLst>
              <a:ext uri="{FF2B5EF4-FFF2-40B4-BE49-F238E27FC236}">
                <a16:creationId xmlns:a16="http://schemas.microsoft.com/office/drawing/2014/main" xmlns="" id="{9F39AC09-BD84-52C2-663D-FD098282B48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23723042"/>
              </p:ext>
            </p:extLst>
          </p:nvPr>
        </p:nvGraphicFramePr>
        <p:xfrm>
          <a:off x="2358679" y="2794958"/>
          <a:ext cx="7204765" cy="38905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7218317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6B96CBEA-7C4F-0B60-0D28-E0F557BCB1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F5C67DCF-06EF-4BA5-D464-7424E49C3B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70887"/>
            <a:ext cx="12192000" cy="692888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900B0B00-F16B-C6D7-BD95-C1087D210188}"/>
              </a:ext>
            </a:extLst>
          </p:cNvPr>
          <p:cNvSpPr txBox="1"/>
          <p:nvPr/>
        </p:nvSpPr>
        <p:spPr>
          <a:xfrm>
            <a:off x="636104" y="0"/>
            <a:ext cx="1117158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Глава 1. Использование онлайн переводчиков в обучении </a:t>
            </a:r>
          </a:p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1.4 Популярность использования различных онлайн переводчиков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A8AB5708-33C9-35D1-2564-1792E0A0AA61}"/>
              </a:ext>
            </a:extLst>
          </p:cNvPr>
          <p:cNvSpPr txBox="1"/>
          <p:nvPr/>
        </p:nvSpPr>
        <p:spPr>
          <a:xfrm>
            <a:off x="337930" y="1736035"/>
            <a:ext cx="11516140" cy="46166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Какому онлайн-переводчику вы отдаете предпочтение?»</a:t>
            </a:r>
          </a:p>
        </p:txBody>
      </p:sp>
      <mc:AlternateContent xmlns:mc="http://schemas.openxmlformats.org/markup-compatibility/2006">
        <mc:Choice xmlns:cx1="http://schemas.microsoft.com/office/drawing/2015/9/8/chartex" xmlns="" Requires="cx1">
          <p:graphicFrame>
            <p:nvGraphicFramePr>
              <p:cNvPr id="7" name="Диаграмма 6">
                <a:extLst>
                  <a:ext uri="{FF2B5EF4-FFF2-40B4-BE49-F238E27FC236}">
                    <a16:creationId xmlns:a16="http://schemas.microsoft.com/office/drawing/2014/main" id="{D6AB623C-FA10-10CB-196B-A9B0B9FBF0F3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313919606"/>
                  </p:ext>
                </p:extLst>
              </p:nvPr>
            </p:nvGraphicFramePr>
            <p:xfrm>
              <a:off x="1842051" y="2781739"/>
              <a:ext cx="8759687" cy="3861553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3"/>
              </a:graphicData>
            </a:graphic>
          </p:graphicFrame>
        </mc:Choice>
        <mc:Fallback>
          <p:pic>
            <p:nvPicPr>
              <p:cNvPr id="7" name="Диаграмма 6">
                <a:extLst>
                  <a:ext uri="{FF2B5EF4-FFF2-40B4-BE49-F238E27FC236}">
                    <a16:creationId xmlns:a16="http://schemas.microsoft.com/office/drawing/2014/main" xmlns="" xmlns:cx1="http://schemas.microsoft.com/office/drawing/2015/9/8/chartex" id="{D6AB623C-FA10-10CB-196B-A9B0B9FBF0F3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842051" y="2781739"/>
                <a:ext cx="8759687" cy="3861553"/>
              </a:xfrm>
              <a:prstGeom prst="rect">
                <a:avLst/>
              </a:prstGeom>
            </p:spPr>
          </p:pic>
        </mc:Fallback>
      </mc:AlternateContent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E27EDAB9-6E60-072C-5FDF-7E5A4B4B4C73}"/>
              </a:ext>
            </a:extLst>
          </p:cNvPr>
          <p:cNvSpPr txBox="1"/>
          <p:nvPr/>
        </p:nvSpPr>
        <p:spPr>
          <a:xfrm>
            <a:off x="5168348" y="3393556"/>
            <a:ext cx="9276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Google</a:t>
            </a:r>
            <a:endParaRPr lang="ru-RU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FCABCFA1-47C7-6842-553E-3C7E5DEA4FC4}"/>
              </a:ext>
            </a:extLst>
          </p:cNvPr>
          <p:cNvSpPr txBox="1"/>
          <p:nvPr/>
        </p:nvSpPr>
        <p:spPr>
          <a:xfrm>
            <a:off x="6520070" y="2907414"/>
            <a:ext cx="11794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Яндекс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ABF71A02-AD38-F51A-EDD9-442B12EBA185}"/>
              </a:ext>
            </a:extLst>
          </p:cNvPr>
          <p:cNvSpPr txBox="1"/>
          <p:nvPr/>
        </p:nvSpPr>
        <p:spPr>
          <a:xfrm>
            <a:off x="3737113" y="5099961"/>
            <a:ext cx="7818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DeepL</a:t>
            </a:r>
            <a:endParaRPr lang="ru-RU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120E9E9D-A039-63F4-0799-2395593117B7}"/>
              </a:ext>
            </a:extLst>
          </p:cNvPr>
          <p:cNvSpPr txBox="1"/>
          <p:nvPr/>
        </p:nvSpPr>
        <p:spPr>
          <a:xfrm>
            <a:off x="5758069" y="5050610"/>
            <a:ext cx="13517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Microsoft</a:t>
            </a:r>
            <a:endParaRPr lang="ru-RU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EC20DF53-169D-B82C-20E5-C15D2D2C14A9}"/>
              </a:ext>
            </a:extLst>
          </p:cNvPr>
          <p:cNvSpPr txBox="1"/>
          <p:nvPr/>
        </p:nvSpPr>
        <p:spPr>
          <a:xfrm>
            <a:off x="2509537" y="5083730"/>
            <a:ext cx="10734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Papago</a:t>
            </a:r>
            <a:endParaRPr lang="ru-RU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5CE5561E-667A-E09F-77F7-AFBE8C10E448}"/>
              </a:ext>
            </a:extLst>
          </p:cNvPr>
          <p:cNvSpPr txBox="1"/>
          <p:nvPr/>
        </p:nvSpPr>
        <p:spPr>
          <a:xfrm>
            <a:off x="7109791" y="5050610"/>
            <a:ext cx="9541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Linguee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909195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4C0A187F-796A-33BE-0704-ADBAA07383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D0522C88-966F-80AF-4FF7-E1499874FC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70887"/>
            <a:ext cx="12192000" cy="692888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984A577A-90C5-5DCF-3D11-0F76C2828C17}"/>
              </a:ext>
            </a:extLst>
          </p:cNvPr>
          <p:cNvSpPr txBox="1"/>
          <p:nvPr/>
        </p:nvSpPr>
        <p:spPr>
          <a:xfrm>
            <a:off x="636104" y="0"/>
            <a:ext cx="1117158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Глава 1. Использование онлайн переводчиков в обучении </a:t>
            </a:r>
          </a:p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1.4 Популярность использования различных онлайн переводчиков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A918465A-AF63-4474-E17B-BAD606F895E8}"/>
              </a:ext>
            </a:extLst>
          </p:cNvPr>
          <p:cNvSpPr txBox="1"/>
          <p:nvPr/>
        </p:nvSpPr>
        <p:spPr>
          <a:xfrm>
            <a:off x="337930" y="1736035"/>
            <a:ext cx="11516140" cy="46166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каких целей вы используете онлайн переводчик?»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817A5123-4660-8A0A-73FF-502CCF204308}"/>
              </a:ext>
            </a:extLst>
          </p:cNvPr>
          <p:cNvSpPr txBox="1"/>
          <p:nvPr/>
        </p:nvSpPr>
        <p:spPr>
          <a:xfrm>
            <a:off x="3737113" y="6016487"/>
            <a:ext cx="7818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DeepL</a:t>
            </a:r>
            <a:endParaRPr lang="ru-RU" dirty="0"/>
          </a:p>
        </p:txBody>
      </p:sp>
      <p:graphicFrame>
        <p:nvGraphicFramePr>
          <p:cNvPr id="18" name="Диаграмма 17">
            <a:extLst>
              <a:ext uri="{FF2B5EF4-FFF2-40B4-BE49-F238E27FC236}">
                <a16:creationId xmlns:a16="http://schemas.microsoft.com/office/drawing/2014/main" xmlns="" id="{4BD5C217-01FD-BDA7-0345-15F51920110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00725167"/>
              </p:ext>
            </p:extLst>
          </p:nvPr>
        </p:nvGraphicFramePr>
        <p:xfrm>
          <a:off x="1378226" y="2794289"/>
          <a:ext cx="9223513" cy="38589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9576183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4C12F9AC-63AE-D091-2FB3-D8E65A00D5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224288"/>
            <a:ext cx="10515600" cy="1302588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>Глава </a:t>
            </a:r>
            <a:r>
              <a:rPr lang="ru-RU" sz="3100" b="1" dirty="0">
                <a:latin typeface="Times New Roman" pitchFamily="18" charset="0"/>
                <a:cs typeface="Times New Roman" pitchFamily="18" charset="0"/>
              </a:rPr>
              <a:t>2. Экспериментально-практическое исследование	</a:t>
            </a:r>
            <a:br>
              <a:rPr lang="ru-RU" sz="31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>2.1 Функциональные возможности </a:t>
            </a:r>
            <a:r>
              <a:rPr lang="ru-RU" sz="3100" b="1" dirty="0">
                <a:latin typeface="Times New Roman" pitchFamily="18" charset="0"/>
                <a:cs typeface="Times New Roman" pitchFamily="18" charset="0"/>
              </a:rPr>
              <a:t>онлайн </a:t>
            </a:r>
            <a:br>
              <a:rPr lang="ru-RU" sz="31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>
                <a:latin typeface="Times New Roman" pitchFamily="18" charset="0"/>
                <a:cs typeface="Times New Roman" pitchFamily="18" charset="0"/>
              </a:rPr>
              <a:t>переводчиков</a:t>
            </a:r>
            <a:r>
              <a:rPr lang="ru-RU" sz="3600" dirty="0"/>
              <a:t/>
            </a:r>
            <a:br>
              <a:rPr lang="ru-RU" sz="3600" dirty="0"/>
            </a:br>
            <a:endParaRPr lang="ru-RU" sz="3600" dirty="0"/>
          </a:p>
        </p:txBody>
      </p:sp>
      <p:pic>
        <p:nvPicPr>
          <p:cNvPr id="7" name="Picture 2" descr="C:\Users\Людмила\Desktop\maxresdefault.jp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250166" y="1799745"/>
            <a:ext cx="6038491" cy="4902980"/>
          </a:xfrm>
          <a:prstGeom prst="rect">
            <a:avLst/>
          </a:prstGeom>
          <a:noFill/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5087" y="1746934"/>
            <a:ext cx="5046453" cy="291995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5999" y="4563374"/>
            <a:ext cx="4807789" cy="229462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82060500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4C12F9AC-63AE-D091-2FB3-D8E65A00D5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Глава 2. Экспериментально-практическое исследование	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2.2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. Апробирование и сравнение онлайн - переводчиков</a:t>
            </a: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ru-RU" dirty="0" smtClean="0"/>
              <a:t>Пятнадцать </a:t>
            </a:r>
            <a:r>
              <a:rPr lang="ru-RU" dirty="0"/>
              <a:t>примеров английских шуточных текстов, переведенных с помощью он-</a:t>
            </a:r>
            <a:r>
              <a:rPr lang="ru-RU" dirty="0" err="1"/>
              <a:t>лайн</a:t>
            </a:r>
            <a:r>
              <a:rPr lang="ru-RU" dirty="0"/>
              <a:t> словарей (PROMT, </a:t>
            </a:r>
            <a:r>
              <a:rPr lang="ru-RU" dirty="0" err="1"/>
              <a:t>Google</a:t>
            </a:r>
            <a:r>
              <a:rPr lang="ru-RU" dirty="0"/>
              <a:t> </a:t>
            </a:r>
            <a:r>
              <a:rPr lang="ru-RU" dirty="0" err="1"/>
              <a:t>Translate</a:t>
            </a:r>
            <a:r>
              <a:rPr lang="ru-RU" dirty="0"/>
              <a:t>, </a:t>
            </a:r>
            <a:r>
              <a:rPr lang="ru-RU" dirty="0" err="1" smtClean="0"/>
              <a:t>Yandex</a:t>
            </a:r>
            <a:r>
              <a:rPr lang="ru-RU" dirty="0" smtClean="0"/>
              <a:t>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2060500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827437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Тестирование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онлайн-переводчиков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257300" y="928469"/>
            <a:ext cx="4800600" cy="4977032"/>
          </a:xfrm>
        </p:spPr>
        <p:txBody>
          <a:bodyPr/>
          <a:lstStyle/>
          <a:p>
            <a:pPr marL="0" indent="0">
              <a:buNone/>
            </a:pPr>
            <a:r>
              <a:rPr lang="ru-RU" sz="28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Переводчик </a:t>
            </a:r>
            <a:r>
              <a:rPr lang="en-US" sz="28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Google</a:t>
            </a:r>
            <a:endParaRPr lang="ru-RU" sz="2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dirty="0"/>
          </a:p>
          <a:p>
            <a:endParaRPr lang="ru-RU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003338581"/>
              </p:ext>
            </p:extLst>
          </p:nvPr>
        </p:nvGraphicFramePr>
        <p:xfrm>
          <a:off x="1307111" y="1617784"/>
          <a:ext cx="4800600" cy="2118947"/>
        </p:xfrm>
        <a:graphic>
          <a:graphicData uri="http://schemas.openxmlformats.org/drawingml/2006/table">
            <a:tbl>
              <a:tblPr firstRow="1" firstCol="1" bandRow="1" bandCol="1">
                <a:tableStyleId>{5C22544A-7EE6-4342-B048-85BDC9FD1C3A}</a:tableStyleId>
              </a:tblPr>
              <a:tblGrid>
                <a:gridCol w="2364556"/>
                <a:gridCol w="2436044"/>
              </a:tblGrid>
              <a:tr h="261240">
                <a:tc>
                  <a:txBody>
                    <a:bodyPr/>
                    <a:lstStyle/>
                    <a:p>
                      <a:pPr marL="45720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Текст на английском языке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170" marR="54170" marT="0" marB="0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Перевод с </a:t>
                      </a:r>
                      <a:r>
                        <a:rPr lang="en-US" sz="900" dirty="0">
                          <a:effectLst/>
                        </a:rPr>
                        <a:t>Google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170" marR="54170" marT="0" marB="0"/>
                </a:tc>
              </a:tr>
              <a:tr h="1857707">
                <a:tc>
                  <a:txBody>
                    <a:bodyPr/>
                    <a:lstStyle/>
                    <a:p>
                      <a:pPr marL="45720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Berlin Sans FB Demi" pitchFamily="34" charset="0"/>
                        </a:rPr>
                        <a:t>People </a:t>
                      </a:r>
                      <a:r>
                        <a:rPr lang="en-US" sz="20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Berlin Sans FB Demi" pitchFamily="34" charset="0"/>
                        </a:rPr>
                        <a:t>take</a:t>
                      </a:r>
                      <a:endParaRPr lang="ru-RU" sz="2000" dirty="0" smtClean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Berlin Sans FB Demi" pitchFamily="34" charset="0"/>
                      </a:endParaRPr>
                    </a:p>
                    <a:p>
                      <a:pPr marL="45720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Berlin Sans FB Demi" pitchFamily="34" charset="0"/>
                        </a:rPr>
                        <a:t>water </a:t>
                      </a:r>
                      <a:r>
                        <a:rPr lang="en-US" sz="200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Berlin Sans FB Demi" pitchFamily="34" charset="0"/>
                        </a:rPr>
                        <a:t>from the Jordan River for their needs.</a:t>
                      </a:r>
                      <a:endParaRPr lang="ru-RU" sz="2000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170" marR="54170" marT="0" marB="0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C00000"/>
                          </a:solidFill>
                          <a:effectLst/>
                          <a:latin typeface="Arial Black" pitchFamily="34" charset="0"/>
                        </a:rPr>
                        <a:t>Люди берут воду из реки Иордан для своих нужд.</a:t>
                      </a:r>
                      <a:endParaRPr lang="ru-RU" sz="1600" b="1" dirty="0">
                        <a:solidFill>
                          <a:srgbClr val="C00000"/>
                        </a:solidFill>
                        <a:effectLst/>
                        <a:latin typeface="Arial Black" pitchFamily="34" charset="0"/>
                        <a:ea typeface="Calibri"/>
                        <a:cs typeface="Times New Roman"/>
                      </a:endParaRPr>
                    </a:p>
                  </a:txBody>
                  <a:tcPr marL="54170" marR="54170" marT="0" marB="0"/>
                </a:tc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6376660" y="1505243"/>
            <a:ext cx="524325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Переводчик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Yandex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83939869"/>
              </p:ext>
            </p:extLst>
          </p:nvPr>
        </p:nvGraphicFramePr>
        <p:xfrm>
          <a:off x="6597748" y="2222695"/>
          <a:ext cx="5176910" cy="2316942"/>
        </p:xfrm>
        <a:graphic>
          <a:graphicData uri="http://schemas.openxmlformats.org/drawingml/2006/table">
            <a:tbl>
              <a:tblPr firstRow="1" firstCol="1" bandRow="1" bandCol="1">
                <a:tableStyleId>{5C22544A-7EE6-4342-B048-85BDC9FD1C3A}</a:tableStyleId>
              </a:tblPr>
              <a:tblGrid>
                <a:gridCol w="2588185"/>
                <a:gridCol w="2588725"/>
              </a:tblGrid>
              <a:tr h="319619">
                <a:tc>
                  <a:txBody>
                    <a:bodyPr/>
                    <a:lstStyle/>
                    <a:p>
                      <a:pPr marL="45720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Текст на английском языке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Перевод </a:t>
                      </a:r>
                      <a:r>
                        <a:rPr lang="en-US" sz="1200">
                          <a:effectLst/>
                        </a:rPr>
                        <a:t>Yandex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692523">
                <a:tc>
                  <a:txBody>
                    <a:bodyPr/>
                    <a:lstStyle/>
                    <a:p>
                      <a:pPr marL="45720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People take water from the Jordan River for their needs.</a:t>
                      </a:r>
                      <a:endParaRPr lang="ru-RU" sz="2000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C00000"/>
                          </a:solidFill>
                          <a:effectLst/>
                          <a:latin typeface="Arial Black" pitchFamily="34" charset="0"/>
                        </a:rPr>
                        <a:t>Люди берут воду из реки Иордан для  нужд.</a:t>
                      </a:r>
                      <a:endParaRPr lang="ru-RU" sz="1600" b="1" dirty="0">
                        <a:solidFill>
                          <a:srgbClr val="C00000"/>
                        </a:solidFill>
                        <a:effectLst/>
                        <a:latin typeface="Arial Black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24622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</a:pPr>
                      <a:endParaRPr lang="ru-RU" sz="2000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ru-RU" sz="11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3305908" y="4206240"/>
            <a:ext cx="429064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Promt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 переводчик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30325099"/>
              </p:ext>
            </p:extLst>
          </p:nvPr>
        </p:nvGraphicFramePr>
        <p:xfrm>
          <a:off x="1674056" y="4783015"/>
          <a:ext cx="6527410" cy="1855156"/>
        </p:xfrm>
        <a:graphic>
          <a:graphicData uri="http://schemas.openxmlformats.org/drawingml/2006/table">
            <a:tbl>
              <a:tblPr firstRow="1" firstCol="1" bandRow="1" bandCol="1">
                <a:tableStyleId>{5C22544A-7EE6-4342-B048-85BDC9FD1C3A}</a:tableStyleId>
              </a:tblPr>
              <a:tblGrid>
                <a:gridCol w="3136513"/>
                <a:gridCol w="3390897"/>
              </a:tblGrid>
              <a:tr h="51062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Текст на английском языке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Перевод </a:t>
                      </a:r>
                      <a:r>
                        <a:rPr lang="en-US" sz="1200" dirty="0" err="1">
                          <a:effectLst/>
                        </a:rPr>
                        <a:t>Promt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344536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Berlin Sans FB Demi" pitchFamily="34" charset="0"/>
                        </a:rPr>
                        <a:t>People take water from the Jordan River for their needs.</a:t>
                      </a:r>
                      <a:endParaRPr lang="ru-RU" sz="2000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200150" algn="l"/>
                        </a:tabLst>
                      </a:pPr>
                      <a:r>
                        <a:rPr lang="ru-RU" sz="1600" b="1" dirty="0">
                          <a:solidFill>
                            <a:srgbClr val="C00000"/>
                          </a:solidFill>
                          <a:effectLst/>
                          <a:latin typeface="Arial Black" pitchFamily="34" charset="0"/>
                        </a:rPr>
                        <a:t>Люди берут воду из реки Иордан для их потребностей</a:t>
                      </a:r>
                      <a:r>
                        <a:rPr lang="ru-RU" sz="1200" b="1" dirty="0">
                          <a:solidFill>
                            <a:srgbClr val="C00000"/>
                          </a:solidFill>
                          <a:effectLst/>
                          <a:latin typeface="Arial Black" pitchFamily="34" charset="0"/>
                        </a:rPr>
                        <a:t>.</a:t>
                      </a:r>
                      <a:endParaRPr lang="ru-RU" sz="1100" b="1" dirty="0">
                        <a:solidFill>
                          <a:srgbClr val="C00000"/>
                        </a:solidFill>
                        <a:effectLst/>
                        <a:latin typeface="Arial Black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7972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4C12F9AC-63AE-D091-2FB3-D8E65A00D5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Глава 2. Экспериментально-практическое исследование	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2.2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. Апробирование и сравнение онлайн - переводчиков</a:t>
            </a: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969777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4C12F9AC-63AE-D091-2FB3-D8E65A00D5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94890" y="0"/>
            <a:ext cx="12192000" cy="6858000"/>
          </a:xfrm>
          <a:prstGeom prst="rect">
            <a:avLst/>
          </a:prstGeom>
        </p:spPr>
      </p:pic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232913" y="60386"/>
            <a:ext cx="5786887" cy="611657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1) Буквальность</a:t>
            </a:r>
          </a:p>
          <a:p>
            <a:pPr marL="0" indent="0"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I always hit my thumb with it -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я всегда хит моего пальца с ним (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Google Translate)</a:t>
            </a:r>
          </a:p>
          <a:p>
            <a:pPr marL="0" indent="0">
              <a:buNone/>
            </a:pPr>
            <a:r>
              <a:rPr lang="en-US" sz="1400" b="1" dirty="0">
                <a:latin typeface="Times New Roman" pitchFamily="18" charset="0"/>
                <a:cs typeface="Times New Roman" pitchFamily="18" charset="0"/>
              </a:rPr>
              <a:t> 2)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Использование вариантов перевода другой тематики/редкой встречаемости</a:t>
            </a:r>
          </a:p>
          <a:p>
            <a:pPr marL="0" indent="0">
              <a:buNone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sees a friend at a table -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видит друга в таблицу(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Yandex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видит друга за столом (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Google)</a:t>
            </a:r>
          </a:p>
          <a:p>
            <a:pPr marL="0" indent="0">
              <a:buNone/>
            </a:pP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a  man in a 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bar 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человек в адвокатском сословии (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Google Translate)</a:t>
            </a:r>
          </a:p>
          <a:p>
            <a:pPr marL="0" indent="0">
              <a:buNone/>
            </a:pP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eat more fruit 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ест больше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плодоовощ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Google Translate)</a:t>
            </a:r>
          </a:p>
          <a:p>
            <a:pPr marL="0" indent="0">
              <a:buNone/>
            </a:pP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cut a piece off each leg of the new trousers 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каждой ветви новые брюки (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Google Translate)</a:t>
            </a:r>
          </a:p>
          <a:p>
            <a:pPr marL="0" indent="0">
              <a:buNone/>
            </a:pP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3) Незнание </a:t>
            </a:r>
            <a:r>
              <a:rPr lang="ru-RU" sz="1400" b="1" dirty="0" err="1">
                <a:latin typeface="Times New Roman" pitchFamily="18" charset="0"/>
                <a:cs typeface="Times New Roman" pitchFamily="18" charset="0"/>
              </a:rPr>
              <a:t>транслейтором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 известных имен</a:t>
            </a:r>
          </a:p>
          <a:p>
            <a:pPr marL="0" indent="0">
              <a:buNone/>
            </a:pP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Mark Twain </a:t>
            </a:r>
          </a:p>
          <a:p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Марк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Тшаин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GoogleTranslate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) </a:t>
            </a:r>
          </a:p>
          <a:p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          -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Марк 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Twain (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Yandex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marL="0" indent="0">
              <a:buNone/>
            </a:pP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County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Westmorshire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         -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Округ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Westmorshire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Yandex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         -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Каунти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Westmorshire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(Google Translate)</a:t>
            </a:r>
          </a:p>
          <a:p>
            <a:pPr marL="0" indent="0">
              <a:buNone/>
            </a:pPr>
            <a:r>
              <a:rPr lang="en-US" sz="1400" b="1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1400" b="1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Неправильное формирование множественного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числа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on visiting other castles and museums </a:t>
            </a:r>
          </a:p>
          <a:p>
            <a:pPr marL="0" indent="0">
              <a:buNone/>
            </a:pP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посетить другие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замоки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и музеи (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Babel Fish 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Translation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sz="1400" b="1" dirty="0" smtClean="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US" sz="1400" b="1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Несоответствие окончаний</a:t>
            </a:r>
          </a:p>
          <a:p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tree is to blame </a:t>
            </a:r>
          </a:p>
          <a:p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                    -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дерево в этом виноват (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Google Translate)</a:t>
            </a:r>
          </a:p>
          <a:p>
            <a:endParaRPr lang="en-US" sz="1200" dirty="0"/>
          </a:p>
        </p:txBody>
      </p:sp>
      <p:sp>
        <p:nvSpPr>
          <p:cNvPr id="7" name="Объект 6"/>
          <p:cNvSpPr>
            <a:spLocks noGrp="1"/>
          </p:cNvSpPr>
          <p:nvPr>
            <p:ph sz="half" idx="2"/>
          </p:nvPr>
        </p:nvSpPr>
        <p:spPr>
          <a:xfrm>
            <a:off x="6172199" y="77638"/>
            <a:ext cx="5482087" cy="6099325"/>
          </a:xfrm>
        </p:spPr>
        <p:txBody>
          <a:bodyPr>
            <a:normAutofit fontScale="32500" lnSpcReduction="20000"/>
          </a:bodyPr>
          <a:lstStyle/>
          <a:p>
            <a:endParaRPr lang="en-US" dirty="0"/>
          </a:p>
          <a:p>
            <a:pPr marL="0" indent="0">
              <a:buNone/>
            </a:pPr>
            <a:r>
              <a:rPr lang="en-US" sz="4800" b="1" dirty="0" smtClean="0">
                <a:latin typeface="Times New Roman" pitchFamily="18" charset="0"/>
                <a:cs typeface="Times New Roman" pitchFamily="18" charset="0"/>
              </a:rPr>
              <a:t>6</a:t>
            </a:r>
            <a:r>
              <a:rPr lang="en-US" sz="4800" b="1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4800" b="1" dirty="0">
                <a:latin typeface="Times New Roman" pitchFamily="18" charset="0"/>
                <a:cs typeface="Times New Roman" pitchFamily="18" charset="0"/>
              </a:rPr>
              <a:t>Незнание стандартных конструкций или базовых слов</a:t>
            </a:r>
          </a:p>
          <a:p>
            <a:pPr marL="0" indent="0">
              <a:buNone/>
            </a:pP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           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medicine won't help you at all </a:t>
            </a:r>
          </a:p>
          <a:p>
            <a:pPr marL="0" indent="0">
              <a:buNone/>
            </a:pP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медицина не поможет вам на всех (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Google Translate)</a:t>
            </a:r>
            <a:endParaRPr lang="ru-RU" sz="4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>
                <a:latin typeface="Times New Roman" pitchFamily="18" charset="0"/>
                <a:cs typeface="Times New Roman" pitchFamily="18" charset="0"/>
              </a:rPr>
              <a:t>such as the French write </a:t>
            </a:r>
            <a:endParaRPr lang="ru-RU" sz="4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48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4800" dirty="0">
                <a:latin typeface="Times New Roman" pitchFamily="18" charset="0"/>
                <a:cs typeface="Times New Roman" pitchFamily="18" charset="0"/>
              </a:rPr>
              <a:t>как </a:t>
            </a:r>
            <a:r>
              <a:rPr lang="ru-RU" sz="4800" dirty="0" err="1">
                <a:latin typeface="Times New Roman" pitchFamily="18" charset="0"/>
                <a:cs typeface="Times New Roman" pitchFamily="18" charset="0"/>
              </a:rPr>
              <a:t>франчуз</a:t>
            </a:r>
            <a:r>
              <a:rPr lang="ru-RU" sz="4800" dirty="0">
                <a:latin typeface="Times New Roman" pitchFamily="18" charset="0"/>
                <a:cs typeface="Times New Roman" pitchFamily="18" charset="0"/>
              </a:rPr>
              <a:t> пишет (</a:t>
            </a:r>
            <a:r>
              <a:rPr lang="en-US" sz="4800" dirty="0">
                <a:latin typeface="Times New Roman" pitchFamily="18" charset="0"/>
                <a:cs typeface="Times New Roman" pitchFamily="18" charset="0"/>
              </a:rPr>
              <a:t>PROMT)</a:t>
            </a:r>
          </a:p>
          <a:p>
            <a:pPr marL="0" indent="0">
              <a:buNone/>
            </a:pP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its </a:t>
            </a:r>
            <a:r>
              <a:rPr lang="en-US" sz="4800" dirty="0">
                <a:latin typeface="Times New Roman" pitchFamily="18" charset="0"/>
                <a:cs typeface="Times New Roman" pitchFamily="18" charset="0"/>
              </a:rPr>
              <a:t>photo in the guide</a:t>
            </a:r>
          </a:p>
          <a:p>
            <a:pPr marL="0" indent="0">
              <a:buNone/>
            </a:pP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>
                <a:latin typeface="Times New Roman" pitchFamily="18" charset="0"/>
                <a:cs typeface="Times New Roman" pitchFamily="18" charset="0"/>
              </a:rPr>
              <a:t>- book - </a:t>
            </a:r>
            <a:r>
              <a:rPr lang="ru-RU" sz="4800" dirty="0">
                <a:latin typeface="Times New Roman" pitchFamily="18" charset="0"/>
                <a:cs typeface="Times New Roman" pitchFamily="18" charset="0"/>
              </a:rPr>
              <a:t>свое фото в </a:t>
            </a:r>
            <a:r>
              <a:rPr lang="en-US" sz="4800" dirty="0">
                <a:latin typeface="Times New Roman" pitchFamily="18" charset="0"/>
                <a:cs typeface="Times New Roman" pitchFamily="18" charset="0"/>
              </a:rPr>
              <a:t>guide-book (</a:t>
            </a:r>
            <a:r>
              <a:rPr lang="en-US" sz="4800" dirty="0" err="1">
                <a:latin typeface="Times New Roman" pitchFamily="18" charset="0"/>
                <a:cs typeface="Times New Roman" pitchFamily="18" charset="0"/>
              </a:rPr>
              <a:t>Yandex</a:t>
            </a:r>
            <a:r>
              <a:rPr lang="en-US" sz="4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ru-RU" sz="4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sz="4800" b="1" dirty="0" smtClean="0">
                <a:latin typeface="Times New Roman" pitchFamily="18" charset="0"/>
                <a:cs typeface="Times New Roman" pitchFamily="18" charset="0"/>
              </a:rPr>
              <a:t>7</a:t>
            </a:r>
            <a:r>
              <a:rPr lang="en-US" sz="4800" b="1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4800" b="1" dirty="0">
                <a:latin typeface="Times New Roman" pitchFamily="18" charset="0"/>
                <a:cs typeface="Times New Roman" pitchFamily="18" charset="0"/>
              </a:rPr>
              <a:t>Несоблюдение 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падежей</a:t>
            </a:r>
          </a:p>
          <a:p>
            <a:pPr marL="0" indent="0">
              <a:buNone/>
            </a:pP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>
                <a:latin typeface="Times New Roman" pitchFamily="18" charset="0"/>
                <a:cs typeface="Times New Roman" pitchFamily="18" charset="0"/>
              </a:rPr>
              <a:t>get away to some quiet country </a:t>
            </a:r>
            <a:endParaRPr lang="ru-RU" sz="4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4800" dirty="0">
                <a:latin typeface="Times New Roman" pitchFamily="18" charset="0"/>
                <a:cs typeface="Times New Roman" pitchFamily="18" charset="0"/>
              </a:rPr>
              <a:t>уйти в тихой страны (</a:t>
            </a:r>
            <a:r>
              <a:rPr lang="en-US" sz="4800" dirty="0">
                <a:latin typeface="Times New Roman" pitchFamily="18" charset="0"/>
                <a:cs typeface="Times New Roman" pitchFamily="18" charset="0"/>
              </a:rPr>
              <a:t>Google Translate)</a:t>
            </a:r>
          </a:p>
          <a:p>
            <a:endParaRPr lang="en-US" sz="48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sz="4800" b="1" dirty="0">
                <a:latin typeface="Times New Roman" pitchFamily="18" charset="0"/>
                <a:cs typeface="Times New Roman" pitchFamily="18" charset="0"/>
              </a:rPr>
              <a:t>8) </a:t>
            </a:r>
            <a:r>
              <a:rPr lang="ru-RU" sz="4800" b="1" dirty="0" err="1">
                <a:latin typeface="Times New Roman" pitchFamily="18" charset="0"/>
                <a:cs typeface="Times New Roman" pitchFamily="18" charset="0"/>
              </a:rPr>
              <a:t>Несочетание</a:t>
            </a:r>
            <a:r>
              <a:rPr lang="ru-RU" sz="4800" b="1" dirty="0">
                <a:latin typeface="Times New Roman" pitchFamily="18" charset="0"/>
                <a:cs typeface="Times New Roman" pitchFamily="18" charset="0"/>
              </a:rPr>
              <a:t> предлогов в 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контексте</a:t>
            </a:r>
          </a:p>
          <a:p>
            <a:pPr marL="0" indent="0">
              <a:buNone/>
            </a:pP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it </a:t>
            </a:r>
            <a:r>
              <a:rPr lang="en-US" sz="4800" dirty="0">
                <a:latin typeface="Times New Roman" pitchFamily="18" charset="0"/>
                <a:cs typeface="Times New Roman" pitchFamily="18" charset="0"/>
              </a:rPr>
              <a:t>is useful to put under the short leg </a:t>
            </a:r>
            <a:endParaRPr lang="ru-RU" sz="4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4800" dirty="0">
                <a:latin typeface="Times New Roman" pitchFamily="18" charset="0"/>
                <a:cs typeface="Times New Roman" pitchFamily="18" charset="0"/>
              </a:rPr>
              <a:t>поставить под короткой ноге (</a:t>
            </a:r>
            <a:r>
              <a:rPr lang="en-US" sz="4800" dirty="0">
                <a:latin typeface="Times New Roman" pitchFamily="18" charset="0"/>
                <a:cs typeface="Times New Roman" pitchFamily="18" charset="0"/>
              </a:rPr>
              <a:t>Google Translate)</a:t>
            </a:r>
          </a:p>
          <a:p>
            <a:pPr marL="0" indent="0">
              <a:buNone/>
            </a:pPr>
            <a:r>
              <a:rPr lang="en-US" sz="4800" b="1" dirty="0" smtClean="0">
                <a:latin typeface="Times New Roman" pitchFamily="18" charset="0"/>
                <a:cs typeface="Times New Roman" pitchFamily="18" charset="0"/>
              </a:rPr>
              <a:t>9</a:t>
            </a:r>
            <a:r>
              <a:rPr lang="en-US" sz="4800" b="1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4800" b="1" dirty="0">
                <a:latin typeface="Times New Roman" pitchFamily="18" charset="0"/>
                <a:cs typeface="Times New Roman" pitchFamily="18" charset="0"/>
              </a:rPr>
              <a:t>Формы глагола не подходящие по контексту</a:t>
            </a:r>
          </a:p>
          <a:p>
            <a:pPr marL="0" indent="0">
              <a:buNone/>
            </a:pP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If </a:t>
            </a:r>
            <a:r>
              <a:rPr lang="en-US" sz="4800" dirty="0">
                <a:latin typeface="Times New Roman" pitchFamily="18" charset="0"/>
                <a:cs typeface="Times New Roman" pitchFamily="18" charset="0"/>
              </a:rPr>
              <a:t>I am a gentleman and you are a gentleman, who will milk the cow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4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4800" dirty="0">
                <a:latin typeface="Times New Roman" pitchFamily="18" charset="0"/>
                <a:cs typeface="Times New Roman" pitchFamily="18" charset="0"/>
              </a:rPr>
              <a:t>Если я </a:t>
            </a:r>
            <a:r>
              <a:rPr lang="ru-RU" sz="4800" dirty="0" err="1">
                <a:latin typeface="Times New Roman" pitchFamily="18" charset="0"/>
                <a:cs typeface="Times New Roman" pitchFamily="18" charset="0"/>
              </a:rPr>
              <a:t>джентельмен</a:t>
            </a:r>
            <a:r>
              <a:rPr lang="ru-RU" sz="4800" dirty="0">
                <a:latin typeface="Times New Roman" pitchFamily="18" charset="0"/>
                <a:cs typeface="Times New Roman" pitchFamily="18" charset="0"/>
              </a:rPr>
              <a:t> и ты джентльмен, который будет доить корову? (</a:t>
            </a:r>
            <a:r>
              <a:rPr lang="en-US" sz="4800" dirty="0">
                <a:latin typeface="Times New Roman" pitchFamily="18" charset="0"/>
                <a:cs typeface="Times New Roman" pitchFamily="18" charset="0"/>
              </a:rPr>
              <a:t>Google Translate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en-US" sz="4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06050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4C12F9AC-63AE-D091-2FB3-D8E65A00D5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125000"/>
                    </a14:imgEffect>
                    <a14:imgEffect>
                      <a14:brightnessContrast bright="-4000" contrast="-7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8438" y="0"/>
            <a:ext cx="12083562" cy="6858000"/>
          </a:xfrm>
          <a:prstGeom prst="rect">
            <a:avLst/>
          </a:prstGeom>
        </p:spPr>
      </p:pic>
      <p:pic>
        <p:nvPicPr>
          <p:cNvPr id="14" name="Picture 2" descr="Картинки по запросу картинки онлайн-переводчиков"/>
          <p:cNvPicPr>
            <a:picLocks noGrp="1" noChangeAspect="1" noChangeArrowheads="1"/>
          </p:cNvPicPr>
          <p:nvPr>
            <p:ph idx="1"/>
          </p:nvPr>
        </p:nvPicPr>
        <p:blipFill>
          <a:blip r:embed="rId4"/>
          <a:srcRect/>
          <a:stretch>
            <a:fillRect/>
          </a:stretch>
        </p:blipFill>
        <p:spPr bwMode="auto">
          <a:xfrm rot="224143">
            <a:off x="6061495" y="2801091"/>
            <a:ext cx="5877464" cy="3903784"/>
          </a:xfrm>
          <a:prstGeom prst="rect">
            <a:avLst/>
          </a:prstGeom>
          <a:noFill/>
        </p:spPr>
      </p:pic>
      <p:sp>
        <p:nvSpPr>
          <p:cNvPr id="11" name="Прямоугольник 10"/>
          <p:cNvSpPr/>
          <p:nvPr/>
        </p:nvSpPr>
        <p:spPr>
          <a:xfrm>
            <a:off x="6349041" y="233238"/>
            <a:ext cx="534837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Объект исследования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различные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виды 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онлайн-переводчиков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89782" y="138347"/>
            <a:ext cx="500332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Проблема</a:t>
            </a:r>
          </a:p>
          <a:p>
            <a:pPr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не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всегда и не все онлайн-переводчики предлагают корректный перевод.</a:t>
            </a:r>
            <a:br>
              <a:rPr lang="ru-RU" sz="3200" dirty="0">
                <a:latin typeface="Times New Roman" pitchFamily="18" charset="0"/>
                <a:cs typeface="Times New Roman" pitchFamily="18" charset="0"/>
              </a:rPr>
            </a:b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" name="Picture 2" descr="Похожее изображение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21379785">
            <a:off x="81285" y="2728365"/>
            <a:ext cx="5893393" cy="397928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40864052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4C12F9AC-63AE-D091-2FB3-D8E65A00D5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72529"/>
            <a:ext cx="10515600" cy="948905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Рекомендации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838200" y="974785"/>
            <a:ext cx="10515600" cy="5202178"/>
          </a:xfrm>
        </p:spPr>
        <p:txBody>
          <a:bodyPr/>
          <a:lstStyle/>
          <a:p>
            <a:pPr lvl="0"/>
            <a:r>
              <a:rPr lang="ru-RU" sz="2400" dirty="0">
                <a:latin typeface="Times New Roman" pitchFamily="18" charset="0"/>
                <a:ea typeface="Gungsuh" panose="02030600000101010101" pitchFamily="18" charset="-127"/>
                <a:cs typeface="Times New Roman" pitchFamily="18" charset="0"/>
              </a:rPr>
              <a:t>Избегайте неправильного написания английских слов. </a:t>
            </a:r>
          </a:p>
          <a:p>
            <a:pPr lvl="0"/>
            <a:r>
              <a:rPr lang="ru-RU" sz="2400" dirty="0">
                <a:latin typeface="Times New Roman" pitchFamily="18" charset="0"/>
                <a:ea typeface="Gungsuh" panose="02030600000101010101" pitchFamily="18" charset="-127"/>
                <a:cs typeface="Times New Roman" pitchFamily="18" charset="0"/>
              </a:rPr>
              <a:t>Помните про прямой порядок слов в английском предложении (подлежащее, сказуемое, дополнение, обстоятельство).</a:t>
            </a:r>
          </a:p>
          <a:p>
            <a:pPr lvl="0"/>
            <a:r>
              <a:rPr lang="ru-RU" sz="2400" dirty="0">
                <a:latin typeface="Times New Roman" pitchFamily="18" charset="0"/>
                <a:ea typeface="Gungsuh" panose="02030600000101010101" pitchFamily="18" charset="-127"/>
                <a:cs typeface="Times New Roman" pitchFamily="18" charset="0"/>
              </a:rPr>
              <a:t>Не забывайте про служебные слова в английском языке. </a:t>
            </a:r>
          </a:p>
          <a:p>
            <a:pPr lvl="0"/>
            <a:r>
              <a:rPr lang="ru-RU" sz="2400" dirty="0">
                <a:latin typeface="Times New Roman" pitchFamily="18" charset="0"/>
                <a:ea typeface="Gungsuh" panose="02030600000101010101" pitchFamily="18" charset="-127"/>
                <a:cs typeface="Times New Roman" pitchFamily="18" charset="0"/>
              </a:rPr>
              <a:t>Используйте онлайн – переводчики для перевода трудных и не понятных предложений или текстов.</a:t>
            </a:r>
          </a:p>
          <a:p>
            <a:pPr lvl="0"/>
            <a:r>
              <a:rPr lang="ru-RU" sz="2400" dirty="0">
                <a:latin typeface="Times New Roman" pitchFamily="18" charset="0"/>
                <a:ea typeface="Gungsuh" panose="02030600000101010101" pitchFamily="18" charset="-127"/>
                <a:cs typeface="Times New Roman" pitchFamily="18" charset="0"/>
              </a:rPr>
              <a:t>Используйте качественные переводчики с более точным переводом.</a:t>
            </a: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969777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4C12F9AC-63AE-D091-2FB3-D8E65A00D5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20770"/>
            <a:ext cx="10515600" cy="1017918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Заключение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1" descr="C:\Users\Людмила\Desktop\1456406943.jp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1104181" y="957531"/>
            <a:ext cx="3450565" cy="5702061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5411638" y="1129432"/>
            <a:ext cx="6096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Онлайн - переводчики действительно могут быть полезными при обучении английскому языку, например для понимания  содержания предложения, или небольшого текста,  а так же для запоминания слов.</a:t>
            </a:r>
          </a:p>
        </p:txBody>
      </p:sp>
    </p:spTree>
    <p:extLst>
      <p:ext uri="{BB962C8B-B14F-4D97-AF65-F5344CB8AC3E}">
        <p14:creationId xmlns:p14="http://schemas.microsoft.com/office/powerpoint/2010/main" val="33146930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4C12F9AC-63AE-D091-2FB3-D8E65A00D5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B6B807DA-8C23-828B-6929-A1EA73AAB501}"/>
              </a:ext>
            </a:extLst>
          </p:cNvPr>
          <p:cNvSpPr txBox="1"/>
          <p:nvPr/>
        </p:nvSpPr>
        <p:spPr>
          <a:xfrm>
            <a:off x="759965" y="471296"/>
            <a:ext cx="1108431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Актуальность</a:t>
            </a:r>
            <a:endParaRPr lang="ru-RU" sz="40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337094"/>
            <a:ext cx="10515600" cy="4839869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Активный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интерес к переводу иностранных текстов через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онлайн-переводчики</a:t>
            </a:r>
          </a:p>
          <a:p>
            <a:pPr marL="0" indent="0"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        не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уступают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качестве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перевода</a:t>
            </a:r>
          </a:p>
          <a:p>
            <a:pPr marL="0" indent="0"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бесплатны и не требуют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установки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0" name="Прямая со стрелкой 9"/>
          <p:cNvCxnSpPr/>
          <p:nvPr/>
        </p:nvCxnSpPr>
        <p:spPr>
          <a:xfrm>
            <a:off x="3295291" y="2587924"/>
            <a:ext cx="802256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0767" y="2927874"/>
            <a:ext cx="969962" cy="328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189154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4C12F9AC-63AE-D091-2FB3-D8E65A00D5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B6B807DA-8C23-828B-6929-A1EA73AAB501}"/>
              </a:ext>
            </a:extLst>
          </p:cNvPr>
          <p:cNvSpPr txBox="1"/>
          <p:nvPr/>
        </p:nvSpPr>
        <p:spPr>
          <a:xfrm>
            <a:off x="759965" y="471296"/>
            <a:ext cx="1108431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Гипотеза</a:t>
            </a:r>
            <a:endParaRPr lang="ru-RU" sz="40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337094"/>
            <a:ext cx="10515600" cy="483986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использование онлайн – переводчиков является эффективным помощником в изучении  иностранного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языка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6156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4C12F9AC-63AE-D091-2FB3-D8E65A00D5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Цель исследовательской </a:t>
            </a:r>
            <a:r>
              <a:rPr lang="ru-RU" sz="28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работы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b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изучение 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выявление эффективности и качества онлайн-переводчиков при обучении английскому языку.  </a:t>
            </a:r>
            <a:b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17098" y="1446063"/>
            <a:ext cx="5181600" cy="2660111"/>
          </a:xfrm>
        </p:spPr>
        <p:txBody>
          <a:bodyPr>
            <a:normAutofit fontScale="55000" lnSpcReduction="20000"/>
          </a:bodyPr>
          <a:lstStyle/>
          <a:p>
            <a:pPr marL="342900" lvl="0" indent="-342900" algn="just">
              <a:lnSpc>
                <a:spcPct val="150000"/>
              </a:lnSpc>
              <a:buFont typeface="Symbol" pitchFamily="2" charset="2"/>
              <a:buChar char=""/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Определить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являются ли онлайн – переводчики эффективным средством при обучении английскому языку.</a:t>
            </a:r>
          </a:p>
          <a:p>
            <a:pPr marL="342900" lvl="0" indent="-342900" algn="just">
              <a:lnSpc>
                <a:spcPct val="150000"/>
              </a:lnSpc>
              <a:buFont typeface="Symbol" pitchFamily="2" charset="2"/>
              <a:buChar char="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Классифицировать функциональные возможности онлайн – переводчиков</a:t>
            </a:r>
          </a:p>
          <a:p>
            <a:pPr marL="342900" lvl="0" indent="-342900" algn="just">
              <a:lnSpc>
                <a:spcPct val="150000"/>
              </a:lnSpc>
              <a:buFont typeface="Symbol" pitchFamily="2" charset="2"/>
              <a:buChar char="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Выявить наиболее популярные и качественные онлайн – переводчики </a:t>
            </a:r>
          </a:p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518249"/>
            <a:ext cx="5181600" cy="2527540"/>
          </a:xfrm>
        </p:spPr>
        <p:txBody>
          <a:bodyPr>
            <a:normAutofit fontScale="55000" lnSpcReduction="20000"/>
          </a:bodyPr>
          <a:lstStyle/>
          <a:p>
            <a:pPr marL="342900" lvl="0" indent="-342900" algn="just">
              <a:lnSpc>
                <a:spcPct val="150000"/>
              </a:lnSpc>
              <a:buFont typeface="Symbol" pitchFamily="2" charset="2"/>
              <a:buChar char="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Провести апробирование подобранных онлайн – переводчиков</a:t>
            </a:r>
          </a:p>
          <a:p>
            <a:pPr marL="342900" lvl="0" indent="-342900" algn="just">
              <a:lnSpc>
                <a:spcPct val="150000"/>
              </a:lnSpc>
              <a:buFont typeface="Symbol" pitchFamily="2" charset="2"/>
              <a:buChar char="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Составить рекомендации по использованию онлайн – переводчиков. При решении задач были использованы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метод систематизации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классификации, социологический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опрос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 анкетирование, апробирование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>
              <a:lnSpc>
                <a:spcPct val="150000"/>
              </a:lnSpc>
              <a:buNone/>
            </a:pP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992936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FE5E1062-5DD1-52A5-6E67-27D1AC63B3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821BEEEC-438E-78D8-E759-68C3F36753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5A9A2207-D490-51DA-3FA1-BA90C17DD075}"/>
              </a:ext>
            </a:extLst>
          </p:cNvPr>
          <p:cNvSpPr txBox="1"/>
          <p:nvPr/>
        </p:nvSpPr>
        <p:spPr>
          <a:xfrm>
            <a:off x="1219201" y="185530"/>
            <a:ext cx="995238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Глава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онлайн переводчиков в обучении </a:t>
            </a:r>
          </a:p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1.1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Определение понятия «онлайн – переводчик» 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F77613DE-B987-F84D-4366-7566EA5696D8}"/>
              </a:ext>
            </a:extLst>
          </p:cNvPr>
          <p:cNvSpPr txBox="1"/>
          <p:nvPr/>
        </p:nvSpPr>
        <p:spPr>
          <a:xfrm>
            <a:off x="192156" y="1215845"/>
            <a:ext cx="11807688" cy="5565947"/>
          </a:xfrm>
          <a:prstGeom prst="rect">
            <a:avLst/>
          </a:prstGeom>
          <a:solidFill>
            <a:schemeClr val="accent5">
              <a:lumMod val="40000"/>
              <a:lumOff val="60000"/>
              <a:alpha val="92000"/>
            </a:schemeClr>
          </a:solidFill>
        </p:spPr>
        <p:txBody>
          <a:bodyPr wrap="square" rtlCol="0">
            <a:spAutoFit/>
          </a:bodyPr>
          <a:lstStyle/>
          <a:p>
            <a:pPr marL="540385" algn="just">
              <a:lnSpc>
                <a:spcPct val="150000"/>
              </a:lnSpc>
            </a:pP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Онлайн</a:t>
            </a:r>
            <a:r>
              <a:rPr lang="ru-RU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– переводчик </a:t>
            </a: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– это электронный словарь, который доступен только при подключении к сети интернет.</a:t>
            </a:r>
          </a:p>
          <a:p>
            <a:pPr marL="540385" algn="ctr">
              <a:lnSpc>
                <a:spcPct val="150000"/>
              </a:lnSpc>
            </a:pP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Виды онлайн-переводчиков:</a:t>
            </a:r>
          </a:p>
          <a:p>
            <a:pPr marL="826135" indent="-285750" algn="ctr">
              <a:lnSpc>
                <a:spcPct val="150000"/>
              </a:lnSpc>
              <a:buFontTx/>
              <a:buChar char="-"/>
            </a:pP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Словарный;</a:t>
            </a:r>
          </a:p>
          <a:p>
            <a:pPr marL="826135" indent="-285750" algn="ctr">
              <a:lnSpc>
                <a:spcPct val="150000"/>
              </a:lnSpc>
              <a:buFontTx/>
              <a:buChar char="-"/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Контекстный;</a:t>
            </a:r>
          </a:p>
          <a:p>
            <a:pPr marL="826135" indent="-285750" algn="ctr">
              <a:lnSpc>
                <a:spcPct val="150000"/>
              </a:lnSpc>
              <a:buFontTx/>
              <a:buChar char="-"/>
            </a:pP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Специальный;</a:t>
            </a:r>
          </a:p>
          <a:p>
            <a:pPr marL="826135" indent="-285750" algn="ctr">
              <a:lnSpc>
                <a:spcPct val="150000"/>
              </a:lnSpc>
              <a:buFontTx/>
              <a:buChar char="-"/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Машинный;</a:t>
            </a:r>
          </a:p>
          <a:p>
            <a:pPr marL="826135" indent="-285750" algn="ctr">
              <a:lnSpc>
                <a:spcPct val="150000"/>
              </a:lnSpc>
              <a:buFontTx/>
              <a:buChar char="-"/>
            </a:pP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Переводчики с поддержкой изображений;</a:t>
            </a:r>
          </a:p>
          <a:p>
            <a:pPr marL="826135" indent="-285750" algn="ctr">
              <a:lnSpc>
                <a:spcPct val="150000"/>
              </a:lnSpc>
              <a:buFontTx/>
              <a:buChar char="-"/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Голосовой;</a:t>
            </a:r>
          </a:p>
          <a:p>
            <a:pPr marL="826135" indent="-285750" algn="ctr">
              <a:lnSpc>
                <a:spcPct val="150000"/>
              </a:lnSpc>
              <a:buFontTx/>
              <a:buChar char="-"/>
            </a:pP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Чат-боты, виртуальные помощники.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F3BF33B4-D0A1-DEFC-E7F2-DC32FBF4A2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461" y="3080379"/>
            <a:ext cx="1806713" cy="956288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01FDDCFB-BF7F-0A95-6268-EF39D70580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44219" y="2634603"/>
            <a:ext cx="2342598" cy="891552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1AD241A9-439F-4DD6-DA55-0144A976C24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19201" y="4670329"/>
            <a:ext cx="1943652" cy="1943652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95C55D29-6C73-EA19-BDC5-24CE94B6D6A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443692" y="4182147"/>
            <a:ext cx="1943652" cy="1943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76088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FE5E1062-5DD1-52A5-6E67-27D1AC63B3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821BEEEC-438E-78D8-E759-68C3F36753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5A9A2207-D490-51DA-3FA1-BA90C17DD075}"/>
              </a:ext>
            </a:extLst>
          </p:cNvPr>
          <p:cNvSpPr txBox="1"/>
          <p:nvPr/>
        </p:nvSpPr>
        <p:spPr>
          <a:xfrm>
            <a:off x="1219201" y="185530"/>
            <a:ext cx="995238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Глава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онлайн переводчиков в обучении </a:t>
            </a:r>
          </a:p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1.2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История возникновения онлайн – переводчиков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4" descr="Картинки по запросу картинки первых машин-переводчиков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3298" y="3500335"/>
            <a:ext cx="6481325" cy="3200797"/>
          </a:xfrm>
          <a:prstGeom prst="rect">
            <a:avLst/>
          </a:prstGeom>
          <a:noFill/>
        </p:spPr>
      </p:pic>
      <p:pic>
        <p:nvPicPr>
          <p:cNvPr id="13" name="Picture 2" descr="Картинки по запросу картинки первых машин-переводчиков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214981" y="1431985"/>
            <a:ext cx="5619701" cy="2216989"/>
          </a:xfrm>
          <a:prstGeom prst="rect">
            <a:avLst/>
          </a:prstGeom>
          <a:noFill/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4623" y="2898476"/>
            <a:ext cx="5379884" cy="380265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404091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FBE76894-8436-F2B6-CC41-AA252CC730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F4F88373-2453-90B9-AF83-55A77E8BAB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185" y="-116780"/>
            <a:ext cx="12399607" cy="697477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475C24FE-8202-B0BE-97E8-7F62F2466CE8}"/>
              </a:ext>
            </a:extLst>
          </p:cNvPr>
          <p:cNvSpPr txBox="1"/>
          <p:nvPr/>
        </p:nvSpPr>
        <p:spPr>
          <a:xfrm>
            <a:off x="1219201" y="185530"/>
            <a:ext cx="995238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Глава 1 Использование онлайн переводчиков в обучении </a:t>
            </a:r>
          </a:p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1.3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Преимущества онлайн-переводчиков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0227D96A-09B3-B854-5260-3A4FDADD9EB1}"/>
              </a:ext>
            </a:extLst>
          </p:cNvPr>
          <p:cNvSpPr txBox="1"/>
          <p:nvPr/>
        </p:nvSpPr>
        <p:spPr>
          <a:xfrm>
            <a:off x="728866" y="1343606"/>
            <a:ext cx="2597426" cy="46166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Доступность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D6A4F8EB-14E2-77DC-5780-7FD83D099121}"/>
              </a:ext>
            </a:extLst>
          </p:cNvPr>
          <p:cNvSpPr txBox="1"/>
          <p:nvPr/>
        </p:nvSpPr>
        <p:spPr>
          <a:xfrm>
            <a:off x="8931966" y="1343606"/>
            <a:ext cx="2743200" cy="46166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Быстрота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67FAE7F6-3E54-26F9-D39F-15E7A0FD7C02}"/>
              </a:ext>
            </a:extLst>
          </p:cNvPr>
          <p:cNvSpPr txBox="1"/>
          <p:nvPr/>
        </p:nvSpPr>
        <p:spPr>
          <a:xfrm>
            <a:off x="4658138" y="4283091"/>
            <a:ext cx="3352801" cy="46166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Многоязычность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99999E94-645F-701A-7E0A-22F9DC9CAE2A}"/>
              </a:ext>
            </a:extLst>
          </p:cNvPr>
          <p:cNvSpPr txBox="1"/>
          <p:nvPr/>
        </p:nvSpPr>
        <p:spPr>
          <a:xfrm>
            <a:off x="159027" y="4410542"/>
            <a:ext cx="2782957" cy="46166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Бесплатность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76994253-FC59-C483-5362-5B367F12DD86}"/>
              </a:ext>
            </a:extLst>
          </p:cNvPr>
          <p:cNvSpPr txBox="1"/>
          <p:nvPr/>
        </p:nvSpPr>
        <p:spPr>
          <a:xfrm>
            <a:off x="8335616" y="4028661"/>
            <a:ext cx="3697357" cy="46166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Удобство использования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BE62B910-3380-BA34-CD1E-6A20F376408F}"/>
              </a:ext>
            </a:extLst>
          </p:cNvPr>
          <p:cNvSpPr txBox="1"/>
          <p:nvPr/>
        </p:nvSpPr>
        <p:spPr>
          <a:xfrm>
            <a:off x="4200939" y="1568737"/>
            <a:ext cx="4267200" cy="46166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Контекстуальный перевод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DFD1FC99-FC0F-A6A6-8F93-BEFAD032AF65}"/>
              </a:ext>
            </a:extLst>
          </p:cNvPr>
          <p:cNvSpPr txBox="1"/>
          <p:nvPr/>
        </p:nvSpPr>
        <p:spPr>
          <a:xfrm>
            <a:off x="788502" y="2464392"/>
            <a:ext cx="5300872" cy="46166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Интеграция с другими сервисами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0DE0D47F-7971-BE78-2F41-5759168721C0}"/>
              </a:ext>
            </a:extLst>
          </p:cNvPr>
          <p:cNvSpPr txBox="1"/>
          <p:nvPr/>
        </p:nvSpPr>
        <p:spPr>
          <a:xfrm>
            <a:off x="7706141" y="2627281"/>
            <a:ext cx="3697357" cy="46166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Актуальность данных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2971F765-BC80-2C21-4026-78042E44BB73}"/>
              </a:ext>
            </a:extLst>
          </p:cNvPr>
          <p:cNvSpPr txBox="1"/>
          <p:nvPr/>
        </p:nvSpPr>
        <p:spPr>
          <a:xfrm>
            <a:off x="3056826" y="3498259"/>
            <a:ext cx="4867971" cy="46166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Прослушивание произношения</a:t>
            </a:r>
          </a:p>
        </p:txBody>
      </p:sp>
    </p:spTree>
    <p:extLst>
      <p:ext uri="{BB962C8B-B14F-4D97-AF65-F5344CB8AC3E}">
        <p14:creationId xmlns:p14="http://schemas.microsoft.com/office/powerpoint/2010/main" val="36966439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3A11F2DF-5D18-188B-EAC9-C581D0396F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56CA5277-AB54-1F56-CA54-DA29BCC82B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70887"/>
            <a:ext cx="12192000" cy="692888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672F13F3-21B7-7D4A-CEB3-242D80E31BC8}"/>
              </a:ext>
            </a:extLst>
          </p:cNvPr>
          <p:cNvSpPr txBox="1"/>
          <p:nvPr/>
        </p:nvSpPr>
        <p:spPr>
          <a:xfrm>
            <a:off x="1245705" y="0"/>
            <a:ext cx="995238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Глава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онлайн переводчиков в обучении </a:t>
            </a:r>
          </a:p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1.4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Характеристика (функциональные возможности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5864271E-E47E-43C7-156D-829D72ADAB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42862" y="1525000"/>
            <a:ext cx="4849138" cy="3429000"/>
          </a:xfrm>
          <a:prstGeom prst="rect">
            <a:avLst/>
          </a:prstGeom>
        </p:spPr>
      </p:pic>
      <p:graphicFrame>
        <p:nvGraphicFramePr>
          <p:cNvPr id="9" name="Схема 8">
            <a:extLst>
              <a:ext uri="{FF2B5EF4-FFF2-40B4-BE49-F238E27FC236}">
                <a16:creationId xmlns:a16="http://schemas.microsoft.com/office/drawing/2014/main" xmlns="" id="{5EA5C9CF-473E-272D-D29D-149FC1424B0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07657887"/>
              </p:ext>
            </p:extLst>
          </p:nvPr>
        </p:nvGraphicFramePr>
        <p:xfrm>
          <a:off x="135309" y="1307364"/>
          <a:ext cx="6966226" cy="42432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412240659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203</TotalTime>
  <Words>931</Words>
  <Application>Microsoft Office PowerPoint</Application>
  <PresentationFormat>Произвольный</PresentationFormat>
  <Paragraphs>146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Цель исследовательской работы: изучение и выявление эффективности и качества онлайн-переводчиков при обучении английскому языку.   </vt:lpstr>
      <vt:lpstr>Презентация PowerPoint</vt:lpstr>
      <vt:lpstr>Презентация PowerPoint</vt:lpstr>
      <vt:lpstr>Презентация PowerPoint</vt:lpstr>
      <vt:lpstr>Презентация PowerPoint</vt:lpstr>
      <vt:lpstr>Виды онлайн-переводчиков</vt:lpstr>
      <vt:lpstr>Презентация PowerPoint</vt:lpstr>
      <vt:lpstr>Презентация PowerPoint</vt:lpstr>
      <vt:lpstr>Презентация PowerPoint</vt:lpstr>
      <vt:lpstr>Презентация PowerPoint</vt:lpstr>
      <vt:lpstr>  Глава 2. Экспериментально-практическое исследование         2.1 Функциональные возможности онлайн  переводчиков </vt:lpstr>
      <vt:lpstr>Глава 2. Экспериментально-практическое исследование  2.2. Апробирование и сравнение онлайн - переводчиков</vt:lpstr>
      <vt:lpstr>Тестирование онлайн-переводчиков</vt:lpstr>
      <vt:lpstr>Глава 2. Экспериментально-практическое исследование  2.2. Апробирование и сравнение онлайн - переводчиков</vt:lpstr>
      <vt:lpstr>Презентация PowerPoint</vt:lpstr>
      <vt:lpstr>Рекомендации</vt:lpstr>
      <vt:lpstr>Заключение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Microsoft Office User</dc:creator>
  <cp:lastModifiedBy>Пользователь Windows</cp:lastModifiedBy>
  <cp:revision>10</cp:revision>
  <dcterms:created xsi:type="dcterms:W3CDTF">2025-01-26T07:07:22Z</dcterms:created>
  <dcterms:modified xsi:type="dcterms:W3CDTF">2025-02-04T18:00:14Z</dcterms:modified>
</cp:coreProperties>
</file>